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26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388.xml" ContentType="application/vnd.openxmlformats-officedocument.presentationml.slide+xml"/>
  <Override PartName="/ppt/slides/slide404.xml" ContentType="application/vnd.openxmlformats-officedocument.presentationml.slide+xml"/>
  <Override PartName="/ppt/slides/slide451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221.xml" ContentType="application/vnd.openxmlformats-officedocument.presentationml.slide+xml"/>
  <Override PartName="/ppt/slides/slide319.xml" ContentType="application/vnd.openxmlformats-officedocument.presentationml.slide+xml"/>
  <Override PartName="/ppt/slides/slide366.xml" ContentType="application/vnd.openxmlformats-officedocument.presentationml.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slides/slide391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slides/slide300.xml" ContentType="application/vnd.openxmlformats-officedocument.presentationml.slide+xml"/>
  <Override PartName="/ppt/slides/slide445.xml" ContentType="application/vnd.openxmlformats-officedocument.presentationml.slide+xml"/>
  <Default Extension="png" ContentType="image/png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423.xml" ContentType="application/vnd.openxmlformats-officedocument.presentationml.slide+xml"/>
  <Override PartName="/ppt/theme/theme2.xml" ContentType="application/vnd.openxmlformats-officedocument.them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62.xml" ContentType="application/vnd.openxmlformats-officedocument.presentationml.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401.xml" ContentType="application/vnd.openxmlformats-officedocument.presentationml.slide+xml"/>
  <Override PartName="/ppt/slides/slide240.xml" ContentType="application/vnd.openxmlformats-officedocument.presentationml.slide+xml"/>
  <Override PartName="/ppt/slides/slide338.xml" ContentType="application/vnd.openxmlformats-officedocument.presentationml.slide+xml"/>
  <Override PartName="/ppt/slides/slide385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s/slide363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39.xml" ContentType="application/vnd.openxmlformats-officedocument.presentationml.slide+xml"/>
  <Override PartName="/ppt/slides/slide278.xml" ContentType="application/vnd.openxmlformats-officedocument.presentationml.slide+xml"/>
  <Override PartName="/ppt/slides/slide341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41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s/slide406.xml" ContentType="application/vnd.openxmlformats-officedocument.presentationml.slide+xml"/>
  <Override PartName="/ppt/slides/slide442.xml" ContentType="application/vnd.openxmlformats-officedocument.presentationml.slide+xml"/>
  <Override PartName="/ppt/slides/slide45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Override PartName="/ppt/slides/slide292.xml" ContentType="application/vnd.openxmlformats-officedocument.presentationml.slide+xml"/>
  <Override PartName="/ppt/slides/slide379.xml" ContentType="application/vnd.openxmlformats-officedocument.presentationml.slide+xml"/>
  <Override PartName="/ppt/slides/slide431.xml" ContentType="application/vnd.openxmlformats-officedocument.presentationml.slide+xml"/>
  <Default Extension="wmf" ContentType="image/x-wmf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57.xml" ContentType="application/vnd.openxmlformats-officedocument.presentationml.slide+xml"/>
  <Override PartName="/ppt/slides/slide368.xml" ContentType="application/vnd.openxmlformats-officedocument.presentationml.slide+xml"/>
  <Override PartName="/ppt/slides/slide420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346.xml" ContentType="application/vnd.openxmlformats-officedocument.presentationml.slide+xml"/>
  <Override PartName="/ppt/slides/slide393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335.xml" ContentType="application/vnd.openxmlformats-officedocument.presentationml.slide+xml"/>
  <Override PartName="/ppt/slides/slide382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slides/slide458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297.xml" ContentType="application/vnd.openxmlformats-officedocument.presentationml.slide+xml"/>
  <Override PartName="/ppt/slides/slide302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s/slide447.xml" ContentType="application/vnd.openxmlformats-officedocument.presentationml.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25.xml" ContentType="application/vnd.openxmlformats-officedocument.presentationml.slide+xml"/>
  <Override PartName="/ppt/slides/slide436.xml" ContentType="application/vnd.openxmlformats-officedocument.presentationml.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414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398.xml" ContentType="application/vnd.openxmlformats-officedocument.presentationml.slide+xml"/>
  <Override PartName="/ppt/slides/slide403.xml" ContentType="application/vnd.openxmlformats-officedocument.presentationml.slide+xml"/>
  <Override PartName="/ppt/slides/slide450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s/slide329.xml" ContentType="application/vnd.openxmlformats-officedocument.presentationml.slide+xml"/>
  <Override PartName="/ppt/slides/slide376.xml" ContentType="application/vnd.openxmlformats-officedocument.presentationml.slide+xml"/>
  <Override PartName="/ppt/slides/slide38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343.xml" ContentType="application/vnd.openxmlformats-officedocument.presentationml.slide+xml"/>
  <Override PartName="/ppt/slides/slide390.xml" ContentType="application/vnd.openxmlformats-officedocument.presentationml.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321.xml" ContentType="application/vnd.openxmlformats-officedocument.presentationml.slide+xml"/>
  <Override PartName="/ppt/slides/slide41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310.xml" ContentType="application/vnd.openxmlformats-officedocument.presentationml.slide+xml"/>
  <Override PartName="/ppt/slides/slide408.xml" ContentType="application/vnd.openxmlformats-officedocument.presentationml.slide+xml"/>
  <Override PartName="/ppt/slides/slide444.xml" ContentType="application/vnd.openxmlformats-officedocument.presentationml.slide+xml"/>
  <Override PartName="/ppt/slides/slide455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s/slide433.xml" ContentType="application/vnd.openxmlformats-officedocument.presentationml.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slides/slide42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48.xml" ContentType="application/vnd.openxmlformats-officedocument.presentationml.slide+xml"/>
  <Override PartName="/ppt/slides/slide359.xml" ContentType="application/vnd.openxmlformats-officedocument.presentationml.slide+xml"/>
  <Override PartName="/ppt/slides/slide395.xml" ContentType="application/vnd.openxmlformats-officedocument.presentationml.slide+xml"/>
  <Override PartName="/ppt/slides/slide400.xml" ContentType="application/vnd.openxmlformats-officedocument.presentationml.slide+xml"/>
  <Override PartName="/ppt/slides/slide4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337.xml" ContentType="application/vnd.openxmlformats-officedocument.presentationml.slide+xml"/>
  <Override PartName="/ppt/slides/slide384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326.xml" ContentType="application/vnd.openxmlformats-officedocument.presentationml.slide+xml"/>
  <Override PartName="/ppt/slides/slide373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315.xml" ContentType="application/vnd.openxmlformats-officedocument.presentationml.slide+xml"/>
  <Override PartName="/ppt/slides/slide351.xml" ContentType="application/vnd.openxmlformats-officedocument.presentationml.slide+xml"/>
  <Override PartName="/ppt/slides/slide362.xml" ContentType="application/vnd.openxmlformats-officedocument.presentationml.slide+xml"/>
  <Override PartName="/ppt/slides/slide44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340.xml" ContentType="application/vnd.openxmlformats-officedocument.presentationml.slide+xml"/>
  <Override PartName="/ppt/slides/slide438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416.xml" ContentType="application/vnd.openxmlformats-officedocument.presentationml.slide+xml"/>
  <Override PartName="/ppt/slides/slide427.xml" ContentType="application/vnd.openxmlformats-officedocument.presentationml.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slides/slide405.xml" ContentType="application/vnd.openxmlformats-officedocument.presentationml.slide+xml"/>
  <Override PartName="/ppt/slides/slide452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s/slide378.xml" ContentType="application/vnd.openxmlformats-officedocument.presentationml.slide+xml"/>
  <Override PartName="/ppt/slides/slide389.xml" ContentType="application/vnd.openxmlformats-officedocument.presentationml.slide+xml"/>
  <Override PartName="/ppt/slides/slide44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367.xml" ContentType="application/vnd.openxmlformats-officedocument.presentationml.slide+xml"/>
  <Override PartName="/ppt/slides/slide430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slides/slide392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34.xml" ContentType="application/vnd.openxmlformats-officedocument.presentationml.slide+xml"/>
  <Override PartName="/ppt/slides/slide370.xml" ContentType="application/vnd.openxmlformats-officedocument.presentationml.slide+xml"/>
  <Override PartName="/ppt/slides/slide381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ppt/slides/slide446.xml" ContentType="application/vnd.openxmlformats-officedocument.presentationml.slide+xml"/>
  <Override PartName="/ppt/slides/slide45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s/slide43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424.xml" ContentType="application/vnd.openxmlformats-officedocument.presentationml.slide+xml"/>
  <Override PartName="/ppt/theme/theme3.xml" ContentType="application/vnd.openxmlformats-officedocument.them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slides/slide397.xml" ContentType="application/vnd.openxmlformats-officedocument.presentationml.slide+xml"/>
  <Override PartName="/ppt/slides/slide402.xml" ContentType="application/vnd.openxmlformats-officedocument.presentationml.slide+xml"/>
  <Override PartName="/ppt/slides/slide413.xml" ContentType="application/vnd.openxmlformats-officedocument.presentationml.slide+xml"/>
  <Override PartName="/ppt/slides/slide46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s/slide386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s/slide375.xml" ContentType="application/vnd.openxmlformats-officedocument.presentationml.slide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353.xml" ContentType="application/vnd.openxmlformats-officedocument.presentationml.slide+xml"/>
  <Override PartName="/ppt/slides/slide364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418.xml" ContentType="application/vnd.openxmlformats-officedocument.presentationml.slide+xml"/>
  <Override PartName="/ppt/slides/slide42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407.xml" ContentType="application/vnd.openxmlformats-officedocument.presentationml.slide+xml"/>
  <Override PartName="/ppt/slides/slide454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s/slide443.xml" ContentType="application/vnd.openxmlformats-officedocument.presentationml.slide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s/slide369.xml" ContentType="application/vnd.openxmlformats-officedocument.presentationml.slide+xml"/>
  <Override PartName="/ppt/slides/slide421.xml" ContentType="application/vnd.openxmlformats-officedocument.presentationml.slide+xml"/>
  <Override PartName="/ppt/slides/slide432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358.xml" ContentType="application/vnd.openxmlformats-officedocument.presentationml.slide+xml"/>
  <Override PartName="/ppt/slides/slide410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394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  <Override PartName="/ppt/slides/slide372.xml" ContentType="application/vnd.openxmlformats-officedocument.presentationml.slide+xml"/>
  <Override PartName="/ppt/slides/slide383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slides/slide448.xml" ContentType="application/vnd.openxmlformats-officedocument.presentationml.slide+xml"/>
  <Override PartName="/ppt/slides/slide459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slides/slide437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399.xml" ContentType="application/vnd.openxmlformats-officedocument.presentationml.slide+xml"/>
  <Override PartName="/ppt/slides/slide415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s/slide440.xml" ContentType="application/vnd.openxmlformats-officedocument.presentationml.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slides/slide308.xml" ContentType="application/vnd.openxmlformats-officedocument.presentationml.slide+xml"/>
  <Override PartName="/ppt/slides/slide355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333.xml" ContentType="application/vnd.openxmlformats-officedocument.presentationml.slide+xml"/>
  <Override PartName="/ppt/slides/slide380.xml" ContentType="application/vnd.openxmlformats-officedocument.presentationml.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409.xml" ContentType="application/vnd.openxmlformats-officedocument.presentationml.slide+xml"/>
  <Override PartName="/ppt/slides/slide456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11.xml" ContentType="application/vnd.openxmlformats-officedocument.presentationml.slide+xml"/>
  <Override PartName="/ppt/slides/slide55.xml" ContentType="application/vnd.openxmlformats-officedocument.presentationml.slide+xml"/>
  <Override PartName="/ppt/slides/slide434.xml" ContentType="application/vnd.openxmlformats-officedocument.presentationml.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slides/slide412.xml" ContentType="application/vnd.openxmlformats-officedocument.presentationml.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ppt/slides/slide396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327.xml" ContentType="application/vnd.openxmlformats-officedocument.presentationml.slide+xml"/>
  <Override PartName="/ppt/slides/slide374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428.xml" ContentType="application/vnd.openxmlformats-officedocument.presentationml.slide+xml"/>
  <Override PartName="/ppt/slides/slide122.xml" ContentType="application/vnd.openxmlformats-officedocument.presentationml.slide+xml"/>
  <Override PartName="/ppt/slides/slide2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2"/>
  </p:notesMasterIdLst>
  <p:handoutMasterIdLst>
    <p:handoutMasterId r:id="rId463"/>
  </p:handoutMasterIdLst>
  <p:sldIdLst>
    <p:sldId id="325" r:id="rId2"/>
    <p:sldId id="256" r:id="rId3"/>
    <p:sldId id="257" r:id="rId4"/>
    <p:sldId id="258" r:id="rId5"/>
    <p:sldId id="259" r:id="rId6"/>
    <p:sldId id="260" r:id="rId7"/>
    <p:sldId id="261" r:id="rId8"/>
    <p:sldId id="68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700" r:id="rId65"/>
    <p:sldId id="317" r:id="rId66"/>
    <p:sldId id="318" r:id="rId67"/>
    <p:sldId id="319" r:id="rId68"/>
    <p:sldId id="320" r:id="rId69"/>
    <p:sldId id="321" r:id="rId70"/>
    <p:sldId id="721" r:id="rId71"/>
    <p:sldId id="322" r:id="rId72"/>
    <p:sldId id="323" r:id="rId73"/>
    <p:sldId id="324" r:id="rId74"/>
    <p:sldId id="682" r:id="rId75"/>
    <p:sldId id="683" r:id="rId76"/>
    <p:sldId id="684" r:id="rId77"/>
    <p:sldId id="685" r:id="rId78"/>
    <p:sldId id="691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0" r:id="rId104"/>
    <p:sldId id="351" r:id="rId105"/>
    <p:sldId id="352" r:id="rId106"/>
    <p:sldId id="353" r:id="rId107"/>
    <p:sldId id="354" r:id="rId108"/>
    <p:sldId id="355" r:id="rId109"/>
    <p:sldId id="356" r:id="rId110"/>
    <p:sldId id="357" r:id="rId111"/>
    <p:sldId id="358" r:id="rId112"/>
    <p:sldId id="359" r:id="rId113"/>
    <p:sldId id="360" r:id="rId114"/>
    <p:sldId id="361" r:id="rId115"/>
    <p:sldId id="362" r:id="rId116"/>
    <p:sldId id="692" r:id="rId117"/>
    <p:sldId id="363" r:id="rId118"/>
    <p:sldId id="364" r:id="rId119"/>
    <p:sldId id="365" r:id="rId120"/>
    <p:sldId id="366" r:id="rId121"/>
    <p:sldId id="367" r:id="rId122"/>
    <p:sldId id="368" r:id="rId123"/>
    <p:sldId id="369" r:id="rId124"/>
    <p:sldId id="370" r:id="rId125"/>
    <p:sldId id="372" r:id="rId126"/>
    <p:sldId id="373" r:id="rId127"/>
    <p:sldId id="374" r:id="rId128"/>
    <p:sldId id="375" r:id="rId129"/>
    <p:sldId id="376" r:id="rId130"/>
    <p:sldId id="377" r:id="rId131"/>
    <p:sldId id="378" r:id="rId132"/>
    <p:sldId id="379" r:id="rId133"/>
    <p:sldId id="380" r:id="rId134"/>
    <p:sldId id="381" r:id="rId135"/>
    <p:sldId id="382" r:id="rId136"/>
    <p:sldId id="383" r:id="rId137"/>
    <p:sldId id="384" r:id="rId138"/>
    <p:sldId id="385" r:id="rId139"/>
    <p:sldId id="386" r:id="rId140"/>
    <p:sldId id="387" r:id="rId141"/>
    <p:sldId id="388" r:id="rId142"/>
    <p:sldId id="389" r:id="rId143"/>
    <p:sldId id="390" r:id="rId144"/>
    <p:sldId id="391" r:id="rId145"/>
    <p:sldId id="392" r:id="rId146"/>
    <p:sldId id="393" r:id="rId147"/>
    <p:sldId id="394" r:id="rId148"/>
    <p:sldId id="395" r:id="rId149"/>
    <p:sldId id="396" r:id="rId150"/>
    <p:sldId id="397" r:id="rId151"/>
    <p:sldId id="398" r:id="rId152"/>
    <p:sldId id="399" r:id="rId153"/>
    <p:sldId id="400" r:id="rId154"/>
    <p:sldId id="401" r:id="rId155"/>
    <p:sldId id="402" r:id="rId156"/>
    <p:sldId id="403" r:id="rId157"/>
    <p:sldId id="404" r:id="rId158"/>
    <p:sldId id="722" r:id="rId159"/>
    <p:sldId id="405" r:id="rId160"/>
    <p:sldId id="406" r:id="rId161"/>
    <p:sldId id="407" r:id="rId162"/>
    <p:sldId id="408" r:id="rId163"/>
    <p:sldId id="409" r:id="rId164"/>
    <p:sldId id="410" r:id="rId165"/>
    <p:sldId id="411" r:id="rId166"/>
    <p:sldId id="412" r:id="rId167"/>
    <p:sldId id="413" r:id="rId168"/>
    <p:sldId id="693" r:id="rId169"/>
    <p:sldId id="414" r:id="rId170"/>
    <p:sldId id="415" r:id="rId171"/>
    <p:sldId id="416" r:id="rId172"/>
    <p:sldId id="417" r:id="rId173"/>
    <p:sldId id="418" r:id="rId174"/>
    <p:sldId id="419" r:id="rId175"/>
    <p:sldId id="420" r:id="rId176"/>
    <p:sldId id="421" r:id="rId177"/>
    <p:sldId id="422" r:id="rId178"/>
    <p:sldId id="423" r:id="rId179"/>
    <p:sldId id="424" r:id="rId180"/>
    <p:sldId id="425" r:id="rId181"/>
    <p:sldId id="426" r:id="rId182"/>
    <p:sldId id="427" r:id="rId183"/>
    <p:sldId id="428" r:id="rId184"/>
    <p:sldId id="429" r:id="rId185"/>
    <p:sldId id="430" r:id="rId186"/>
    <p:sldId id="431" r:id="rId187"/>
    <p:sldId id="432" r:id="rId188"/>
    <p:sldId id="433" r:id="rId189"/>
    <p:sldId id="434" r:id="rId190"/>
    <p:sldId id="435" r:id="rId191"/>
    <p:sldId id="436" r:id="rId192"/>
    <p:sldId id="437" r:id="rId193"/>
    <p:sldId id="438" r:id="rId194"/>
    <p:sldId id="439" r:id="rId195"/>
    <p:sldId id="440" r:id="rId196"/>
    <p:sldId id="441" r:id="rId197"/>
    <p:sldId id="442" r:id="rId198"/>
    <p:sldId id="443" r:id="rId199"/>
    <p:sldId id="444" r:id="rId200"/>
    <p:sldId id="697" r:id="rId201"/>
    <p:sldId id="445" r:id="rId202"/>
    <p:sldId id="446" r:id="rId203"/>
    <p:sldId id="447" r:id="rId204"/>
    <p:sldId id="448" r:id="rId205"/>
    <p:sldId id="449" r:id="rId206"/>
    <p:sldId id="450" r:id="rId207"/>
    <p:sldId id="451" r:id="rId208"/>
    <p:sldId id="452" r:id="rId209"/>
    <p:sldId id="453" r:id="rId210"/>
    <p:sldId id="454" r:id="rId211"/>
    <p:sldId id="455" r:id="rId212"/>
    <p:sldId id="456" r:id="rId213"/>
    <p:sldId id="457" r:id="rId214"/>
    <p:sldId id="458" r:id="rId215"/>
    <p:sldId id="459" r:id="rId216"/>
    <p:sldId id="460" r:id="rId217"/>
    <p:sldId id="461" r:id="rId218"/>
    <p:sldId id="462" r:id="rId219"/>
    <p:sldId id="463" r:id="rId220"/>
    <p:sldId id="464" r:id="rId221"/>
    <p:sldId id="465" r:id="rId222"/>
    <p:sldId id="466" r:id="rId223"/>
    <p:sldId id="467" r:id="rId224"/>
    <p:sldId id="468" r:id="rId225"/>
    <p:sldId id="469" r:id="rId226"/>
    <p:sldId id="470" r:id="rId227"/>
    <p:sldId id="471" r:id="rId228"/>
    <p:sldId id="472" r:id="rId229"/>
    <p:sldId id="473" r:id="rId230"/>
    <p:sldId id="474" r:id="rId231"/>
    <p:sldId id="475" r:id="rId232"/>
    <p:sldId id="476" r:id="rId233"/>
    <p:sldId id="477" r:id="rId234"/>
    <p:sldId id="478" r:id="rId235"/>
    <p:sldId id="479" r:id="rId236"/>
    <p:sldId id="676" r:id="rId237"/>
    <p:sldId id="480" r:id="rId238"/>
    <p:sldId id="481" r:id="rId239"/>
    <p:sldId id="482" r:id="rId240"/>
    <p:sldId id="483" r:id="rId241"/>
    <p:sldId id="484" r:id="rId242"/>
    <p:sldId id="485" r:id="rId243"/>
    <p:sldId id="486" r:id="rId244"/>
    <p:sldId id="487" r:id="rId245"/>
    <p:sldId id="488" r:id="rId246"/>
    <p:sldId id="677" r:id="rId247"/>
    <p:sldId id="489" r:id="rId248"/>
    <p:sldId id="678" r:id="rId249"/>
    <p:sldId id="490" r:id="rId250"/>
    <p:sldId id="679" r:id="rId251"/>
    <p:sldId id="491" r:id="rId252"/>
    <p:sldId id="492" r:id="rId253"/>
    <p:sldId id="493" r:id="rId254"/>
    <p:sldId id="494" r:id="rId255"/>
    <p:sldId id="495" r:id="rId256"/>
    <p:sldId id="496" r:id="rId257"/>
    <p:sldId id="497" r:id="rId258"/>
    <p:sldId id="498" r:id="rId259"/>
    <p:sldId id="499" r:id="rId260"/>
    <p:sldId id="500" r:id="rId261"/>
    <p:sldId id="501" r:id="rId262"/>
    <p:sldId id="502" r:id="rId263"/>
    <p:sldId id="503" r:id="rId264"/>
    <p:sldId id="504" r:id="rId265"/>
    <p:sldId id="505" r:id="rId266"/>
    <p:sldId id="506" r:id="rId267"/>
    <p:sldId id="507" r:id="rId268"/>
    <p:sldId id="508" r:id="rId269"/>
    <p:sldId id="509" r:id="rId270"/>
    <p:sldId id="510" r:id="rId271"/>
    <p:sldId id="511" r:id="rId272"/>
    <p:sldId id="512" r:id="rId273"/>
    <p:sldId id="513" r:id="rId274"/>
    <p:sldId id="514" r:id="rId275"/>
    <p:sldId id="515" r:id="rId276"/>
    <p:sldId id="516" r:id="rId277"/>
    <p:sldId id="517" r:id="rId278"/>
    <p:sldId id="518" r:id="rId279"/>
    <p:sldId id="519" r:id="rId280"/>
    <p:sldId id="520" r:id="rId281"/>
    <p:sldId id="521" r:id="rId282"/>
    <p:sldId id="522" r:id="rId283"/>
    <p:sldId id="523" r:id="rId284"/>
    <p:sldId id="524" r:id="rId285"/>
    <p:sldId id="525" r:id="rId286"/>
    <p:sldId id="526" r:id="rId287"/>
    <p:sldId id="527" r:id="rId288"/>
    <p:sldId id="528" r:id="rId289"/>
    <p:sldId id="694" r:id="rId290"/>
    <p:sldId id="529" r:id="rId291"/>
    <p:sldId id="530" r:id="rId292"/>
    <p:sldId id="723" r:id="rId293"/>
    <p:sldId id="724" r:id="rId294"/>
    <p:sldId id="531" r:id="rId295"/>
    <p:sldId id="532" r:id="rId296"/>
    <p:sldId id="533" r:id="rId297"/>
    <p:sldId id="534" r:id="rId298"/>
    <p:sldId id="535" r:id="rId299"/>
    <p:sldId id="536" r:id="rId300"/>
    <p:sldId id="537" r:id="rId301"/>
    <p:sldId id="538" r:id="rId302"/>
    <p:sldId id="539" r:id="rId303"/>
    <p:sldId id="540" r:id="rId304"/>
    <p:sldId id="541" r:id="rId305"/>
    <p:sldId id="542" r:id="rId306"/>
    <p:sldId id="543" r:id="rId307"/>
    <p:sldId id="544" r:id="rId308"/>
    <p:sldId id="545" r:id="rId309"/>
    <p:sldId id="546" r:id="rId310"/>
    <p:sldId id="547" r:id="rId311"/>
    <p:sldId id="548" r:id="rId312"/>
    <p:sldId id="549" r:id="rId313"/>
    <p:sldId id="550" r:id="rId314"/>
    <p:sldId id="551" r:id="rId315"/>
    <p:sldId id="552" r:id="rId316"/>
    <p:sldId id="553" r:id="rId317"/>
    <p:sldId id="554" r:id="rId318"/>
    <p:sldId id="555" r:id="rId319"/>
    <p:sldId id="556" r:id="rId320"/>
    <p:sldId id="557" r:id="rId321"/>
    <p:sldId id="558" r:id="rId322"/>
    <p:sldId id="559" r:id="rId323"/>
    <p:sldId id="560" r:id="rId324"/>
    <p:sldId id="561" r:id="rId325"/>
    <p:sldId id="562" r:id="rId326"/>
    <p:sldId id="563" r:id="rId327"/>
    <p:sldId id="564" r:id="rId328"/>
    <p:sldId id="565" r:id="rId329"/>
    <p:sldId id="566" r:id="rId330"/>
    <p:sldId id="567" r:id="rId331"/>
    <p:sldId id="568" r:id="rId332"/>
    <p:sldId id="569" r:id="rId333"/>
    <p:sldId id="570" r:id="rId334"/>
    <p:sldId id="571" r:id="rId335"/>
    <p:sldId id="572" r:id="rId336"/>
    <p:sldId id="573" r:id="rId337"/>
    <p:sldId id="574" r:id="rId338"/>
    <p:sldId id="575" r:id="rId339"/>
    <p:sldId id="576" r:id="rId340"/>
    <p:sldId id="577" r:id="rId341"/>
    <p:sldId id="578" r:id="rId342"/>
    <p:sldId id="579" r:id="rId343"/>
    <p:sldId id="580" r:id="rId344"/>
    <p:sldId id="581" r:id="rId345"/>
    <p:sldId id="582" r:id="rId346"/>
    <p:sldId id="583" r:id="rId347"/>
    <p:sldId id="584" r:id="rId348"/>
    <p:sldId id="585" r:id="rId349"/>
    <p:sldId id="586" r:id="rId350"/>
    <p:sldId id="687" r:id="rId351"/>
    <p:sldId id="686" r:id="rId352"/>
    <p:sldId id="688" r:id="rId353"/>
    <p:sldId id="689" r:id="rId354"/>
    <p:sldId id="690" r:id="rId355"/>
    <p:sldId id="587" r:id="rId356"/>
    <p:sldId id="588" r:id="rId357"/>
    <p:sldId id="589" r:id="rId358"/>
    <p:sldId id="590" r:id="rId359"/>
    <p:sldId id="591" r:id="rId360"/>
    <p:sldId id="592" r:id="rId361"/>
    <p:sldId id="593" r:id="rId362"/>
    <p:sldId id="594" r:id="rId363"/>
    <p:sldId id="595" r:id="rId364"/>
    <p:sldId id="596" r:id="rId365"/>
    <p:sldId id="597" r:id="rId366"/>
    <p:sldId id="598" r:id="rId367"/>
    <p:sldId id="599" r:id="rId368"/>
    <p:sldId id="600" r:id="rId369"/>
    <p:sldId id="601" r:id="rId370"/>
    <p:sldId id="602" r:id="rId371"/>
    <p:sldId id="603" r:id="rId372"/>
    <p:sldId id="604" r:id="rId373"/>
    <p:sldId id="605" r:id="rId374"/>
    <p:sldId id="606" r:id="rId375"/>
    <p:sldId id="607" r:id="rId376"/>
    <p:sldId id="608" r:id="rId377"/>
    <p:sldId id="609" r:id="rId378"/>
    <p:sldId id="610" r:id="rId379"/>
    <p:sldId id="611" r:id="rId380"/>
    <p:sldId id="612" r:id="rId381"/>
    <p:sldId id="613" r:id="rId382"/>
    <p:sldId id="614" r:id="rId383"/>
    <p:sldId id="615" r:id="rId384"/>
    <p:sldId id="616" r:id="rId385"/>
    <p:sldId id="617" r:id="rId386"/>
    <p:sldId id="618" r:id="rId387"/>
    <p:sldId id="619" r:id="rId388"/>
    <p:sldId id="620" r:id="rId389"/>
    <p:sldId id="621" r:id="rId390"/>
    <p:sldId id="622" r:id="rId391"/>
    <p:sldId id="623" r:id="rId392"/>
    <p:sldId id="624" r:id="rId393"/>
    <p:sldId id="625" r:id="rId394"/>
    <p:sldId id="680" r:id="rId395"/>
    <p:sldId id="626" r:id="rId396"/>
    <p:sldId id="695" r:id="rId397"/>
    <p:sldId id="627" r:id="rId398"/>
    <p:sldId id="628" r:id="rId399"/>
    <p:sldId id="629" r:id="rId400"/>
    <p:sldId id="630" r:id="rId401"/>
    <p:sldId id="631" r:id="rId402"/>
    <p:sldId id="632" r:id="rId403"/>
    <p:sldId id="633" r:id="rId404"/>
    <p:sldId id="634" r:id="rId405"/>
    <p:sldId id="635" r:id="rId406"/>
    <p:sldId id="636" r:id="rId407"/>
    <p:sldId id="637" r:id="rId408"/>
    <p:sldId id="638" r:id="rId409"/>
    <p:sldId id="639" r:id="rId410"/>
    <p:sldId id="640" r:id="rId411"/>
    <p:sldId id="641" r:id="rId412"/>
    <p:sldId id="642" r:id="rId413"/>
    <p:sldId id="643" r:id="rId414"/>
    <p:sldId id="644" r:id="rId415"/>
    <p:sldId id="645" r:id="rId416"/>
    <p:sldId id="646" r:id="rId417"/>
    <p:sldId id="647" r:id="rId418"/>
    <p:sldId id="648" r:id="rId419"/>
    <p:sldId id="649" r:id="rId420"/>
    <p:sldId id="650" r:id="rId421"/>
    <p:sldId id="651" r:id="rId422"/>
    <p:sldId id="652" r:id="rId423"/>
    <p:sldId id="653" r:id="rId424"/>
    <p:sldId id="654" r:id="rId425"/>
    <p:sldId id="655" r:id="rId426"/>
    <p:sldId id="656" r:id="rId427"/>
    <p:sldId id="657" r:id="rId428"/>
    <p:sldId id="658" r:id="rId429"/>
    <p:sldId id="659" r:id="rId430"/>
    <p:sldId id="660" r:id="rId431"/>
    <p:sldId id="661" r:id="rId432"/>
    <p:sldId id="662" r:id="rId433"/>
    <p:sldId id="663" r:id="rId434"/>
    <p:sldId id="664" r:id="rId435"/>
    <p:sldId id="665" r:id="rId436"/>
    <p:sldId id="666" r:id="rId437"/>
    <p:sldId id="667" r:id="rId438"/>
    <p:sldId id="668" r:id="rId439"/>
    <p:sldId id="702" r:id="rId440"/>
    <p:sldId id="703" r:id="rId441"/>
    <p:sldId id="704" r:id="rId442"/>
    <p:sldId id="705" r:id="rId443"/>
    <p:sldId id="707" r:id="rId444"/>
    <p:sldId id="706" r:id="rId445"/>
    <p:sldId id="708" r:id="rId446"/>
    <p:sldId id="709" r:id="rId447"/>
    <p:sldId id="710" r:id="rId448"/>
    <p:sldId id="711" r:id="rId449"/>
    <p:sldId id="712" r:id="rId450"/>
    <p:sldId id="713" r:id="rId451"/>
    <p:sldId id="714" r:id="rId452"/>
    <p:sldId id="715" r:id="rId453"/>
    <p:sldId id="716" r:id="rId454"/>
    <p:sldId id="717" r:id="rId455"/>
    <p:sldId id="718" r:id="rId456"/>
    <p:sldId id="719" r:id="rId457"/>
    <p:sldId id="720" r:id="rId458"/>
    <p:sldId id="696" r:id="rId459"/>
    <p:sldId id="674" r:id="rId460"/>
    <p:sldId id="698" r:id="rId461"/>
  </p:sldIdLst>
  <p:sldSz cx="9144000" cy="6858000" type="screen4x3"/>
  <p:notesSz cx="6858000" cy="9144000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CC"/>
    <a:srgbClr val="CC99FF"/>
    <a:srgbClr val="CC3300"/>
    <a:srgbClr val="FFCCCC"/>
    <a:srgbClr val="006600"/>
    <a:srgbClr val="FF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138" autoAdjust="0"/>
    <p:restoredTop sz="99512" autoAdjust="0"/>
  </p:normalViewPr>
  <p:slideViewPr>
    <p:cSldViewPr>
      <p:cViewPr>
        <p:scale>
          <a:sx n="50" d="100"/>
          <a:sy n="50" d="100"/>
        </p:scale>
        <p:origin x="-768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1154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theme" Target="theme/theme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35" Type="http://schemas.openxmlformats.org/officeDocument/2006/relationships/slide" Target="slides/slide434.xml"/><Relationship Id="rId456" Type="http://schemas.openxmlformats.org/officeDocument/2006/relationships/slide" Target="slides/slide455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25" Type="http://schemas.openxmlformats.org/officeDocument/2006/relationships/slide" Target="slides/slide424.xml"/><Relationship Id="rId446" Type="http://schemas.openxmlformats.org/officeDocument/2006/relationships/slide" Target="slides/slide445.xml"/><Relationship Id="rId467" Type="http://schemas.openxmlformats.org/officeDocument/2006/relationships/tableStyles" Target="tableStyles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slide" Target="slides/slide414.xml"/><Relationship Id="rId436" Type="http://schemas.openxmlformats.org/officeDocument/2006/relationships/slide" Target="slides/slide435.xml"/><Relationship Id="rId457" Type="http://schemas.openxmlformats.org/officeDocument/2006/relationships/slide" Target="slides/slide456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slide" Target="slides/slide425.xml"/><Relationship Id="rId447" Type="http://schemas.openxmlformats.org/officeDocument/2006/relationships/slide" Target="slides/slide446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58" Type="http://schemas.openxmlformats.org/officeDocument/2006/relationships/slide" Target="slides/slide45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448" Type="http://schemas.openxmlformats.org/officeDocument/2006/relationships/slide" Target="slides/slide44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438" Type="http://schemas.openxmlformats.org/officeDocument/2006/relationships/slide" Target="slides/slide437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461" Type="http://schemas.openxmlformats.org/officeDocument/2006/relationships/slide" Target="slides/slide460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62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handoutMaster" Target="handoutMasters/handoutMaster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presProps" Target="presProps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viewProps" Target="viewProps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BF0AD8E9-4A6A-4F19-9C11-E9AD45DFC099}" type="datetimeFigureOut">
              <a:rPr lang="zh-CN" altLang="en-US"/>
              <a:pPr>
                <a:defRPr/>
              </a:pPr>
              <a:t>2020/11/1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3FE9C016-84CA-4B32-8748-2538D86DE5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A8FD0E0-7AA0-4D48-BFB4-0AD2DCAA33B5}" type="datetimeFigureOut">
              <a:rPr lang="zh-CN" altLang="en-US"/>
              <a:pPr>
                <a:defRPr/>
              </a:pPr>
              <a:t>2020/11/1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37B4A4D9-8686-4313-A9F2-6F080BEA60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3588" y="6024563"/>
            <a:ext cx="6842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6477000"/>
            <a:ext cx="2365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t">
              <a:lnSpc>
                <a:spcPct val="140000"/>
              </a:lnSpc>
              <a:buClr>
                <a:schemeClr val="bg1"/>
              </a:buClr>
              <a:defRPr/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华南理工大学计算机学院 周霭如 </a:t>
            </a:r>
            <a:r>
              <a:rPr lang="en-US" altLang="zh-CN" sz="10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2016</a:t>
            </a:r>
            <a:endParaRPr lang="en-US" altLang="zh-CN" sz="1000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129">
            <a:hlinkClick r:id="rId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383588" y="6024563"/>
            <a:ext cx="68421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0" y="6477000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t">
              <a:lnSpc>
                <a:spcPct val="140000"/>
              </a:lnSpc>
              <a:buClr>
                <a:schemeClr val="bg1"/>
              </a:buClr>
              <a:defRPr/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华南理工大学计算机学院 周霭如 </a:t>
            </a:r>
            <a:r>
              <a:rPr lang="en-US" altLang="zh-CN" sz="10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2016</a:t>
            </a:r>
            <a:endParaRPr lang="en-US" altLang="zh-CN" sz="1000" b="1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slide" Target="slide169.xml"/><Relationship Id="rId18" Type="http://schemas.openxmlformats.org/officeDocument/2006/relationships/hyperlink" Target="C++&#31243;&#24207;&#35774;&#35745;&#22522;&#30784;&#35838;&#20214;2&#29256;(&#20363;&#39064;&#32534;&#21495;)/c++&#65288;4&#65289;/4-&#25968;&#32452;(4.6).ppt" TargetMode="External"/><Relationship Id="rId3" Type="http://schemas.openxmlformats.org/officeDocument/2006/relationships/image" Target="../media/image3.jpeg"/><Relationship Id="rId21" Type="http://schemas.openxmlformats.org/officeDocument/2006/relationships/hyperlink" Target="C++&#31243;&#24207;&#35774;&#35745;&#22522;&#30784;&#35838;&#20214;2&#29256;(&#20363;&#39064;&#32534;&#21495;)/c++&#65288;4&#65289;/4-&#25968;&#32452;(&#23567;&#32467;).ppt" TargetMode="External"/><Relationship Id="rId7" Type="http://schemas.openxmlformats.org/officeDocument/2006/relationships/slide" Target="slide79.xml"/><Relationship Id="rId12" Type="http://schemas.openxmlformats.org/officeDocument/2006/relationships/hyperlink" Target="C++&#31243;&#24207;&#35774;&#35745;&#22522;&#30784;&#35838;&#20214;2&#29256;(&#20363;&#39064;&#32534;&#21495;)/c++&#65288;4&#65289;/4-&#25968;&#32452;(4.4).ppt" TargetMode="External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6" Type="http://schemas.openxmlformats.org/officeDocument/2006/relationships/slide" Target="slide290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hyperlink" Target="C++&#31243;&#24207;&#35774;&#35745;&#22522;&#30784;&#35838;&#20214;2&#29256;(&#20363;&#39064;&#32534;&#21495;)/c++&#65288;4&#65289;/4-&#25968;&#32452;(4.2).ppt" TargetMode="External"/><Relationship Id="rId11" Type="http://schemas.openxmlformats.org/officeDocument/2006/relationships/oleObject" Target="../embeddings/oleObject3.bin"/><Relationship Id="rId24" Type="http://schemas.openxmlformats.org/officeDocument/2006/relationships/hyperlink" Target="0-&#39044;&#22791;&#30693;&#35782;.ppt" TargetMode="External"/><Relationship Id="rId5" Type="http://schemas.openxmlformats.org/officeDocument/2006/relationships/oleObject" Target="../embeddings/oleObject1.bin"/><Relationship Id="rId15" Type="http://schemas.openxmlformats.org/officeDocument/2006/relationships/hyperlink" Target="C++&#31243;&#24207;&#35774;&#35745;&#22522;&#30784;&#35838;&#20214;2&#29256;(&#20363;&#39064;&#32534;&#21495;)/c++&#65288;4&#65289;/4-&#25968;&#32452;(4.5).ppt" TargetMode="External"/><Relationship Id="rId23" Type="http://schemas.openxmlformats.org/officeDocument/2006/relationships/oleObject" Target="../embeddings/oleObject7.bin"/><Relationship Id="rId10" Type="http://schemas.openxmlformats.org/officeDocument/2006/relationships/slide" Target="slide117.xml"/><Relationship Id="rId19" Type="http://schemas.openxmlformats.org/officeDocument/2006/relationships/slide" Target="slide397.xml"/><Relationship Id="rId4" Type="http://schemas.openxmlformats.org/officeDocument/2006/relationships/slide" Target="slide3.xml"/><Relationship Id="rId9" Type="http://schemas.openxmlformats.org/officeDocument/2006/relationships/hyperlink" Target="C++&#31243;&#24207;&#35774;&#35745;&#22522;&#30784;&#35838;&#20214;2&#29256;(&#20363;&#39064;&#32534;&#21495;)/c++&#65288;4&#65289;/4-&#25968;&#32452;(4.3).ppt" TargetMode="External"/><Relationship Id="rId14" Type="http://schemas.openxmlformats.org/officeDocument/2006/relationships/oleObject" Target="../embeddings/oleObject4.bin"/><Relationship Id="rId22" Type="http://schemas.openxmlformats.org/officeDocument/2006/relationships/slide" Target="slide4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++&#31243;&#24207;&#35774;&#35745;&#22522;&#30784;&#35838;&#20214;2&#29256;(&#20363;&#39064;&#32534;&#21495;)/0-&#21069;&#35328;.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2" descr="face2"/>
          <p:cNvPicPr>
            <a:picLocks noChangeAspect="1" noChangeArrowheads="1"/>
          </p:cNvPicPr>
          <p:nvPr/>
        </p:nvPicPr>
        <p:blipFill>
          <a:blip r:embed="rId3">
            <a:lum bright="4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9590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752600" y="533400"/>
            <a:ext cx="5561013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 数组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219200" y="2274888"/>
            <a:ext cx="6705600" cy="468312"/>
            <a:chOff x="768" y="1433"/>
            <a:chExt cx="4224" cy="295"/>
          </a:xfrm>
        </p:grpSpPr>
        <p:sp>
          <p:nvSpPr>
            <p:cNvPr id="1049" name="Rectangle 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68" y="1433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4" action="ppaction://hlinksldjump"/>
                </a:rPr>
                <a:t>4.1  </a:t>
              </a:r>
              <a:r>
                <a:rPr lang="zh-CN" altLang="en-US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4" action="ppaction://hlinksldjump"/>
                </a:rPr>
                <a:t>一维数组</a:t>
              </a:r>
              <a:r>
                <a:rPr lang="zh-CN" altLang="en-US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</a:t>
              </a:r>
            </a:p>
          </p:txBody>
        </p:sp>
        <p:graphicFrame>
          <p:nvGraphicFramePr>
            <p:cNvPr id="1032" name="Object 16"/>
            <p:cNvGraphicFramePr>
              <a:graphicFrameLocks noChangeAspect="1"/>
            </p:cNvGraphicFramePr>
            <p:nvPr/>
          </p:nvGraphicFramePr>
          <p:xfrm>
            <a:off x="1536" y="1466"/>
            <a:ext cx="227" cy="229"/>
          </p:xfrm>
          <a:graphic>
            <a:graphicData uri="http://schemas.openxmlformats.org/presentationml/2006/ole">
              <p:oleObj spid="_x0000_s1032" name="BMP 图象" r:id="rId5" imgW="1276190" imgH="1286055" progId="PBrush">
                <p:embed/>
              </p:oleObj>
            </a:graphicData>
          </a:graphic>
        </p:graphicFrame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219200" y="2809875"/>
            <a:ext cx="6705600" cy="468313"/>
            <a:chOff x="768" y="1770"/>
            <a:chExt cx="4224" cy="295"/>
          </a:xfrm>
        </p:grpSpPr>
        <p:sp>
          <p:nvSpPr>
            <p:cNvPr id="1048" name="Rectangle 9">
              <a:hlinkClick r:id="rId6" action="ppaction://hlinkpres?slideindex=1&amp;slidetitle=4.2  指针数组"/>
            </p:cNvPr>
            <p:cNvSpPr>
              <a:spLocks noChangeArrowheads="1"/>
            </p:cNvSpPr>
            <p:nvPr/>
          </p:nvSpPr>
          <p:spPr bwMode="auto">
            <a:xfrm>
              <a:off x="768" y="1770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7" action="ppaction://hlinksldjump"/>
                </a:rPr>
                <a:t>4.2  </a:t>
              </a:r>
              <a:r>
                <a:rPr lang="zh-CN" altLang="en-US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7" action="ppaction://hlinksldjump"/>
                </a:rPr>
                <a:t>指针</a:t>
              </a:r>
              <a:r>
                <a:rPr lang="zh-CN" altLang="en-US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7" action="ppaction://hlinksldjump"/>
                </a:rPr>
                <a:t>数组</a:t>
              </a:r>
              <a:r>
                <a:rPr lang="zh-CN" altLang="en-US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              </a:t>
              </a:r>
              <a:r>
                <a:rPr lang="en-US" altLang="zh-CN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79</a:t>
              </a:r>
              <a:endParaRPr lang="zh-CN" altLang="en-US" sz="2000" b="1">
                <a:solidFill>
                  <a:srgbClr val="FFFFFF"/>
                </a:solidFill>
                <a:latin typeface="楷体_GB2312" pitchFamily="49" charset="-122"/>
                <a:ea typeface="Arial Unicode MS"/>
                <a:cs typeface="Arial Unicode MS"/>
              </a:endParaRPr>
            </a:p>
          </p:txBody>
        </p:sp>
        <p:graphicFrame>
          <p:nvGraphicFramePr>
            <p:cNvPr id="1031" name="Object 17"/>
            <p:cNvGraphicFramePr>
              <a:graphicFrameLocks noChangeAspect="1"/>
            </p:cNvGraphicFramePr>
            <p:nvPr/>
          </p:nvGraphicFramePr>
          <p:xfrm>
            <a:off x="1536" y="1803"/>
            <a:ext cx="227" cy="229"/>
          </p:xfrm>
          <a:graphic>
            <a:graphicData uri="http://schemas.openxmlformats.org/presentationml/2006/ole">
              <p:oleObj spid="_x0000_s1031" name="BMP 图象" r:id="rId8" imgW="1276190" imgH="1286055" progId="PBrush">
                <p:embed/>
              </p:oleObj>
            </a:graphicData>
          </a:graphic>
        </p:graphicFrame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219200" y="3344863"/>
            <a:ext cx="6705600" cy="468312"/>
            <a:chOff x="768" y="2107"/>
            <a:chExt cx="4224" cy="295"/>
          </a:xfrm>
        </p:grpSpPr>
        <p:sp>
          <p:nvSpPr>
            <p:cNvPr id="1047" name="Rectangle 10">
              <a:hlinkClick r:id="rId9" action="ppaction://hlinkpres?slideindex=1&amp;slidetitle=4.3. 二维数组 "/>
            </p:cNvPr>
            <p:cNvSpPr>
              <a:spLocks noChangeArrowheads="1"/>
            </p:cNvSpPr>
            <p:nvPr/>
          </p:nvSpPr>
          <p:spPr bwMode="auto">
            <a:xfrm>
              <a:off x="768" y="2107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0" action="ppaction://hlinksldjump"/>
                </a:rPr>
                <a:t>4.3  </a:t>
              </a:r>
              <a:r>
                <a:rPr lang="zh-CN" altLang="en-US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0" action="ppaction://hlinksldjump"/>
                </a:rPr>
                <a:t>二维数</a:t>
              </a:r>
              <a:r>
                <a:rPr lang="zh-CN" altLang="en-US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0" action="ppaction://hlinksldjump"/>
                </a:rPr>
                <a:t>组</a:t>
              </a:r>
              <a:r>
                <a:rPr lang="zh-CN" altLang="en-US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              </a:t>
              </a:r>
              <a:r>
                <a:rPr lang="en-US" altLang="zh-CN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117</a:t>
              </a:r>
              <a:endParaRPr lang="zh-CN" altLang="en-US" sz="2000" b="1">
                <a:solidFill>
                  <a:srgbClr val="FFFFFF"/>
                </a:solidFill>
                <a:latin typeface="楷体_GB2312" pitchFamily="49" charset="-122"/>
                <a:ea typeface="Arial Unicode MS"/>
                <a:cs typeface="Arial Unicode MS"/>
              </a:endParaRPr>
            </a:p>
          </p:txBody>
        </p:sp>
        <p:graphicFrame>
          <p:nvGraphicFramePr>
            <p:cNvPr id="1030" name="Object 18"/>
            <p:cNvGraphicFramePr>
              <a:graphicFrameLocks noChangeAspect="1"/>
            </p:cNvGraphicFramePr>
            <p:nvPr/>
          </p:nvGraphicFramePr>
          <p:xfrm>
            <a:off x="1536" y="2140"/>
            <a:ext cx="227" cy="229"/>
          </p:xfrm>
          <a:graphic>
            <a:graphicData uri="http://schemas.openxmlformats.org/presentationml/2006/ole">
              <p:oleObj spid="_x0000_s1030" name="BMP 图象" r:id="rId11" imgW="1276190" imgH="1286055" progId="PBrush">
                <p:embed/>
              </p:oleObj>
            </a:graphicData>
          </a:graphic>
        </p:graphicFrame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219200" y="3879850"/>
            <a:ext cx="6705600" cy="468313"/>
            <a:chOff x="768" y="2444"/>
            <a:chExt cx="4224" cy="295"/>
          </a:xfrm>
        </p:grpSpPr>
        <p:sp>
          <p:nvSpPr>
            <p:cNvPr id="1046" name="Rectangle 11">
              <a:hlinkClick r:id="rId12" action="ppaction://hlinkpres?slideindex=1&amp;slidetitle=4.4  数组作函数参数"/>
            </p:cNvPr>
            <p:cNvSpPr>
              <a:spLocks noChangeArrowheads="1"/>
            </p:cNvSpPr>
            <p:nvPr/>
          </p:nvSpPr>
          <p:spPr bwMode="auto">
            <a:xfrm>
              <a:off x="768" y="244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3" action="ppaction://hlinksldjump"/>
                </a:rPr>
                <a:t>4.4  </a:t>
              </a:r>
              <a:r>
                <a:rPr lang="zh-CN" altLang="en-US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3" action="ppaction://hlinksldjump"/>
                </a:rPr>
                <a:t>数组作函数参数</a:t>
              </a:r>
              <a:r>
                <a:rPr lang="zh-CN" altLang="en-US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</a:t>
              </a:r>
              <a:r>
                <a:rPr lang="zh-CN" altLang="en-US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       </a:t>
              </a:r>
              <a:r>
                <a:rPr lang="en-US" altLang="zh-CN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169</a:t>
              </a:r>
              <a:endParaRPr lang="zh-CN" altLang="en-US" sz="2000" b="1">
                <a:solidFill>
                  <a:srgbClr val="FFFFFF"/>
                </a:solidFill>
                <a:latin typeface="楷体_GB2312" pitchFamily="49" charset="-122"/>
                <a:ea typeface="Arial Unicode MS"/>
                <a:cs typeface="Arial Unicode MS"/>
              </a:endParaRPr>
            </a:p>
          </p:txBody>
        </p:sp>
        <p:graphicFrame>
          <p:nvGraphicFramePr>
            <p:cNvPr id="1029" name="Object 19"/>
            <p:cNvGraphicFramePr>
              <a:graphicFrameLocks noChangeAspect="1"/>
            </p:cNvGraphicFramePr>
            <p:nvPr/>
          </p:nvGraphicFramePr>
          <p:xfrm>
            <a:off x="1536" y="2477"/>
            <a:ext cx="227" cy="229"/>
          </p:xfrm>
          <a:graphic>
            <a:graphicData uri="http://schemas.openxmlformats.org/presentationml/2006/ole">
              <p:oleObj spid="_x0000_s1029" name="BMP 图象" r:id="rId14" imgW="1276190" imgH="1286055" progId="PBrush">
                <p:embed/>
              </p:oleObj>
            </a:graphicData>
          </a:graphic>
        </p:graphicFrame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219200" y="4414838"/>
            <a:ext cx="6705600" cy="468312"/>
            <a:chOff x="768" y="2781"/>
            <a:chExt cx="4224" cy="295"/>
          </a:xfrm>
        </p:grpSpPr>
        <p:sp>
          <p:nvSpPr>
            <p:cNvPr id="1045" name="Rectangle 12">
              <a:hlinkClick r:id="rId15" action="ppaction://hlinkpres?slideindex=1&amp;slidetitle=4.5  动态存储"/>
            </p:cNvPr>
            <p:cNvSpPr>
              <a:spLocks noChangeArrowheads="1"/>
            </p:cNvSpPr>
            <p:nvPr/>
          </p:nvSpPr>
          <p:spPr bwMode="auto">
            <a:xfrm>
              <a:off x="768" y="2781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6" action="ppaction://hlinksldjump"/>
                </a:rPr>
                <a:t>4.5  </a:t>
              </a:r>
              <a:r>
                <a:rPr lang="zh-CN" altLang="en-US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6" action="ppaction://hlinksldjump"/>
                </a:rPr>
                <a:t>动态</a:t>
              </a:r>
              <a:r>
                <a:rPr lang="zh-CN" altLang="en-US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6" action="ppaction://hlinksldjump"/>
                </a:rPr>
                <a:t>存储</a:t>
              </a:r>
              <a:r>
                <a:rPr lang="zh-CN" altLang="en-US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              </a:t>
              </a:r>
              <a:r>
                <a:rPr lang="en-US" altLang="zh-CN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290</a:t>
              </a:r>
              <a:endParaRPr lang="zh-CN" altLang="en-US" sz="2000" b="1">
                <a:solidFill>
                  <a:srgbClr val="FFFFFF"/>
                </a:solidFill>
                <a:latin typeface="楷体_GB2312" pitchFamily="49" charset="-122"/>
                <a:ea typeface="Arial Unicode MS"/>
                <a:cs typeface="Arial Unicode MS"/>
              </a:endParaRPr>
            </a:p>
          </p:txBody>
        </p:sp>
        <p:graphicFrame>
          <p:nvGraphicFramePr>
            <p:cNvPr id="1028" name="Object 20"/>
            <p:cNvGraphicFramePr>
              <a:graphicFrameLocks noChangeAspect="1"/>
            </p:cNvGraphicFramePr>
            <p:nvPr/>
          </p:nvGraphicFramePr>
          <p:xfrm>
            <a:off x="1536" y="2814"/>
            <a:ext cx="227" cy="229"/>
          </p:xfrm>
          <a:graphic>
            <a:graphicData uri="http://schemas.openxmlformats.org/presentationml/2006/ole">
              <p:oleObj spid="_x0000_s1028" name="BMP 图象" r:id="rId17" imgW="1276190" imgH="1286055" progId="PBrush">
                <p:embed/>
              </p:oleObj>
            </a:graphicData>
          </a:graphic>
        </p:graphicFrame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219200" y="4949825"/>
            <a:ext cx="6705600" cy="468313"/>
            <a:chOff x="768" y="3118"/>
            <a:chExt cx="4224" cy="295"/>
          </a:xfrm>
        </p:grpSpPr>
        <p:sp>
          <p:nvSpPr>
            <p:cNvPr id="1044" name="Rectangle 13">
              <a:hlinkClick r:id="rId18" action="ppaction://hlinkpres?slideindex=1&amp;slidetitle=4.6  字符数组与字符串"/>
            </p:cNvPr>
            <p:cNvSpPr>
              <a:spLocks noChangeArrowheads="1"/>
            </p:cNvSpPr>
            <p:nvPr/>
          </p:nvSpPr>
          <p:spPr bwMode="auto">
            <a:xfrm>
              <a:off x="768" y="3118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9" action="ppaction://hlinksldjump"/>
                </a:rPr>
                <a:t>4.6  </a:t>
              </a:r>
              <a:r>
                <a:rPr lang="zh-CN" altLang="en-US" sz="2000" b="1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9" action="ppaction://hlinksldjump"/>
                </a:rPr>
                <a:t>字符数组与</a:t>
              </a:r>
              <a:r>
                <a:rPr lang="zh-CN" altLang="en-US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9" action="ppaction://hlinksldjump"/>
                </a:rPr>
                <a:t>字符串</a:t>
              </a:r>
              <a:r>
                <a:rPr lang="zh-CN" altLang="en-US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      </a:t>
              </a:r>
              <a:r>
                <a:rPr lang="en-US" altLang="zh-CN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397</a:t>
              </a:r>
              <a:r>
                <a:rPr lang="zh-CN" altLang="en-US" sz="2000" b="1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</a:t>
              </a:r>
              <a:endParaRPr lang="zh-CN" altLang="en-US" sz="2000" b="1">
                <a:solidFill>
                  <a:srgbClr val="FFFFFF"/>
                </a:solidFill>
                <a:latin typeface="楷体_GB2312" pitchFamily="49" charset="-122"/>
                <a:ea typeface="Arial Unicode MS"/>
                <a:cs typeface="Arial Unicode MS"/>
              </a:endParaRPr>
            </a:p>
          </p:txBody>
        </p:sp>
        <p:graphicFrame>
          <p:nvGraphicFramePr>
            <p:cNvPr id="1027" name="Object 21"/>
            <p:cNvGraphicFramePr>
              <a:graphicFrameLocks noChangeAspect="1"/>
            </p:cNvGraphicFramePr>
            <p:nvPr/>
          </p:nvGraphicFramePr>
          <p:xfrm>
            <a:off x="1536" y="3151"/>
            <a:ext cx="227" cy="229"/>
          </p:xfrm>
          <a:graphic>
            <a:graphicData uri="http://schemas.openxmlformats.org/presentationml/2006/ole">
              <p:oleObj spid="_x0000_s1027" name="BMP 图象" r:id="rId20" imgW="1276190" imgH="1286055" progId="PBrush">
                <p:embed/>
              </p:oleObj>
            </a:graphicData>
          </a:graphic>
        </p:graphicFrame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219200" y="5486400"/>
            <a:ext cx="6705600" cy="468313"/>
            <a:chOff x="768" y="3456"/>
            <a:chExt cx="4224" cy="295"/>
          </a:xfrm>
        </p:grpSpPr>
        <p:sp>
          <p:nvSpPr>
            <p:cNvPr id="1043" name="Rectangle 14">
              <a:hlinkClick r:id="rId21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3456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>
                  <a:solidFill>
                    <a:srgbClr val="FFFFFF"/>
                  </a:solidFill>
                  <a:ea typeface="Arial Unicode MS"/>
                  <a:cs typeface="Arial Unicode MS"/>
                </a:rPr>
                <a:t>		</a:t>
              </a:r>
              <a:r>
                <a:rPr lang="zh-CN" altLang="en-US" sz="2000" b="1">
                  <a:solidFill>
                    <a:srgbClr val="FFFFFF"/>
                  </a:solidFill>
                  <a:ea typeface="Arial Unicode MS"/>
                  <a:cs typeface="Arial Unicode MS"/>
                  <a:hlinkClick r:id="rId22" action="ppaction://hlinksldjump"/>
                </a:rPr>
                <a:t>小结</a:t>
              </a:r>
              <a:endParaRPr lang="zh-CN" altLang="en-US" sz="2000" b="1">
                <a:solidFill>
                  <a:srgbClr val="FFFFFF"/>
                </a:solidFill>
                <a:ea typeface="Arial Unicode MS"/>
                <a:cs typeface="Arial Unicode MS"/>
              </a:endParaRPr>
            </a:p>
          </p:txBody>
        </p:sp>
        <p:graphicFrame>
          <p:nvGraphicFramePr>
            <p:cNvPr id="1026" name="Object 22"/>
            <p:cNvGraphicFramePr>
              <a:graphicFrameLocks noChangeAspect="1"/>
            </p:cNvGraphicFramePr>
            <p:nvPr/>
          </p:nvGraphicFramePr>
          <p:xfrm>
            <a:off x="1536" y="3489"/>
            <a:ext cx="227" cy="229"/>
          </p:xfrm>
          <a:graphic>
            <a:graphicData uri="http://schemas.openxmlformats.org/presentationml/2006/ole">
              <p:oleObj spid="_x0000_s1026" name="BMP 图象" r:id="rId23" imgW="1276190" imgH="1286055" progId="PBrush">
                <p:embed/>
              </p:oleObj>
            </a:graphicData>
          </a:graphic>
        </p:graphicFrame>
      </p:grpSp>
      <p:pic>
        <p:nvPicPr>
          <p:cNvPr id="1042" name="Picture 32" descr="129">
            <a:hlinkClick r:id="rId2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885113" y="5735638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9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一维数组定义与初始化</a:t>
            </a:r>
          </a:p>
        </p:txBody>
      </p:sp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609600" y="1371600"/>
            <a:ext cx="38512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8000"/>
                </a:solidFill>
              </a:rPr>
              <a:t>例：</a:t>
            </a:r>
            <a:r>
              <a:rPr lang="zh-CN" altLang="en-US" sz="2000" b="1"/>
              <a:t>	</a:t>
            </a:r>
            <a:r>
              <a:rPr lang="en-US" altLang="zh-CN" sz="1800" b="1"/>
              <a:t>int  ary [ 10 ] , i = 3, j = 5 </a:t>
            </a:r>
            <a:r>
              <a:rPr lang="zh-CN" altLang="en-US" sz="1800" b="1"/>
              <a:t>；</a:t>
            </a:r>
            <a:r>
              <a:rPr lang="zh-CN" altLang="en-US" sz="2000" b="1"/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09750" y="2416175"/>
            <a:ext cx="2622550" cy="3879850"/>
            <a:chOff x="1910" y="1522"/>
            <a:chExt cx="1652" cy="2444"/>
          </a:xfrm>
        </p:grpSpPr>
        <p:grpSp>
          <p:nvGrpSpPr>
            <p:cNvPr id="19472" name="Group 8"/>
            <p:cNvGrpSpPr>
              <a:grpSpLocks/>
            </p:cNvGrpSpPr>
            <p:nvPr/>
          </p:nvGrpSpPr>
          <p:grpSpPr bwMode="auto">
            <a:xfrm>
              <a:off x="2554" y="1554"/>
              <a:ext cx="1008" cy="2400"/>
              <a:chOff x="3216" y="1584"/>
              <a:chExt cx="1008" cy="2400"/>
            </a:xfrm>
          </p:grpSpPr>
          <p:sp>
            <p:nvSpPr>
              <p:cNvPr id="19474" name="Rectangle 9"/>
              <p:cNvSpPr>
                <a:spLocks noChangeArrowheads="1"/>
              </p:cNvSpPr>
              <p:nvPr/>
            </p:nvSpPr>
            <p:spPr bwMode="auto">
              <a:xfrm>
                <a:off x="3216" y="1584"/>
                <a:ext cx="1008" cy="240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75" name="Line 10"/>
              <p:cNvSpPr>
                <a:spLocks noChangeShapeType="1"/>
              </p:cNvSpPr>
              <p:nvPr/>
            </p:nvSpPr>
            <p:spPr bwMode="auto">
              <a:xfrm>
                <a:off x="3216" y="1824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76" name="Line 11"/>
              <p:cNvSpPr>
                <a:spLocks noChangeShapeType="1"/>
              </p:cNvSpPr>
              <p:nvPr/>
            </p:nvSpPr>
            <p:spPr bwMode="auto">
              <a:xfrm>
                <a:off x="3216" y="2064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77" name="Line 12"/>
              <p:cNvSpPr>
                <a:spLocks noChangeShapeType="1"/>
              </p:cNvSpPr>
              <p:nvPr/>
            </p:nvSpPr>
            <p:spPr bwMode="auto">
              <a:xfrm>
                <a:off x="3216" y="2304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78" name="Line 13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79" name="Line 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80" name="Line 15"/>
              <p:cNvSpPr>
                <a:spLocks noChangeShapeType="1"/>
              </p:cNvSpPr>
              <p:nvPr/>
            </p:nvSpPr>
            <p:spPr bwMode="auto">
              <a:xfrm>
                <a:off x="3216" y="3024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81" name="Line 16"/>
              <p:cNvSpPr>
                <a:spLocks noChangeShapeType="1"/>
              </p:cNvSpPr>
              <p:nvPr/>
            </p:nvSpPr>
            <p:spPr bwMode="auto">
              <a:xfrm>
                <a:off x="3216" y="3264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82" name="Line 17"/>
              <p:cNvSpPr>
                <a:spLocks noChangeShapeType="1"/>
              </p:cNvSpPr>
              <p:nvPr/>
            </p:nvSpPr>
            <p:spPr bwMode="auto">
              <a:xfrm>
                <a:off x="3216" y="3504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83" name="Line 18"/>
              <p:cNvSpPr>
                <a:spLocks noChangeShapeType="1"/>
              </p:cNvSpPr>
              <p:nvPr/>
            </p:nvSpPr>
            <p:spPr bwMode="auto">
              <a:xfrm>
                <a:off x="3216" y="3744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9473" name="Text Box 19"/>
            <p:cNvSpPr txBox="1">
              <a:spLocks noChangeArrowheads="1"/>
            </p:cNvSpPr>
            <p:nvPr/>
          </p:nvSpPr>
          <p:spPr bwMode="auto">
            <a:xfrm>
              <a:off x="1910" y="1522"/>
              <a:ext cx="598" cy="244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1800" b="1"/>
                <a:t>ary [ 0 ]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800" b="1"/>
                <a:t>ary [ 1 ]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 b="1"/>
                <a:t>ary [ 2 ]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 b="1"/>
                <a:t>ary [ 3 ]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 b="1"/>
                <a:t>ary [ 4 ]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 b="1"/>
                <a:t>ary [ 5 ]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 b="1"/>
                <a:t>ary [ 6 ]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 b="1"/>
                <a:t>ary [ 7 ]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 b="1"/>
                <a:t>ary [ 8 ]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 b="1"/>
                <a:t>ary [ 9 ]</a:t>
              </a:r>
            </a:p>
          </p:txBody>
        </p:sp>
      </p:grpSp>
      <p:sp>
        <p:nvSpPr>
          <p:cNvPr id="516116" name="Text Box 20"/>
          <p:cNvSpPr txBox="1">
            <a:spLocks noChangeArrowheads="1"/>
          </p:cNvSpPr>
          <p:nvPr/>
        </p:nvSpPr>
        <p:spPr bwMode="auto">
          <a:xfrm>
            <a:off x="4568825" y="2438400"/>
            <a:ext cx="14224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 b="1"/>
              <a:t>ary [ 0 ] = 10</a:t>
            </a:r>
          </a:p>
        </p:txBody>
      </p:sp>
      <p:sp>
        <p:nvSpPr>
          <p:cNvPr id="516117" name="Text Box 21"/>
          <p:cNvSpPr txBox="1">
            <a:spLocks noChangeArrowheads="1"/>
          </p:cNvSpPr>
          <p:nvPr/>
        </p:nvSpPr>
        <p:spPr bwMode="auto">
          <a:xfrm>
            <a:off x="3416300" y="2514600"/>
            <a:ext cx="40957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18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516118" name="Text Box 22"/>
          <p:cNvSpPr txBox="1">
            <a:spLocks noChangeArrowheads="1"/>
          </p:cNvSpPr>
          <p:nvPr/>
        </p:nvSpPr>
        <p:spPr bwMode="auto">
          <a:xfrm>
            <a:off x="4645025" y="3657600"/>
            <a:ext cx="1257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 b="1"/>
              <a:t>ary [ i ] = 2</a:t>
            </a:r>
          </a:p>
        </p:txBody>
      </p:sp>
      <p:sp>
        <p:nvSpPr>
          <p:cNvPr id="516119" name="Text Box 23"/>
          <p:cNvSpPr txBox="1">
            <a:spLocks noChangeArrowheads="1"/>
          </p:cNvSpPr>
          <p:nvPr/>
        </p:nvSpPr>
        <p:spPr bwMode="auto">
          <a:xfrm>
            <a:off x="3473450" y="3657600"/>
            <a:ext cx="29527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16120" name="Text Box 24"/>
          <p:cNvSpPr txBox="1">
            <a:spLocks noChangeArrowheads="1"/>
          </p:cNvSpPr>
          <p:nvPr/>
        </p:nvSpPr>
        <p:spPr bwMode="auto">
          <a:xfrm>
            <a:off x="4645025" y="4357688"/>
            <a:ext cx="18732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 b="1"/>
              <a:t>ary [ j ] = ary [ i ]</a:t>
            </a:r>
          </a:p>
        </p:txBody>
      </p:sp>
      <p:sp>
        <p:nvSpPr>
          <p:cNvPr id="516121" name="Text Box 25"/>
          <p:cNvSpPr txBox="1">
            <a:spLocks noChangeArrowheads="1"/>
          </p:cNvSpPr>
          <p:nvPr/>
        </p:nvSpPr>
        <p:spPr bwMode="auto">
          <a:xfrm>
            <a:off x="4645025" y="5119688"/>
            <a:ext cx="1628775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 b="1"/>
              <a:t>ary [ 2+j ] = 31</a:t>
            </a:r>
          </a:p>
        </p:txBody>
      </p:sp>
      <p:sp>
        <p:nvSpPr>
          <p:cNvPr id="516122" name="Text Box 26"/>
          <p:cNvSpPr txBox="1">
            <a:spLocks noChangeArrowheads="1"/>
          </p:cNvSpPr>
          <p:nvPr/>
        </p:nvSpPr>
        <p:spPr bwMode="auto">
          <a:xfrm>
            <a:off x="3435350" y="5181600"/>
            <a:ext cx="40957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1800" b="1">
                <a:solidFill>
                  <a:srgbClr val="0000FF"/>
                </a:solidFill>
              </a:rPr>
              <a:t>31</a:t>
            </a:r>
          </a:p>
        </p:txBody>
      </p:sp>
      <p:sp>
        <p:nvSpPr>
          <p:cNvPr id="516123" name="Text Box 27"/>
          <p:cNvSpPr txBox="1">
            <a:spLocks noChangeArrowheads="1"/>
          </p:cNvSpPr>
          <p:nvPr/>
        </p:nvSpPr>
        <p:spPr bwMode="auto">
          <a:xfrm>
            <a:off x="3492500" y="4419600"/>
            <a:ext cx="29527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16124" name="Text Box 28"/>
          <p:cNvSpPr txBox="1">
            <a:spLocks noChangeArrowheads="1"/>
          </p:cNvSpPr>
          <p:nvPr/>
        </p:nvSpPr>
        <p:spPr bwMode="auto">
          <a:xfrm>
            <a:off x="4645025" y="3214688"/>
            <a:ext cx="25654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sz="1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ary [ ary [ i ] ] = ary [ 0 ]</a:t>
            </a:r>
          </a:p>
        </p:txBody>
      </p:sp>
      <p:sp>
        <p:nvSpPr>
          <p:cNvPr id="516125" name="Text Box 29"/>
          <p:cNvSpPr txBox="1">
            <a:spLocks noChangeArrowheads="1"/>
          </p:cNvSpPr>
          <p:nvPr/>
        </p:nvSpPr>
        <p:spPr bwMode="auto">
          <a:xfrm>
            <a:off x="3416300" y="3276600"/>
            <a:ext cx="40957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1800" b="1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516126" name="AutoShape 30"/>
          <p:cNvSpPr>
            <a:spLocks noChangeArrowheads="1"/>
          </p:cNvSpPr>
          <p:nvPr/>
        </p:nvSpPr>
        <p:spPr bwMode="auto">
          <a:xfrm>
            <a:off x="4800600" y="838200"/>
            <a:ext cx="3962400" cy="22098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E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BDB09B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1800" b="1" i="1">
                <a:solidFill>
                  <a:schemeClr val="accent2"/>
                </a:solidFill>
                <a:ea typeface="宋体" pitchFamily="2" charset="-122"/>
              </a:rPr>
              <a:t>注意</a:t>
            </a:r>
          </a:p>
          <a:p>
            <a:pPr algn="ctr">
              <a:lnSpc>
                <a:spcPct val="160000"/>
              </a:lnSpc>
              <a:defRPr/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C++ </a:t>
            </a:r>
            <a:r>
              <a:rPr lang="zh-CN" altLang="en-US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不提供对数组的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en-US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下标范围检查</a:t>
            </a:r>
          </a:p>
        </p:txBody>
      </p:sp>
      <p:sp>
        <p:nvSpPr>
          <p:cNvPr id="19471" name="Rectangle 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51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2" grpId="0" autoUpdateAnimBg="0"/>
      <p:bldP spid="516116" grpId="0" autoUpdateAnimBg="0"/>
      <p:bldP spid="516117" grpId="0" autoUpdateAnimBg="0"/>
      <p:bldP spid="516118" grpId="0" autoUpdateAnimBg="0"/>
      <p:bldP spid="516119" grpId="0" autoUpdateAnimBg="0"/>
      <p:bldP spid="516120" grpId="0" autoUpdateAnimBg="0"/>
      <p:bldP spid="516121" grpId="0" autoUpdateAnimBg="0"/>
      <p:bldP spid="516122" grpId="0" autoUpdateAnimBg="0"/>
      <p:bldP spid="516123" grpId="0" autoUpdateAnimBg="0"/>
      <p:bldP spid="516124" grpId="0" autoUpdateAnimBg="0"/>
      <p:bldP spid="516125" grpId="0" autoUpdateAnimBg="0"/>
      <p:bldP spid="516126" grpId="0" animBg="1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3" name="Text Box 3"/>
          <p:cNvSpPr txBox="1">
            <a:spLocks noChangeArrowheads="1"/>
          </p:cNvSpPr>
          <p:nvPr/>
        </p:nvSpPr>
        <p:spPr bwMode="auto">
          <a:xfrm>
            <a:off x="685800" y="793750"/>
            <a:ext cx="417353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4-7</a:t>
            </a:r>
            <a:endParaRPr lang="en-US" altLang="zh-CN" sz="1800" b="1"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{ double aa [2] = { 1.1, 2.2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double bb [2] = { 3.3, 4.4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double cc [2] = { 5.5, 6.6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double ( 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* </a:t>
            </a:r>
            <a:r>
              <a:rPr lang="en-US" altLang="zh-CN" sz="1800" b="1">
                <a:ea typeface="宋体" pitchFamily="2" charset="-122"/>
              </a:rPr>
              <a:t>pf [3] ) [2]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 [0] = &amp; aa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 [1] = &amp; bb ;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 [2] = &amp; cc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for ( int i = 0 ;  i &lt; 3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  { for ( int j = 0 ;  j &lt; 2 ;  j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        cout &lt;&lt; * ( * pf [ i ] + j  ) &lt;&lt; "  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     cout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}</a:t>
            </a:r>
          </a:p>
        </p:txBody>
      </p:sp>
      <p:sp>
        <p:nvSpPr>
          <p:cNvPr id="670724" name="Rectangle 4"/>
          <p:cNvSpPr>
            <a:spLocks noChangeArrowheads="1"/>
          </p:cNvSpPr>
          <p:nvPr/>
        </p:nvSpPr>
        <p:spPr bwMode="auto">
          <a:xfrm>
            <a:off x="5105400" y="1174750"/>
            <a:ext cx="3657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讨论</a:t>
            </a:r>
            <a:r>
              <a:rPr lang="zh-CN" altLang="en-US" sz="18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aa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与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&amp;aa</a:t>
            </a:r>
            <a:endParaRPr lang="en-US" altLang="zh-CN" sz="1800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en-US" altLang="zh-CN" sz="1800" b="1"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aa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是一维数组名，内存</a:t>
            </a:r>
            <a:r>
              <a:rPr lang="zh-CN" altLang="en-US" sz="1800" b="1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直接地址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05400" y="2393950"/>
            <a:ext cx="3182938" cy="727075"/>
            <a:chOff x="3216" y="1702"/>
            <a:chExt cx="2005" cy="458"/>
          </a:xfrm>
        </p:grpSpPr>
        <p:grpSp>
          <p:nvGrpSpPr>
            <p:cNvPr id="111623" name="Group 6"/>
            <p:cNvGrpSpPr>
              <a:grpSpLocks/>
            </p:cNvGrpSpPr>
            <p:nvPr/>
          </p:nvGrpSpPr>
          <p:grpSpPr bwMode="auto">
            <a:xfrm>
              <a:off x="4213" y="1739"/>
              <a:ext cx="1008" cy="384"/>
              <a:chOff x="4128" y="2592"/>
              <a:chExt cx="1008" cy="384"/>
            </a:xfrm>
          </p:grpSpPr>
          <p:sp>
            <p:nvSpPr>
              <p:cNvPr id="111626" name="Rectangle 7"/>
              <p:cNvSpPr>
                <a:spLocks noChangeArrowheads="1"/>
              </p:cNvSpPr>
              <p:nvPr/>
            </p:nvSpPr>
            <p:spPr bwMode="auto">
              <a:xfrm>
                <a:off x="4128" y="2592"/>
                <a:ext cx="1008" cy="38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627" name="Line 8"/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1624" name="Rectangle 9"/>
            <p:cNvSpPr>
              <a:spLocks noChangeArrowheads="1"/>
            </p:cNvSpPr>
            <p:nvPr/>
          </p:nvSpPr>
          <p:spPr bwMode="auto">
            <a:xfrm>
              <a:off x="3216" y="1702"/>
              <a:ext cx="1018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kumimoji="0" lang="en-US" altLang="zh-CN" sz="1600" b="1">
                  <a:solidFill>
                    <a:srgbClr val="0000FF"/>
                  </a:solidFill>
                </a:rPr>
                <a:t>aa  </a:t>
              </a:r>
              <a:r>
                <a:rPr kumimoji="0" lang="en-US" altLang="zh-CN" sz="1600" b="1" i="1">
                  <a:solidFill>
                    <a:srgbClr val="0000FF"/>
                  </a:solidFill>
                </a:rPr>
                <a:t>0x0066FDE8</a:t>
              </a:r>
            </a:p>
            <a:p>
              <a:pPr algn="r">
                <a:lnSpc>
                  <a:spcPct val="130000"/>
                </a:lnSpc>
              </a:pPr>
              <a:r>
                <a:rPr kumimoji="0" lang="en-US" altLang="zh-CN" sz="1600" b="1" i="1">
                  <a:solidFill>
                    <a:srgbClr val="0000FF"/>
                  </a:solidFill>
                </a:rPr>
                <a:t>0x0066FDF0</a:t>
              </a:r>
            </a:p>
          </p:txBody>
        </p:sp>
        <p:sp>
          <p:nvSpPr>
            <p:cNvPr id="111625" name="Text Box 10"/>
            <p:cNvSpPr txBox="1">
              <a:spLocks noChangeArrowheads="1"/>
            </p:cNvSpPr>
            <p:nvPr/>
          </p:nvSpPr>
          <p:spPr bwMode="auto">
            <a:xfrm>
              <a:off x="4520" y="1703"/>
              <a:ext cx="39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/>
                <a:t>aa[0]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600" b="1"/>
                <a:t>aa[1]</a:t>
              </a:r>
            </a:p>
          </p:txBody>
        </p:sp>
      </p:grpSp>
      <p:sp>
        <p:nvSpPr>
          <p:cNvPr id="670731" name="Rectangle 11"/>
          <p:cNvSpPr>
            <a:spLocks noChangeArrowheads="1"/>
          </p:cNvSpPr>
          <p:nvPr/>
        </p:nvSpPr>
        <p:spPr bwMode="auto">
          <a:xfrm>
            <a:off x="5105400" y="3303588"/>
            <a:ext cx="3416300" cy="169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>
                <a:solidFill>
                  <a:schemeClr val="accent1"/>
                </a:solidFill>
                <a:ea typeface="Arial Unicode MS"/>
                <a:cs typeface="Arial Unicode MS"/>
              </a:rPr>
              <a:t>aa      </a:t>
            </a:r>
            <a:r>
              <a:rPr lang="zh-CN" altLang="en-US" sz="1800">
                <a:solidFill>
                  <a:schemeClr val="accent1"/>
                </a:solidFill>
                <a:ea typeface="Arial Unicode MS"/>
                <a:cs typeface="Arial Unicode MS"/>
              </a:rPr>
              <a:t>不是存储在指针变量的</a:t>
            </a:r>
            <a:r>
              <a:rPr lang="zh-CN" altLang="en-US" sz="1800" smtClean="0">
                <a:solidFill>
                  <a:schemeClr val="accent1"/>
                </a:solidFill>
                <a:ea typeface="Arial Unicode MS"/>
                <a:cs typeface="Arial Unicode MS"/>
              </a:rPr>
              <a:t>值</a:t>
            </a:r>
            <a:r>
              <a:rPr lang="zh-CN" altLang="en-US" sz="1800" smtClean="0">
                <a:solidFill>
                  <a:schemeClr val="accent1"/>
                </a:solidFill>
                <a:ea typeface="Arial Unicode MS"/>
                <a:cs typeface="Arial Unicode MS"/>
              </a:rPr>
              <a:t>表示首元素的首地址，其     </a:t>
            </a:r>
            <a:r>
              <a:rPr lang="en-US" altLang="zh-CN" sz="1800" smtClean="0">
                <a:solidFill>
                  <a:schemeClr val="accent1"/>
                </a:solidFill>
                <a:ea typeface="Arial Unicode MS"/>
                <a:cs typeface="Arial Unicode MS"/>
              </a:rPr>
              <a:t>+1</a:t>
            </a:r>
            <a:r>
              <a:rPr lang="zh-CN" altLang="en-US" sz="1800" smtClean="0">
                <a:solidFill>
                  <a:schemeClr val="accent1"/>
                </a:solidFill>
                <a:ea typeface="Arial Unicode MS"/>
                <a:cs typeface="Arial Unicode MS"/>
              </a:rPr>
              <a:t>是跨越一个元素类型长度。</a:t>
            </a:r>
            <a:endParaRPr lang="zh-CN" altLang="en-US" sz="1800">
              <a:solidFill>
                <a:schemeClr val="accent1"/>
              </a:solidFill>
              <a:ea typeface="Arial Unicode MS"/>
              <a:cs typeface="Arial Unicode MS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i="1">
                <a:solidFill>
                  <a:schemeClr val="accent1"/>
                </a:solidFill>
                <a:ea typeface="Arial Unicode MS"/>
                <a:cs typeface="Arial Unicode MS"/>
              </a:rPr>
              <a:t>&amp;aa</a:t>
            </a:r>
            <a:r>
              <a:rPr lang="en-US" altLang="zh-CN" sz="1800">
                <a:solidFill>
                  <a:schemeClr val="accent1"/>
                </a:solidFill>
                <a:ea typeface="Arial Unicode MS"/>
                <a:cs typeface="Arial Unicode MS"/>
              </a:rPr>
              <a:t>   </a:t>
            </a:r>
            <a:r>
              <a:rPr lang="zh-CN" altLang="en-US" sz="1800">
                <a:solidFill>
                  <a:schemeClr val="accent1"/>
                </a:solidFill>
                <a:ea typeface="Arial Unicode MS"/>
                <a:cs typeface="Arial Unicode MS"/>
              </a:rPr>
              <a:t>没有实质</a:t>
            </a:r>
            <a:r>
              <a:rPr lang="zh-CN" altLang="en-US" sz="1800" smtClean="0">
                <a:solidFill>
                  <a:schemeClr val="accent1"/>
                </a:solidFill>
                <a:ea typeface="Arial Unicode MS"/>
                <a:cs typeface="Arial Unicode MS"/>
              </a:rPr>
              <a:t>意义</a:t>
            </a:r>
            <a:endParaRPr lang="en-US" altLang="zh-CN" sz="1800" smtClean="0">
              <a:solidFill>
                <a:schemeClr val="accent1"/>
              </a:solidFill>
              <a:ea typeface="Arial Unicode MS"/>
              <a:cs typeface="Arial Unicode MS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smtClean="0">
                <a:solidFill>
                  <a:schemeClr val="accent1"/>
                </a:solidFill>
                <a:ea typeface="Arial Unicode MS"/>
                <a:cs typeface="Arial Unicode MS"/>
              </a:rPr>
              <a:t>&amp;aa</a:t>
            </a:r>
            <a:r>
              <a:rPr lang="zh-CN" altLang="en-US" sz="1800" smtClean="0">
                <a:solidFill>
                  <a:schemeClr val="accent1"/>
                </a:solidFill>
                <a:ea typeface="Arial Unicode MS"/>
                <a:cs typeface="Arial Unicode MS"/>
              </a:rPr>
              <a:t>其类型是整个数组，其</a:t>
            </a:r>
            <a:r>
              <a:rPr lang="en-US" altLang="zh-CN" sz="1800" smtClean="0">
                <a:solidFill>
                  <a:schemeClr val="accent1"/>
                </a:solidFill>
                <a:ea typeface="Arial Unicode MS"/>
                <a:cs typeface="Arial Unicode MS"/>
              </a:rPr>
              <a:t>+1</a:t>
            </a:r>
            <a:r>
              <a:rPr lang="zh-CN" altLang="en-US" sz="1800" smtClean="0">
                <a:solidFill>
                  <a:schemeClr val="accent1"/>
                </a:solidFill>
                <a:ea typeface="Arial Unicode MS"/>
                <a:cs typeface="Arial Unicode MS"/>
              </a:rPr>
              <a:t>表示跨越整个数组</a:t>
            </a:r>
            <a:endParaRPr lang="zh-CN" altLang="en-US" sz="1800">
              <a:solidFill>
                <a:schemeClr val="accent1"/>
              </a:solidFill>
              <a:ea typeface="Arial Unicode MS"/>
              <a:cs typeface="Arial Unicode MS"/>
            </a:endParaRPr>
          </a:p>
        </p:txBody>
      </p:sp>
      <p:sp>
        <p:nvSpPr>
          <p:cNvPr id="111621" name="Rectangle 1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2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3" name="Rectangle 38"/>
          <p:cNvSpPr txBox="1">
            <a:spLocks noChangeArrowheads="1"/>
          </p:cNvSpPr>
          <p:nvPr/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kern="0">
                <a:solidFill>
                  <a:srgbClr val="CC3300"/>
                </a:solidFill>
                <a:latin typeface="楷体_GB2312" pitchFamily="49" charset="-122"/>
                <a:ea typeface="+mn-ea"/>
              </a:rPr>
              <a:t>4.2.2  </a:t>
            </a:r>
            <a:r>
              <a:rPr lang="zh-CN" altLang="en-US" b="1" kern="0">
                <a:solidFill>
                  <a:srgbClr val="CC3300"/>
                </a:solidFill>
                <a:latin typeface="楷体_GB2312" pitchFamily="49" charset="-122"/>
                <a:ea typeface="+mn-ea"/>
              </a:rPr>
              <a:t>指向数组的指针数组</a:t>
            </a:r>
            <a:endParaRPr lang="zh-CN" altLang="en-US" b="1" kern="0" dirty="0">
              <a:solidFill>
                <a:srgbClr val="CC3300"/>
              </a:solidFill>
              <a:latin typeface="楷体_GB2312" pitchFamily="49" charset="-122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4" grpId="0" autoUpdateAnimBg="0"/>
      <p:bldP spid="670731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Text Box 3"/>
          <p:cNvSpPr txBox="1">
            <a:spLocks noChangeArrowheads="1"/>
          </p:cNvSpPr>
          <p:nvPr/>
        </p:nvSpPr>
        <p:spPr bwMode="auto">
          <a:xfrm>
            <a:off x="685800" y="1319213"/>
            <a:ext cx="3886200" cy="2733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b="1" i="1">
                <a:solidFill>
                  <a:srgbClr val="006600"/>
                </a:solidFill>
              </a:rPr>
              <a:t>// </a:t>
            </a:r>
            <a:r>
              <a:rPr lang="zh-CN" altLang="en-US" sz="1800" b="1" i="1">
                <a:solidFill>
                  <a:srgbClr val="006600"/>
                </a:solidFill>
              </a:rPr>
              <a:t>测试</a:t>
            </a:r>
            <a:r>
              <a:rPr lang="en-US" altLang="zh-CN" sz="1800" b="1" i="1">
                <a:solidFill>
                  <a:srgbClr val="006600"/>
                </a:solidFill>
              </a:rPr>
              <a:t>aa </a:t>
            </a:r>
            <a:r>
              <a:rPr lang="zh-CN" altLang="en-US" sz="1800" b="1" i="1">
                <a:solidFill>
                  <a:srgbClr val="006600"/>
                </a:solidFill>
              </a:rPr>
              <a:t>与 </a:t>
            </a:r>
            <a:r>
              <a:rPr lang="en-US" altLang="zh-CN" sz="1800" b="1" i="1">
                <a:solidFill>
                  <a:srgbClr val="006600"/>
                </a:solidFill>
              </a:rPr>
              <a:t>&amp;aa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{ double aa [2] = { 1.1, 2.2 } 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cout &lt;&lt; "aa = " &lt;&lt; aa &lt;&lt;endl 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cout &lt;&lt; "&amp;aa = " &lt;&lt; &amp;aa &lt;&lt;endl 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5105400" y="1182688"/>
            <a:ext cx="3581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讨论</a:t>
            </a:r>
            <a:r>
              <a:rPr lang="zh-CN" altLang="en-US" sz="18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aa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与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&amp;aa</a:t>
            </a:r>
            <a:endParaRPr lang="en-US" altLang="zh-CN" sz="1800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en-US" altLang="zh-CN" sz="1800" b="1"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aa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是一维数组名，内存直接地址</a:t>
            </a:r>
          </a:p>
        </p:txBody>
      </p:sp>
      <p:grpSp>
        <p:nvGrpSpPr>
          <p:cNvPr id="112643" name="Group 5"/>
          <p:cNvGrpSpPr>
            <a:grpSpLocks/>
          </p:cNvGrpSpPr>
          <p:nvPr/>
        </p:nvGrpSpPr>
        <p:grpSpPr bwMode="auto">
          <a:xfrm>
            <a:off x="5105400" y="2401888"/>
            <a:ext cx="3182938" cy="727075"/>
            <a:chOff x="3216" y="1702"/>
            <a:chExt cx="2005" cy="458"/>
          </a:xfrm>
        </p:grpSpPr>
        <p:grpSp>
          <p:nvGrpSpPr>
            <p:cNvPr id="112648" name="Group 6"/>
            <p:cNvGrpSpPr>
              <a:grpSpLocks/>
            </p:cNvGrpSpPr>
            <p:nvPr/>
          </p:nvGrpSpPr>
          <p:grpSpPr bwMode="auto">
            <a:xfrm>
              <a:off x="4213" y="1739"/>
              <a:ext cx="1008" cy="384"/>
              <a:chOff x="4128" y="2592"/>
              <a:chExt cx="1008" cy="384"/>
            </a:xfrm>
          </p:grpSpPr>
          <p:sp>
            <p:nvSpPr>
              <p:cNvPr id="112651" name="Rectangle 7"/>
              <p:cNvSpPr>
                <a:spLocks noChangeArrowheads="1"/>
              </p:cNvSpPr>
              <p:nvPr/>
            </p:nvSpPr>
            <p:spPr bwMode="auto">
              <a:xfrm>
                <a:off x="4128" y="2592"/>
                <a:ext cx="1008" cy="38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652" name="Line 8"/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2649" name="Rectangle 9"/>
            <p:cNvSpPr>
              <a:spLocks noChangeArrowheads="1"/>
            </p:cNvSpPr>
            <p:nvPr/>
          </p:nvSpPr>
          <p:spPr bwMode="auto">
            <a:xfrm>
              <a:off x="3216" y="1702"/>
              <a:ext cx="1018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kumimoji="0" lang="en-US" altLang="zh-CN" sz="1600" b="1">
                  <a:solidFill>
                    <a:srgbClr val="0000FF"/>
                  </a:solidFill>
                  <a:ea typeface="Arial Unicode MS"/>
                  <a:cs typeface="Arial Unicode MS"/>
                </a:rPr>
                <a:t>aa  </a:t>
              </a:r>
              <a:r>
                <a:rPr kumimoji="0" lang="en-US" altLang="zh-CN" sz="1600" b="1" i="1">
                  <a:solidFill>
                    <a:srgbClr val="0000FF"/>
                  </a:solidFill>
                  <a:ea typeface="Arial Unicode MS"/>
                  <a:cs typeface="Arial Unicode MS"/>
                </a:rPr>
                <a:t>0x0066FDE8</a:t>
              </a:r>
            </a:p>
            <a:p>
              <a:pPr algn="r">
                <a:lnSpc>
                  <a:spcPct val="130000"/>
                </a:lnSpc>
              </a:pPr>
              <a:r>
                <a:rPr kumimoji="0" lang="en-US" altLang="zh-CN" sz="1600" b="1" i="1">
                  <a:solidFill>
                    <a:srgbClr val="0000FF"/>
                  </a:solidFill>
                  <a:ea typeface="Arial Unicode MS"/>
                  <a:cs typeface="Arial Unicode MS"/>
                </a:rPr>
                <a:t>0x0066FDF0</a:t>
              </a:r>
            </a:p>
          </p:txBody>
        </p:sp>
        <p:sp>
          <p:nvSpPr>
            <p:cNvPr id="112650" name="Text Box 10"/>
            <p:cNvSpPr txBox="1">
              <a:spLocks noChangeArrowheads="1"/>
            </p:cNvSpPr>
            <p:nvPr/>
          </p:nvSpPr>
          <p:spPr bwMode="auto">
            <a:xfrm>
              <a:off x="4520" y="1703"/>
              <a:ext cx="39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ea typeface="Arial Unicode MS"/>
                  <a:cs typeface="Arial Unicode MS"/>
                </a:rPr>
                <a:t>aa[0]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ea typeface="Arial Unicode MS"/>
                  <a:cs typeface="Arial Unicode MS"/>
                </a:rPr>
                <a:t>aa[1]</a:t>
              </a:r>
            </a:p>
          </p:txBody>
        </p:sp>
      </p:grpSp>
      <p:sp>
        <p:nvSpPr>
          <p:cNvPr id="112644" name="Rectangle 11"/>
          <p:cNvSpPr>
            <a:spLocks noChangeArrowheads="1"/>
          </p:cNvSpPr>
          <p:nvPr/>
        </p:nvSpPr>
        <p:spPr bwMode="auto">
          <a:xfrm>
            <a:off x="5105400" y="3311525"/>
            <a:ext cx="34163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>
                <a:ea typeface="Arial Unicode MS"/>
                <a:cs typeface="Arial Unicode MS"/>
              </a:rPr>
              <a:t>aa      </a:t>
            </a:r>
            <a:r>
              <a:rPr lang="zh-CN" altLang="en-US" sz="1800" b="1">
                <a:ea typeface="Arial Unicode MS"/>
                <a:cs typeface="Arial Unicode MS"/>
              </a:rPr>
              <a:t>不是存储在指针变量的值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 i="1">
                <a:ea typeface="Arial Unicode MS"/>
                <a:cs typeface="Arial Unicode MS"/>
              </a:rPr>
              <a:t>&amp;aa</a:t>
            </a:r>
            <a:r>
              <a:rPr lang="en-US" altLang="zh-CN" sz="1800" b="1">
                <a:ea typeface="Arial Unicode MS"/>
                <a:cs typeface="Arial Unicode MS"/>
              </a:rPr>
              <a:t>   </a:t>
            </a:r>
            <a:r>
              <a:rPr lang="zh-CN" altLang="en-US" sz="1800" b="1">
                <a:ea typeface="Arial Unicode MS"/>
                <a:cs typeface="Arial Unicode MS"/>
              </a:rPr>
              <a:t>没有实质意义</a:t>
            </a:r>
          </a:p>
        </p:txBody>
      </p:sp>
      <p:sp>
        <p:nvSpPr>
          <p:cNvPr id="112645" name="Rectangle 1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105400" y="115888"/>
            <a:ext cx="3579813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12646" name="Rectangle 1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8288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指向数组的指针数组</a:t>
            </a:r>
          </a:p>
        </p:txBody>
      </p:sp>
      <p:pic>
        <p:nvPicPr>
          <p:cNvPr id="67176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365625"/>
            <a:ext cx="35766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7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1" name="Rectangle 3"/>
          <p:cNvSpPr>
            <a:spLocks noChangeArrowheads="1"/>
          </p:cNvSpPr>
          <p:nvPr/>
        </p:nvSpPr>
        <p:spPr bwMode="auto">
          <a:xfrm>
            <a:off x="5105400" y="1174750"/>
            <a:ext cx="3657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讨论</a:t>
            </a:r>
            <a:r>
              <a:rPr lang="zh-CN" altLang="en-US" sz="18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aa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与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&amp;aa</a:t>
            </a:r>
            <a:endParaRPr lang="en-US" altLang="zh-CN" sz="1800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en-US" altLang="zh-CN" sz="1800" b="1"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aa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是一维数组名，内存</a:t>
            </a:r>
            <a:r>
              <a:rPr lang="zh-CN" altLang="en-US" sz="1800" b="1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直接地址</a:t>
            </a:r>
          </a:p>
        </p:txBody>
      </p:sp>
      <p:grpSp>
        <p:nvGrpSpPr>
          <p:cNvPr id="113666" name="Group 4"/>
          <p:cNvGrpSpPr>
            <a:grpSpLocks/>
          </p:cNvGrpSpPr>
          <p:nvPr/>
        </p:nvGrpSpPr>
        <p:grpSpPr bwMode="auto">
          <a:xfrm>
            <a:off x="5105400" y="2393950"/>
            <a:ext cx="3182938" cy="727075"/>
            <a:chOff x="3216" y="1702"/>
            <a:chExt cx="2005" cy="458"/>
          </a:xfrm>
        </p:grpSpPr>
        <p:grpSp>
          <p:nvGrpSpPr>
            <p:cNvPr id="113675" name="Group 5"/>
            <p:cNvGrpSpPr>
              <a:grpSpLocks/>
            </p:cNvGrpSpPr>
            <p:nvPr/>
          </p:nvGrpSpPr>
          <p:grpSpPr bwMode="auto">
            <a:xfrm>
              <a:off x="4213" y="1739"/>
              <a:ext cx="1008" cy="384"/>
              <a:chOff x="4128" y="2592"/>
              <a:chExt cx="1008" cy="384"/>
            </a:xfrm>
          </p:grpSpPr>
          <p:sp>
            <p:nvSpPr>
              <p:cNvPr id="113678" name="Rectangle 6"/>
              <p:cNvSpPr>
                <a:spLocks noChangeArrowheads="1"/>
              </p:cNvSpPr>
              <p:nvPr/>
            </p:nvSpPr>
            <p:spPr bwMode="auto">
              <a:xfrm>
                <a:off x="4128" y="2592"/>
                <a:ext cx="1008" cy="38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679" name="Line 7"/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3676" name="Rectangle 8"/>
            <p:cNvSpPr>
              <a:spLocks noChangeArrowheads="1"/>
            </p:cNvSpPr>
            <p:nvPr/>
          </p:nvSpPr>
          <p:spPr bwMode="auto">
            <a:xfrm>
              <a:off x="3216" y="1702"/>
              <a:ext cx="1018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kumimoji="0" lang="en-US" altLang="zh-CN" sz="1600" b="1">
                  <a:solidFill>
                    <a:srgbClr val="0000FF"/>
                  </a:solidFill>
                  <a:ea typeface="Arial Unicode MS"/>
                  <a:cs typeface="Arial Unicode MS"/>
                </a:rPr>
                <a:t>aa  </a:t>
              </a:r>
              <a:r>
                <a:rPr kumimoji="0" lang="en-US" altLang="zh-CN" sz="1600" b="1" i="1">
                  <a:solidFill>
                    <a:srgbClr val="0000FF"/>
                  </a:solidFill>
                  <a:ea typeface="Arial Unicode MS"/>
                  <a:cs typeface="Arial Unicode MS"/>
                </a:rPr>
                <a:t>0x0066FDE8</a:t>
              </a:r>
            </a:p>
            <a:p>
              <a:pPr algn="r">
                <a:lnSpc>
                  <a:spcPct val="130000"/>
                </a:lnSpc>
              </a:pPr>
              <a:r>
                <a:rPr kumimoji="0" lang="en-US" altLang="zh-CN" sz="1600" b="1" i="1">
                  <a:solidFill>
                    <a:srgbClr val="0000FF"/>
                  </a:solidFill>
                  <a:ea typeface="Arial Unicode MS"/>
                  <a:cs typeface="Arial Unicode MS"/>
                </a:rPr>
                <a:t>0x0066FDF0</a:t>
              </a:r>
            </a:p>
          </p:txBody>
        </p:sp>
        <p:sp>
          <p:nvSpPr>
            <p:cNvPr id="113677" name="Text Box 9"/>
            <p:cNvSpPr txBox="1">
              <a:spLocks noChangeArrowheads="1"/>
            </p:cNvSpPr>
            <p:nvPr/>
          </p:nvSpPr>
          <p:spPr bwMode="auto">
            <a:xfrm>
              <a:off x="4520" y="1703"/>
              <a:ext cx="39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ea typeface="Arial Unicode MS"/>
                  <a:cs typeface="Arial Unicode MS"/>
                </a:rPr>
                <a:t>aa[0]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ea typeface="Arial Unicode MS"/>
                  <a:cs typeface="Arial Unicode MS"/>
                </a:rPr>
                <a:t>aa[1]</a:t>
              </a:r>
            </a:p>
          </p:txBody>
        </p:sp>
      </p:grpSp>
      <p:sp>
        <p:nvSpPr>
          <p:cNvPr id="113667" name="Rectangle 10"/>
          <p:cNvSpPr>
            <a:spLocks noChangeArrowheads="1"/>
          </p:cNvSpPr>
          <p:nvPr/>
        </p:nvSpPr>
        <p:spPr bwMode="auto">
          <a:xfrm>
            <a:off x="5105400" y="3303588"/>
            <a:ext cx="34163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>
                <a:ea typeface="Arial Unicode MS"/>
                <a:cs typeface="Arial Unicode MS"/>
              </a:rPr>
              <a:t>aa      </a:t>
            </a:r>
            <a:r>
              <a:rPr lang="zh-CN" altLang="en-US" sz="1800" b="1">
                <a:ea typeface="Arial Unicode MS"/>
                <a:cs typeface="Arial Unicode MS"/>
              </a:rPr>
              <a:t>不是存储在指针变量的值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 i="1">
                <a:ea typeface="Arial Unicode MS"/>
                <a:cs typeface="Arial Unicode MS"/>
              </a:rPr>
              <a:t>&amp;aa</a:t>
            </a:r>
            <a:r>
              <a:rPr lang="en-US" altLang="zh-CN" sz="1800" b="1">
                <a:ea typeface="Arial Unicode MS"/>
                <a:cs typeface="Arial Unicode MS"/>
              </a:rPr>
              <a:t>   </a:t>
            </a:r>
            <a:r>
              <a:rPr lang="zh-CN" altLang="en-US" sz="1800" b="1">
                <a:ea typeface="Arial Unicode MS"/>
                <a:cs typeface="Arial Unicode MS"/>
              </a:rPr>
              <a:t>没有实质意义</a:t>
            </a:r>
          </a:p>
        </p:txBody>
      </p:sp>
      <p:sp>
        <p:nvSpPr>
          <p:cNvPr id="672779" name="Rectangle 11"/>
          <p:cNvSpPr>
            <a:spLocks noChangeArrowheads="1"/>
          </p:cNvSpPr>
          <p:nvPr/>
        </p:nvSpPr>
        <p:spPr bwMode="auto">
          <a:xfrm>
            <a:off x="5118100" y="4183063"/>
            <a:ext cx="37973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  <a:ea typeface="Arial Unicode MS"/>
                <a:cs typeface="Arial Unicode MS"/>
              </a:rPr>
              <a:t>pf[]</a:t>
            </a:r>
            <a:r>
              <a:rPr lang="en-US" altLang="zh-CN" sz="1800" b="1">
                <a:ea typeface="Arial Unicode MS"/>
                <a:cs typeface="Arial Unicode MS"/>
              </a:rPr>
              <a:t>    </a:t>
            </a:r>
            <a:r>
              <a:rPr lang="zh-CN" altLang="en-US" sz="1800" b="1">
                <a:ea typeface="Arial Unicode MS"/>
                <a:cs typeface="Arial Unicode MS"/>
              </a:rPr>
              <a:t>数组元素指向一维数组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>
                <a:ea typeface="Arial Unicode MS"/>
                <a:cs typeface="Arial Unicode MS"/>
              </a:rPr>
              <a:t>          元素类型是二级指针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  <a:ea typeface="Arial Unicode MS"/>
                <a:cs typeface="Arial Unicode MS"/>
              </a:rPr>
              <a:t>aa</a:t>
            </a:r>
            <a:r>
              <a:rPr lang="en-US" altLang="zh-CN" sz="1800" b="1">
                <a:ea typeface="Arial Unicode MS"/>
                <a:cs typeface="Arial Unicode MS"/>
              </a:rPr>
              <a:t>       </a:t>
            </a:r>
            <a:r>
              <a:rPr lang="zh-CN" altLang="en-US" sz="1800" b="1">
                <a:ea typeface="Arial Unicode MS"/>
                <a:cs typeface="Arial Unicode MS"/>
              </a:rPr>
              <a:t>是一级指针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1">
                <a:ea typeface="Arial Unicode MS"/>
                <a:cs typeface="Arial Unicode MS"/>
              </a:rPr>
              <a:t>pf [0] = &amp; aa     </a:t>
            </a:r>
            <a:r>
              <a:rPr lang="zh-CN" altLang="en-US" sz="1800" b="1">
                <a:ea typeface="Arial Unicode MS"/>
                <a:cs typeface="Arial Unicode MS"/>
              </a:rPr>
              <a:t>逻辑上同级指针操作</a:t>
            </a:r>
          </a:p>
        </p:txBody>
      </p:sp>
      <p:sp>
        <p:nvSpPr>
          <p:cNvPr id="672780" name="Text Box 12"/>
          <p:cNvSpPr txBox="1">
            <a:spLocks noChangeArrowheads="1"/>
          </p:cNvSpPr>
          <p:nvPr/>
        </p:nvSpPr>
        <p:spPr bwMode="auto">
          <a:xfrm>
            <a:off x="685800" y="793750"/>
            <a:ext cx="3886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4-7</a:t>
            </a:r>
            <a:endParaRPr lang="en-US" altLang="zh-CN" sz="1800"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{ double aa [2] = { 1.1, 2.2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bb [2] = { 3.3, 4.4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cc [2] = { 5.5, 6.6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( 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* </a:t>
            </a:r>
            <a:r>
              <a:rPr lang="en-US" altLang="zh-CN" sz="1800">
                <a:ea typeface="宋体" pitchFamily="2" charset="-122"/>
              </a:rPr>
              <a:t>pf [3] ) [2]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</a:t>
            </a:r>
            <a:r>
              <a:rPr lang="en-US" altLang="zh-CN" sz="1800" b="1">
                <a:ea typeface="宋体" pitchFamily="2" charset="-122"/>
              </a:rPr>
              <a:t>pf [0] = &amp; aa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 [1] = &amp; bb ;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 [2] = &amp; cc ;</a:t>
            </a:r>
            <a:r>
              <a:rPr lang="en-US" altLang="zh-CN" sz="1800">
                <a:ea typeface="宋体" pitchFamily="2" charset="-122"/>
              </a:rPr>
              <a:t>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for ( int i = 0 ;  i &lt; 3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{ for ( int j = 0 ;  j &lt; 2 ;  j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   cout &lt;&lt; * ( * pf [ i ] + j  ) &lt;&lt; "  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cout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672781" name="AutoShape 13"/>
          <p:cNvSpPr>
            <a:spLocks/>
          </p:cNvSpPr>
          <p:nvPr/>
        </p:nvSpPr>
        <p:spPr bwMode="auto">
          <a:xfrm>
            <a:off x="3581400" y="1841500"/>
            <a:ext cx="1371600" cy="609600"/>
          </a:xfrm>
          <a:prstGeom prst="borderCallout2">
            <a:avLst>
              <a:gd name="adj1" fmla="val 18750"/>
              <a:gd name="adj2" fmla="val -5556"/>
              <a:gd name="adj3" fmla="val 18750"/>
              <a:gd name="adj4" fmla="val -39120"/>
              <a:gd name="adj5" fmla="val 252866"/>
              <a:gd name="adj6" fmla="val -1467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二级指针</a:t>
            </a:r>
          </a:p>
        </p:txBody>
      </p:sp>
      <p:sp>
        <p:nvSpPr>
          <p:cNvPr id="672782" name="Oval 14"/>
          <p:cNvSpPr>
            <a:spLocks noChangeArrowheads="1"/>
          </p:cNvSpPr>
          <p:nvPr/>
        </p:nvSpPr>
        <p:spPr bwMode="auto">
          <a:xfrm>
            <a:off x="1600200" y="3441700"/>
            <a:ext cx="609600" cy="1066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72783" name="Oval 15"/>
          <p:cNvSpPr>
            <a:spLocks noChangeArrowheads="1"/>
          </p:cNvSpPr>
          <p:nvPr/>
        </p:nvSpPr>
        <p:spPr bwMode="auto">
          <a:xfrm>
            <a:off x="838200" y="3441700"/>
            <a:ext cx="685800" cy="1066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13673" name="Rectangle 1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0292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13674" name="Rectangle 18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指向数组的指针数组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7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7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9" grpId="0" autoUpdateAnimBg="0"/>
      <p:bldP spid="672781" grpId="0" animBg="1" autoUpdateAnimBg="0"/>
      <p:bldP spid="672782" grpId="0" animBg="1"/>
      <p:bldP spid="67278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5" name="Rectangle 3"/>
          <p:cNvSpPr>
            <a:spLocks noChangeArrowheads="1"/>
          </p:cNvSpPr>
          <p:nvPr/>
        </p:nvSpPr>
        <p:spPr bwMode="auto">
          <a:xfrm>
            <a:off x="5105400" y="1182688"/>
            <a:ext cx="3581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讨论</a:t>
            </a:r>
            <a:r>
              <a:rPr lang="zh-CN" altLang="en-US" sz="18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aa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与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&amp;aa</a:t>
            </a:r>
            <a:endParaRPr lang="en-US" altLang="zh-CN" sz="1800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en-US" altLang="zh-CN" sz="1800" b="1"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aa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是一维数组名，内存</a:t>
            </a:r>
            <a:r>
              <a:rPr lang="zh-CN" altLang="en-US" sz="1800" b="1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直接地址</a:t>
            </a:r>
          </a:p>
        </p:txBody>
      </p:sp>
      <p:grpSp>
        <p:nvGrpSpPr>
          <p:cNvPr id="114690" name="Group 4"/>
          <p:cNvGrpSpPr>
            <a:grpSpLocks/>
          </p:cNvGrpSpPr>
          <p:nvPr/>
        </p:nvGrpSpPr>
        <p:grpSpPr bwMode="auto">
          <a:xfrm>
            <a:off x="5105400" y="2401888"/>
            <a:ext cx="3182938" cy="727075"/>
            <a:chOff x="3216" y="1702"/>
            <a:chExt cx="2005" cy="458"/>
          </a:xfrm>
        </p:grpSpPr>
        <p:grpSp>
          <p:nvGrpSpPr>
            <p:cNvPr id="114699" name="Group 5"/>
            <p:cNvGrpSpPr>
              <a:grpSpLocks/>
            </p:cNvGrpSpPr>
            <p:nvPr/>
          </p:nvGrpSpPr>
          <p:grpSpPr bwMode="auto">
            <a:xfrm>
              <a:off x="4213" y="1739"/>
              <a:ext cx="1008" cy="384"/>
              <a:chOff x="4128" y="2592"/>
              <a:chExt cx="1008" cy="384"/>
            </a:xfrm>
          </p:grpSpPr>
          <p:sp>
            <p:nvSpPr>
              <p:cNvPr id="114702" name="Rectangle 6"/>
              <p:cNvSpPr>
                <a:spLocks noChangeArrowheads="1"/>
              </p:cNvSpPr>
              <p:nvPr/>
            </p:nvSpPr>
            <p:spPr bwMode="auto">
              <a:xfrm>
                <a:off x="4128" y="2592"/>
                <a:ext cx="1008" cy="38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703" name="Line 7"/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4700" name="Rectangle 8"/>
            <p:cNvSpPr>
              <a:spLocks noChangeArrowheads="1"/>
            </p:cNvSpPr>
            <p:nvPr/>
          </p:nvSpPr>
          <p:spPr bwMode="auto">
            <a:xfrm>
              <a:off x="3216" y="1702"/>
              <a:ext cx="1018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kumimoji="0" lang="en-US" altLang="zh-CN" sz="1600" b="1">
                  <a:solidFill>
                    <a:srgbClr val="0000FF"/>
                  </a:solidFill>
                  <a:ea typeface="Arial Unicode MS"/>
                  <a:cs typeface="Arial Unicode MS"/>
                </a:rPr>
                <a:t>aa  </a:t>
              </a:r>
              <a:r>
                <a:rPr kumimoji="0" lang="en-US" altLang="zh-CN" sz="1600" b="1" i="1">
                  <a:solidFill>
                    <a:srgbClr val="0000FF"/>
                  </a:solidFill>
                  <a:ea typeface="Arial Unicode MS"/>
                  <a:cs typeface="Arial Unicode MS"/>
                </a:rPr>
                <a:t>0x0066FDE8</a:t>
              </a:r>
            </a:p>
            <a:p>
              <a:pPr algn="r">
                <a:lnSpc>
                  <a:spcPct val="130000"/>
                </a:lnSpc>
              </a:pPr>
              <a:r>
                <a:rPr kumimoji="0" lang="en-US" altLang="zh-CN" sz="1600" b="1" i="1">
                  <a:solidFill>
                    <a:srgbClr val="0000FF"/>
                  </a:solidFill>
                  <a:ea typeface="Arial Unicode MS"/>
                  <a:cs typeface="Arial Unicode MS"/>
                </a:rPr>
                <a:t>0x0066FDF0</a:t>
              </a:r>
            </a:p>
          </p:txBody>
        </p:sp>
        <p:sp>
          <p:nvSpPr>
            <p:cNvPr id="114701" name="Text Box 9"/>
            <p:cNvSpPr txBox="1">
              <a:spLocks noChangeArrowheads="1"/>
            </p:cNvSpPr>
            <p:nvPr/>
          </p:nvSpPr>
          <p:spPr bwMode="auto">
            <a:xfrm>
              <a:off x="4520" y="1703"/>
              <a:ext cx="39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ea typeface="Arial Unicode MS"/>
                  <a:cs typeface="Arial Unicode MS"/>
                </a:rPr>
                <a:t>aa[0]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ea typeface="Arial Unicode MS"/>
                  <a:cs typeface="Arial Unicode MS"/>
                </a:rPr>
                <a:t>aa[1]</a:t>
              </a:r>
            </a:p>
          </p:txBody>
        </p:sp>
      </p:grpSp>
      <p:sp>
        <p:nvSpPr>
          <p:cNvPr id="114691" name="Rectangle 10"/>
          <p:cNvSpPr>
            <a:spLocks noChangeArrowheads="1"/>
          </p:cNvSpPr>
          <p:nvPr/>
        </p:nvSpPr>
        <p:spPr bwMode="auto">
          <a:xfrm>
            <a:off x="5105400" y="3311525"/>
            <a:ext cx="34163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>
                <a:ea typeface="Arial Unicode MS"/>
                <a:cs typeface="Arial Unicode MS"/>
              </a:rPr>
              <a:t>aa      </a:t>
            </a:r>
            <a:r>
              <a:rPr lang="zh-CN" altLang="en-US" sz="1800" b="1">
                <a:ea typeface="Arial Unicode MS"/>
                <a:cs typeface="Arial Unicode MS"/>
              </a:rPr>
              <a:t>不是存储在指针变量的值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 i="1">
                <a:ea typeface="Arial Unicode MS"/>
                <a:cs typeface="Arial Unicode MS"/>
              </a:rPr>
              <a:t>&amp;aa</a:t>
            </a:r>
            <a:r>
              <a:rPr lang="en-US" altLang="zh-CN" sz="1800" b="1">
                <a:ea typeface="Arial Unicode MS"/>
                <a:cs typeface="Arial Unicode MS"/>
              </a:rPr>
              <a:t>   </a:t>
            </a:r>
            <a:r>
              <a:rPr lang="zh-CN" altLang="en-US" sz="1800" b="1">
                <a:ea typeface="Arial Unicode MS"/>
                <a:cs typeface="Arial Unicode MS"/>
              </a:rPr>
              <a:t>没有实质意义</a:t>
            </a:r>
          </a:p>
        </p:txBody>
      </p:sp>
      <p:sp>
        <p:nvSpPr>
          <p:cNvPr id="114692" name="Rectangle 11"/>
          <p:cNvSpPr>
            <a:spLocks noChangeArrowheads="1"/>
          </p:cNvSpPr>
          <p:nvPr/>
        </p:nvSpPr>
        <p:spPr bwMode="auto">
          <a:xfrm>
            <a:off x="5118100" y="4191000"/>
            <a:ext cx="37973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  <a:ea typeface="Arial Unicode MS"/>
                <a:cs typeface="Arial Unicode MS"/>
              </a:rPr>
              <a:t>pf[]</a:t>
            </a:r>
            <a:r>
              <a:rPr lang="en-US" altLang="zh-CN" sz="1800" b="1">
                <a:ea typeface="Arial Unicode MS"/>
                <a:cs typeface="Arial Unicode MS"/>
              </a:rPr>
              <a:t>    </a:t>
            </a:r>
            <a:r>
              <a:rPr lang="zh-CN" altLang="en-US" sz="1800" b="1">
                <a:ea typeface="Arial Unicode MS"/>
                <a:cs typeface="Arial Unicode MS"/>
              </a:rPr>
              <a:t>数组元素指向一维数组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>
                <a:ea typeface="Arial Unicode MS"/>
                <a:cs typeface="Arial Unicode MS"/>
              </a:rPr>
              <a:t>          元素类型是二级指针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  <a:ea typeface="Arial Unicode MS"/>
                <a:cs typeface="Arial Unicode MS"/>
              </a:rPr>
              <a:t>aa</a:t>
            </a:r>
            <a:r>
              <a:rPr lang="en-US" altLang="zh-CN" sz="1800" b="1">
                <a:ea typeface="Arial Unicode MS"/>
                <a:cs typeface="Arial Unicode MS"/>
              </a:rPr>
              <a:t>       </a:t>
            </a:r>
            <a:r>
              <a:rPr lang="zh-CN" altLang="en-US" sz="1800" b="1">
                <a:ea typeface="Arial Unicode MS"/>
                <a:cs typeface="Arial Unicode MS"/>
              </a:rPr>
              <a:t>是一级指针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1">
                <a:ea typeface="Arial Unicode MS"/>
                <a:cs typeface="Arial Unicode MS"/>
              </a:rPr>
              <a:t>pf [0] = &amp; aa     </a:t>
            </a:r>
            <a:r>
              <a:rPr lang="zh-CN" altLang="en-US" sz="1800" b="1">
                <a:ea typeface="Arial Unicode MS"/>
                <a:cs typeface="Arial Unicode MS"/>
              </a:rPr>
              <a:t>逻辑上同级指针操作</a:t>
            </a:r>
          </a:p>
        </p:txBody>
      </p:sp>
      <p:sp>
        <p:nvSpPr>
          <p:cNvPr id="673804" name="Text Box 12"/>
          <p:cNvSpPr txBox="1">
            <a:spLocks noChangeArrowheads="1"/>
          </p:cNvSpPr>
          <p:nvPr/>
        </p:nvSpPr>
        <p:spPr bwMode="auto">
          <a:xfrm>
            <a:off x="685800" y="801688"/>
            <a:ext cx="3886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4-7</a:t>
            </a:r>
            <a:endParaRPr lang="en-US" altLang="zh-CN" sz="1800"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{ double aa [2] = { 1.1, 2.2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bb [2] = { 3.3, 4.4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cc [2] = { 5.5, 6.6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( 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* </a:t>
            </a:r>
            <a:r>
              <a:rPr lang="en-US" altLang="zh-CN" sz="1800">
                <a:ea typeface="宋体" pitchFamily="2" charset="-122"/>
              </a:rPr>
              <a:t>pf [3] ) [2]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[0] = &amp; aa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[1] = &amp; bb ;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[2] = &amp; cc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for ( int i = 0 ;  i &lt; 3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{ for ( int j = 0 ;  j &lt; 2 ;  j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   cout &lt;&lt; * ( * pf [ i ] + j  ) &lt;&lt; "  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cout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673805" name="Rectangle 13"/>
          <p:cNvSpPr>
            <a:spLocks noChangeArrowheads="1"/>
          </p:cNvSpPr>
          <p:nvPr/>
        </p:nvSpPr>
        <p:spPr bwMode="auto">
          <a:xfrm>
            <a:off x="838200" y="3500438"/>
            <a:ext cx="2667000" cy="366712"/>
          </a:xfrm>
          <a:prstGeom prst="rect">
            <a:avLst/>
          </a:prstGeom>
          <a:solidFill>
            <a:srgbClr val="FFE1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[0] =  aa ;</a:t>
            </a:r>
          </a:p>
        </p:txBody>
      </p:sp>
      <p:sp>
        <p:nvSpPr>
          <p:cNvPr id="673806" name="Rectangle 14"/>
          <p:cNvSpPr>
            <a:spLocks noChangeArrowheads="1"/>
          </p:cNvSpPr>
          <p:nvPr/>
        </p:nvSpPr>
        <p:spPr bwMode="auto">
          <a:xfrm>
            <a:off x="762000" y="3933825"/>
            <a:ext cx="6705600" cy="915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1800"/>
          </a:p>
          <a:p>
            <a:r>
              <a:rPr lang="en-US" altLang="zh-CN" sz="1800"/>
              <a:t>error C2440: '=' : cannot convert from 'double [2]' to 'double (*)[2]'</a:t>
            </a:r>
          </a:p>
          <a:p>
            <a:endParaRPr lang="en-US" altLang="zh-CN" sz="1800"/>
          </a:p>
        </p:txBody>
      </p:sp>
      <p:sp>
        <p:nvSpPr>
          <p:cNvPr id="673807" name="AutoShape 15"/>
          <p:cNvSpPr>
            <a:spLocks noChangeArrowheads="1"/>
          </p:cNvSpPr>
          <p:nvPr/>
        </p:nvSpPr>
        <p:spPr bwMode="auto">
          <a:xfrm>
            <a:off x="3352800" y="1563688"/>
            <a:ext cx="1600200" cy="762000"/>
          </a:xfrm>
          <a:prstGeom prst="irregularSeal2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修改</a:t>
            </a:r>
          </a:p>
        </p:txBody>
      </p:sp>
      <p:sp>
        <p:nvSpPr>
          <p:cNvPr id="114697" name="Rectangle 1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259388" y="115888"/>
            <a:ext cx="3884612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14698" name="Rectangle 18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8288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指向数组的指针数组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805" grpId="0" animBg="1" autoUpdateAnimBg="0"/>
      <p:bldP spid="673806" grpId="0" animBg="1" autoUpdateAnimBg="0"/>
      <p:bldP spid="673807" grpId="0" animBg="1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9" name="Rectangle 3"/>
          <p:cNvSpPr>
            <a:spLocks noChangeArrowheads="1"/>
          </p:cNvSpPr>
          <p:nvPr/>
        </p:nvSpPr>
        <p:spPr bwMode="auto">
          <a:xfrm>
            <a:off x="5105400" y="1174750"/>
            <a:ext cx="3581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讨论</a:t>
            </a:r>
            <a:r>
              <a:rPr lang="zh-CN" altLang="en-US" sz="18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aa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与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&amp;aa</a:t>
            </a:r>
            <a:endParaRPr lang="en-US" altLang="zh-CN" sz="1800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en-US" altLang="zh-CN" sz="1800" b="1"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aa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是一维数组名，内存</a:t>
            </a:r>
            <a:r>
              <a:rPr lang="zh-CN" altLang="en-US" sz="1800" b="1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直接地址</a:t>
            </a:r>
          </a:p>
        </p:txBody>
      </p:sp>
      <p:grpSp>
        <p:nvGrpSpPr>
          <p:cNvPr id="115714" name="Group 4"/>
          <p:cNvGrpSpPr>
            <a:grpSpLocks/>
          </p:cNvGrpSpPr>
          <p:nvPr/>
        </p:nvGrpSpPr>
        <p:grpSpPr bwMode="auto">
          <a:xfrm>
            <a:off x="5105400" y="2393950"/>
            <a:ext cx="3182938" cy="727075"/>
            <a:chOff x="3216" y="1702"/>
            <a:chExt cx="2005" cy="458"/>
          </a:xfrm>
        </p:grpSpPr>
        <p:grpSp>
          <p:nvGrpSpPr>
            <p:cNvPr id="115727" name="Group 5"/>
            <p:cNvGrpSpPr>
              <a:grpSpLocks/>
            </p:cNvGrpSpPr>
            <p:nvPr/>
          </p:nvGrpSpPr>
          <p:grpSpPr bwMode="auto">
            <a:xfrm>
              <a:off x="4213" y="1739"/>
              <a:ext cx="1008" cy="384"/>
              <a:chOff x="4128" y="2592"/>
              <a:chExt cx="1008" cy="384"/>
            </a:xfrm>
          </p:grpSpPr>
          <p:sp>
            <p:nvSpPr>
              <p:cNvPr id="115730" name="Rectangle 6"/>
              <p:cNvSpPr>
                <a:spLocks noChangeArrowheads="1"/>
              </p:cNvSpPr>
              <p:nvPr/>
            </p:nvSpPr>
            <p:spPr bwMode="auto">
              <a:xfrm>
                <a:off x="4128" y="2592"/>
                <a:ext cx="1008" cy="38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731" name="Line 7"/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5728" name="Rectangle 8"/>
            <p:cNvSpPr>
              <a:spLocks noChangeArrowheads="1"/>
            </p:cNvSpPr>
            <p:nvPr/>
          </p:nvSpPr>
          <p:spPr bwMode="auto">
            <a:xfrm>
              <a:off x="3216" y="1702"/>
              <a:ext cx="1018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kumimoji="0" lang="en-US" altLang="zh-CN" sz="1600" b="1">
                  <a:solidFill>
                    <a:srgbClr val="0000FF"/>
                  </a:solidFill>
                  <a:ea typeface="Arial Unicode MS"/>
                  <a:cs typeface="Arial Unicode MS"/>
                </a:rPr>
                <a:t>aa  </a:t>
              </a:r>
              <a:r>
                <a:rPr kumimoji="0" lang="en-US" altLang="zh-CN" sz="1600" b="1" i="1">
                  <a:solidFill>
                    <a:srgbClr val="0000FF"/>
                  </a:solidFill>
                  <a:ea typeface="Arial Unicode MS"/>
                  <a:cs typeface="Arial Unicode MS"/>
                </a:rPr>
                <a:t>0x0066FDE8</a:t>
              </a:r>
            </a:p>
            <a:p>
              <a:pPr algn="r">
                <a:lnSpc>
                  <a:spcPct val="130000"/>
                </a:lnSpc>
              </a:pPr>
              <a:r>
                <a:rPr kumimoji="0" lang="en-US" altLang="zh-CN" sz="1600" b="1" i="1">
                  <a:solidFill>
                    <a:srgbClr val="0000FF"/>
                  </a:solidFill>
                  <a:ea typeface="Arial Unicode MS"/>
                  <a:cs typeface="Arial Unicode MS"/>
                </a:rPr>
                <a:t>0x0066FDF0</a:t>
              </a:r>
            </a:p>
          </p:txBody>
        </p:sp>
        <p:sp>
          <p:nvSpPr>
            <p:cNvPr id="115729" name="Text Box 9"/>
            <p:cNvSpPr txBox="1">
              <a:spLocks noChangeArrowheads="1"/>
            </p:cNvSpPr>
            <p:nvPr/>
          </p:nvSpPr>
          <p:spPr bwMode="auto">
            <a:xfrm>
              <a:off x="4520" y="1703"/>
              <a:ext cx="39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ea typeface="Arial Unicode MS"/>
                  <a:cs typeface="Arial Unicode MS"/>
                </a:rPr>
                <a:t>aa[0]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ea typeface="Arial Unicode MS"/>
                  <a:cs typeface="Arial Unicode MS"/>
                </a:rPr>
                <a:t>aa[1]</a:t>
              </a:r>
            </a:p>
          </p:txBody>
        </p:sp>
      </p:grpSp>
      <p:sp>
        <p:nvSpPr>
          <p:cNvPr id="115715" name="Rectangle 10"/>
          <p:cNvSpPr>
            <a:spLocks noChangeArrowheads="1"/>
          </p:cNvSpPr>
          <p:nvPr/>
        </p:nvSpPr>
        <p:spPr bwMode="auto">
          <a:xfrm>
            <a:off x="5105400" y="3303588"/>
            <a:ext cx="34163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>
                <a:ea typeface="Arial Unicode MS"/>
                <a:cs typeface="Arial Unicode MS"/>
              </a:rPr>
              <a:t>aa      </a:t>
            </a:r>
            <a:r>
              <a:rPr lang="zh-CN" altLang="en-US" sz="1800" b="1">
                <a:ea typeface="Arial Unicode MS"/>
                <a:cs typeface="Arial Unicode MS"/>
              </a:rPr>
              <a:t>不是存储在指针变量的值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 i="1">
                <a:ea typeface="Arial Unicode MS"/>
                <a:cs typeface="Arial Unicode MS"/>
              </a:rPr>
              <a:t>&amp;aa</a:t>
            </a:r>
            <a:r>
              <a:rPr lang="en-US" altLang="zh-CN" sz="1800" b="1">
                <a:ea typeface="Arial Unicode MS"/>
                <a:cs typeface="Arial Unicode MS"/>
              </a:rPr>
              <a:t>   </a:t>
            </a:r>
            <a:r>
              <a:rPr lang="zh-CN" altLang="en-US" sz="1800" b="1">
                <a:ea typeface="Arial Unicode MS"/>
                <a:cs typeface="Arial Unicode MS"/>
              </a:rPr>
              <a:t>没有实质意义</a:t>
            </a:r>
          </a:p>
        </p:txBody>
      </p:sp>
      <p:sp>
        <p:nvSpPr>
          <p:cNvPr id="115716" name="Rectangle 11"/>
          <p:cNvSpPr>
            <a:spLocks noChangeArrowheads="1"/>
          </p:cNvSpPr>
          <p:nvPr/>
        </p:nvSpPr>
        <p:spPr bwMode="auto">
          <a:xfrm>
            <a:off x="5118100" y="4183063"/>
            <a:ext cx="37973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  <a:ea typeface="Arial Unicode MS"/>
                <a:cs typeface="Arial Unicode MS"/>
              </a:rPr>
              <a:t>pf[]</a:t>
            </a:r>
            <a:r>
              <a:rPr lang="en-US" altLang="zh-CN" sz="1800" b="1">
                <a:ea typeface="Arial Unicode MS"/>
                <a:cs typeface="Arial Unicode MS"/>
              </a:rPr>
              <a:t>    </a:t>
            </a:r>
            <a:r>
              <a:rPr lang="zh-CN" altLang="en-US" sz="1800" b="1">
                <a:ea typeface="Arial Unicode MS"/>
                <a:cs typeface="Arial Unicode MS"/>
              </a:rPr>
              <a:t>数组元素指向一维数组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>
                <a:ea typeface="Arial Unicode MS"/>
                <a:cs typeface="Arial Unicode MS"/>
              </a:rPr>
              <a:t>          元素类型是二级指针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  <a:ea typeface="Arial Unicode MS"/>
                <a:cs typeface="Arial Unicode MS"/>
              </a:rPr>
              <a:t>aa</a:t>
            </a:r>
            <a:r>
              <a:rPr lang="en-US" altLang="zh-CN" sz="1800" b="1">
                <a:ea typeface="Arial Unicode MS"/>
                <a:cs typeface="Arial Unicode MS"/>
              </a:rPr>
              <a:t>       </a:t>
            </a:r>
            <a:r>
              <a:rPr lang="zh-CN" altLang="en-US" sz="1800" b="1">
                <a:ea typeface="Arial Unicode MS"/>
                <a:cs typeface="Arial Unicode MS"/>
              </a:rPr>
              <a:t>是一级指针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1">
                <a:ea typeface="Arial Unicode MS"/>
                <a:cs typeface="Arial Unicode MS"/>
              </a:rPr>
              <a:t>pf [0] = &amp; aa     </a:t>
            </a:r>
            <a:r>
              <a:rPr lang="zh-CN" altLang="en-US" sz="1800" b="1">
                <a:ea typeface="Arial Unicode MS"/>
                <a:cs typeface="Arial Unicode MS"/>
              </a:rPr>
              <a:t>逻辑上同级指针操作</a:t>
            </a:r>
          </a:p>
        </p:txBody>
      </p:sp>
      <p:sp>
        <p:nvSpPr>
          <p:cNvPr id="674828" name="Text Box 12"/>
          <p:cNvSpPr txBox="1">
            <a:spLocks noChangeArrowheads="1"/>
          </p:cNvSpPr>
          <p:nvPr/>
        </p:nvSpPr>
        <p:spPr bwMode="auto">
          <a:xfrm>
            <a:off x="685800" y="793750"/>
            <a:ext cx="3886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4-7</a:t>
            </a:r>
            <a:endParaRPr lang="en-US" altLang="zh-CN" sz="1800"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{ double aa [2] = { 1.1, 2.2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bb [2] = { 3.3, 4.4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cc [2] = { 5.5, 6.6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( 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* </a:t>
            </a:r>
            <a:r>
              <a:rPr lang="en-US" altLang="zh-CN" sz="1800">
                <a:ea typeface="宋体" pitchFamily="2" charset="-122"/>
              </a:rPr>
              <a:t>pf [3] ) [2]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[0] = &amp; aa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[1] = &amp; bb ;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[2] = &amp; cc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for ( int i = 0 ;  i &lt; 3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{ for ( int j = 0 ;  j &lt; 2 ;  j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   cout &lt;&lt; * ( * pf [ i ] + j  ) &lt;&lt; "  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cout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115718" name="Rectangle 2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638800" y="260350"/>
            <a:ext cx="3198813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15719" name="Rectangle 24"/>
          <p:cNvSpPr>
            <a:spLocks noChangeArrowheads="1"/>
          </p:cNvSpPr>
          <p:nvPr/>
        </p:nvSpPr>
        <p:spPr bwMode="auto">
          <a:xfrm>
            <a:off x="762000" y="3933825"/>
            <a:ext cx="6705600" cy="915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1800"/>
          </a:p>
          <a:p>
            <a:r>
              <a:rPr lang="en-US" altLang="zh-CN" sz="1800"/>
              <a:t>error C2440: '=' : cannot convert from 'double [2]' to 'double (*)[2]'</a:t>
            </a:r>
          </a:p>
          <a:p>
            <a:endParaRPr lang="en-US" altLang="zh-CN" sz="1800"/>
          </a:p>
        </p:txBody>
      </p:sp>
      <p:sp>
        <p:nvSpPr>
          <p:cNvPr id="115720" name="Rectangle 2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指向数组的指针数组</a:t>
            </a:r>
          </a:p>
        </p:txBody>
      </p:sp>
      <p:sp>
        <p:nvSpPr>
          <p:cNvPr id="674839" name="Rectangle 23"/>
          <p:cNvSpPr>
            <a:spLocks noChangeArrowheads="1"/>
          </p:cNvSpPr>
          <p:nvPr/>
        </p:nvSpPr>
        <p:spPr bwMode="auto">
          <a:xfrm>
            <a:off x="838200" y="3500438"/>
            <a:ext cx="2667000" cy="366712"/>
          </a:xfrm>
          <a:prstGeom prst="rect">
            <a:avLst/>
          </a:prstGeom>
          <a:solidFill>
            <a:srgbClr val="FFE1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[0] =  aa ;</a:t>
            </a:r>
          </a:p>
        </p:txBody>
      </p:sp>
      <p:sp>
        <p:nvSpPr>
          <p:cNvPr id="674831" name="Oval 15"/>
          <p:cNvSpPr>
            <a:spLocks noChangeArrowheads="1"/>
          </p:cNvSpPr>
          <p:nvPr/>
        </p:nvSpPr>
        <p:spPr bwMode="auto">
          <a:xfrm>
            <a:off x="4419600" y="4195763"/>
            <a:ext cx="9906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74832" name="Oval 16"/>
          <p:cNvSpPr>
            <a:spLocks noChangeArrowheads="1"/>
          </p:cNvSpPr>
          <p:nvPr/>
        </p:nvSpPr>
        <p:spPr bwMode="auto">
          <a:xfrm>
            <a:off x="1676400" y="3552825"/>
            <a:ext cx="381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86200" y="2168525"/>
            <a:ext cx="2057400" cy="1981200"/>
            <a:chOff x="2448" y="1296"/>
            <a:chExt cx="1296" cy="1248"/>
          </a:xfrm>
        </p:grpSpPr>
        <p:sp>
          <p:nvSpPr>
            <p:cNvPr id="115725" name="AutoShape 18"/>
            <p:cNvSpPr>
              <a:spLocks/>
            </p:cNvSpPr>
            <p:nvPr/>
          </p:nvSpPr>
          <p:spPr bwMode="auto">
            <a:xfrm>
              <a:off x="2880" y="1296"/>
              <a:ext cx="864" cy="384"/>
            </a:xfrm>
            <a:prstGeom prst="borderCallout2">
              <a:avLst>
                <a:gd name="adj1" fmla="val 18750"/>
                <a:gd name="adj2" fmla="val -5556"/>
                <a:gd name="adj3" fmla="val 18750"/>
                <a:gd name="adj4" fmla="val -46528"/>
                <a:gd name="adj5" fmla="val 229949"/>
                <a:gd name="adj6" fmla="val -17824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/>
                <a:t>一级指针</a:t>
              </a:r>
            </a:p>
          </p:txBody>
        </p:sp>
        <p:sp>
          <p:nvSpPr>
            <p:cNvPr id="115726" name="Line 19"/>
            <p:cNvSpPr>
              <a:spLocks noChangeShapeType="1"/>
            </p:cNvSpPr>
            <p:nvPr/>
          </p:nvSpPr>
          <p:spPr bwMode="auto">
            <a:xfrm>
              <a:off x="2448" y="1392"/>
              <a:ext cx="528" cy="11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7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31" grpId="0" animBg="1"/>
      <p:bldP spid="67483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3" name="Rectangle 3"/>
          <p:cNvSpPr>
            <a:spLocks noChangeArrowheads="1"/>
          </p:cNvSpPr>
          <p:nvPr/>
        </p:nvSpPr>
        <p:spPr bwMode="auto">
          <a:xfrm>
            <a:off x="5105400" y="1174750"/>
            <a:ext cx="3581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讨论</a:t>
            </a:r>
            <a:r>
              <a:rPr lang="zh-CN" altLang="en-US" sz="18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aa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与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&amp;aa</a:t>
            </a:r>
            <a:endParaRPr lang="en-US" altLang="zh-CN" sz="1800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en-US" altLang="zh-CN" sz="1800" b="1"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aa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是一维数组名，内存</a:t>
            </a:r>
            <a:r>
              <a:rPr lang="zh-CN" altLang="en-US" sz="1800" b="1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直接地址</a:t>
            </a:r>
          </a:p>
        </p:txBody>
      </p:sp>
      <p:grpSp>
        <p:nvGrpSpPr>
          <p:cNvPr id="116738" name="Group 4"/>
          <p:cNvGrpSpPr>
            <a:grpSpLocks/>
          </p:cNvGrpSpPr>
          <p:nvPr/>
        </p:nvGrpSpPr>
        <p:grpSpPr bwMode="auto">
          <a:xfrm>
            <a:off x="5105400" y="2393950"/>
            <a:ext cx="3182938" cy="727075"/>
            <a:chOff x="3216" y="1702"/>
            <a:chExt cx="2005" cy="458"/>
          </a:xfrm>
        </p:grpSpPr>
        <p:grpSp>
          <p:nvGrpSpPr>
            <p:cNvPr id="116751" name="Group 5"/>
            <p:cNvGrpSpPr>
              <a:grpSpLocks/>
            </p:cNvGrpSpPr>
            <p:nvPr/>
          </p:nvGrpSpPr>
          <p:grpSpPr bwMode="auto">
            <a:xfrm>
              <a:off x="4213" y="1739"/>
              <a:ext cx="1008" cy="384"/>
              <a:chOff x="4128" y="2592"/>
              <a:chExt cx="1008" cy="384"/>
            </a:xfrm>
          </p:grpSpPr>
          <p:sp>
            <p:nvSpPr>
              <p:cNvPr id="116754" name="Rectangle 6"/>
              <p:cNvSpPr>
                <a:spLocks noChangeArrowheads="1"/>
              </p:cNvSpPr>
              <p:nvPr/>
            </p:nvSpPr>
            <p:spPr bwMode="auto">
              <a:xfrm>
                <a:off x="4128" y="2592"/>
                <a:ext cx="1008" cy="38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755" name="Line 7"/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6752" name="Rectangle 8"/>
            <p:cNvSpPr>
              <a:spLocks noChangeArrowheads="1"/>
            </p:cNvSpPr>
            <p:nvPr/>
          </p:nvSpPr>
          <p:spPr bwMode="auto">
            <a:xfrm>
              <a:off x="3216" y="1702"/>
              <a:ext cx="1018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kumimoji="0" lang="en-US" altLang="zh-CN" sz="1600" b="1">
                  <a:solidFill>
                    <a:srgbClr val="0000FF"/>
                  </a:solidFill>
                  <a:ea typeface="Arial Unicode MS"/>
                  <a:cs typeface="Arial Unicode MS"/>
                </a:rPr>
                <a:t>aa  </a:t>
              </a:r>
              <a:r>
                <a:rPr kumimoji="0" lang="en-US" altLang="zh-CN" sz="1600" b="1" i="1">
                  <a:solidFill>
                    <a:srgbClr val="0000FF"/>
                  </a:solidFill>
                  <a:ea typeface="Arial Unicode MS"/>
                  <a:cs typeface="Arial Unicode MS"/>
                </a:rPr>
                <a:t>0x0066FDE8</a:t>
              </a:r>
            </a:p>
            <a:p>
              <a:pPr algn="r">
                <a:lnSpc>
                  <a:spcPct val="130000"/>
                </a:lnSpc>
              </a:pPr>
              <a:r>
                <a:rPr kumimoji="0" lang="en-US" altLang="zh-CN" sz="1600" b="1" i="1">
                  <a:solidFill>
                    <a:srgbClr val="0000FF"/>
                  </a:solidFill>
                  <a:ea typeface="Arial Unicode MS"/>
                  <a:cs typeface="Arial Unicode MS"/>
                </a:rPr>
                <a:t>0x0066FDF0</a:t>
              </a:r>
            </a:p>
          </p:txBody>
        </p:sp>
        <p:sp>
          <p:nvSpPr>
            <p:cNvPr id="116753" name="Text Box 9"/>
            <p:cNvSpPr txBox="1">
              <a:spLocks noChangeArrowheads="1"/>
            </p:cNvSpPr>
            <p:nvPr/>
          </p:nvSpPr>
          <p:spPr bwMode="auto">
            <a:xfrm>
              <a:off x="4520" y="1703"/>
              <a:ext cx="39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ea typeface="Arial Unicode MS"/>
                  <a:cs typeface="Arial Unicode MS"/>
                </a:rPr>
                <a:t>aa[0]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ea typeface="Arial Unicode MS"/>
                  <a:cs typeface="Arial Unicode MS"/>
                </a:rPr>
                <a:t>aa[1]</a:t>
              </a:r>
            </a:p>
          </p:txBody>
        </p:sp>
      </p:grpSp>
      <p:sp>
        <p:nvSpPr>
          <p:cNvPr id="116739" name="Rectangle 10"/>
          <p:cNvSpPr>
            <a:spLocks noChangeArrowheads="1"/>
          </p:cNvSpPr>
          <p:nvPr/>
        </p:nvSpPr>
        <p:spPr bwMode="auto">
          <a:xfrm>
            <a:off x="5105400" y="3303588"/>
            <a:ext cx="34163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>
                <a:ea typeface="Arial Unicode MS"/>
                <a:cs typeface="Arial Unicode MS"/>
              </a:rPr>
              <a:t>aa      </a:t>
            </a:r>
            <a:r>
              <a:rPr lang="zh-CN" altLang="en-US" sz="1800" b="1">
                <a:ea typeface="Arial Unicode MS"/>
                <a:cs typeface="Arial Unicode MS"/>
              </a:rPr>
              <a:t>不是存储在指针变量的值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 i="1">
                <a:ea typeface="Arial Unicode MS"/>
                <a:cs typeface="Arial Unicode MS"/>
              </a:rPr>
              <a:t>&amp;aa</a:t>
            </a:r>
            <a:r>
              <a:rPr lang="en-US" altLang="zh-CN" sz="1800" b="1">
                <a:ea typeface="Arial Unicode MS"/>
                <a:cs typeface="Arial Unicode MS"/>
              </a:rPr>
              <a:t>   </a:t>
            </a:r>
            <a:r>
              <a:rPr lang="zh-CN" altLang="en-US" sz="1800" b="1">
                <a:ea typeface="Arial Unicode MS"/>
                <a:cs typeface="Arial Unicode MS"/>
              </a:rPr>
              <a:t>没有实质意义</a:t>
            </a:r>
          </a:p>
        </p:txBody>
      </p:sp>
      <p:sp>
        <p:nvSpPr>
          <p:cNvPr id="116740" name="Rectangle 11"/>
          <p:cNvSpPr>
            <a:spLocks noChangeArrowheads="1"/>
          </p:cNvSpPr>
          <p:nvPr/>
        </p:nvSpPr>
        <p:spPr bwMode="auto">
          <a:xfrm>
            <a:off x="5118100" y="4183063"/>
            <a:ext cx="37973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  <a:ea typeface="Arial Unicode MS"/>
                <a:cs typeface="Arial Unicode MS"/>
              </a:rPr>
              <a:t>pf[]</a:t>
            </a:r>
            <a:r>
              <a:rPr lang="en-US" altLang="zh-CN" sz="1800" b="1">
                <a:ea typeface="Arial Unicode MS"/>
                <a:cs typeface="Arial Unicode MS"/>
              </a:rPr>
              <a:t>    </a:t>
            </a:r>
            <a:r>
              <a:rPr lang="zh-CN" altLang="en-US" sz="1800" b="1">
                <a:ea typeface="Arial Unicode MS"/>
                <a:cs typeface="Arial Unicode MS"/>
              </a:rPr>
              <a:t>数组元素指向一维数组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>
                <a:ea typeface="Arial Unicode MS"/>
                <a:cs typeface="Arial Unicode MS"/>
              </a:rPr>
              <a:t>          元素类型是二级指针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  <a:ea typeface="Arial Unicode MS"/>
                <a:cs typeface="Arial Unicode MS"/>
              </a:rPr>
              <a:t>aa</a:t>
            </a:r>
            <a:r>
              <a:rPr lang="en-US" altLang="zh-CN" sz="1800" b="1">
                <a:ea typeface="Arial Unicode MS"/>
                <a:cs typeface="Arial Unicode MS"/>
              </a:rPr>
              <a:t>       </a:t>
            </a:r>
            <a:r>
              <a:rPr lang="zh-CN" altLang="en-US" sz="1800" b="1">
                <a:ea typeface="Arial Unicode MS"/>
                <a:cs typeface="Arial Unicode MS"/>
              </a:rPr>
              <a:t>是一级指针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 b="1">
                <a:ea typeface="Arial Unicode MS"/>
                <a:cs typeface="Arial Unicode MS"/>
              </a:rPr>
              <a:t>pf [0] = &amp; aa     </a:t>
            </a:r>
            <a:r>
              <a:rPr lang="zh-CN" altLang="en-US" sz="1800" b="1">
                <a:ea typeface="Arial Unicode MS"/>
                <a:cs typeface="Arial Unicode MS"/>
              </a:rPr>
              <a:t>逻辑上同级指针操作</a:t>
            </a:r>
          </a:p>
        </p:txBody>
      </p:sp>
      <p:sp>
        <p:nvSpPr>
          <p:cNvPr id="675852" name="Text Box 12"/>
          <p:cNvSpPr txBox="1">
            <a:spLocks noChangeArrowheads="1"/>
          </p:cNvSpPr>
          <p:nvPr/>
        </p:nvSpPr>
        <p:spPr bwMode="auto">
          <a:xfrm>
            <a:off x="685800" y="793750"/>
            <a:ext cx="3886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4-7</a:t>
            </a:r>
            <a:endParaRPr lang="en-US" altLang="zh-CN" sz="1800"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{ double aa [2] = { 1.1, 2.2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bb [2] = { 3.3, 4.4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cc [2] = { 5.5, 6.6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( 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* </a:t>
            </a:r>
            <a:r>
              <a:rPr lang="en-US" altLang="zh-CN" sz="1800">
                <a:ea typeface="宋体" pitchFamily="2" charset="-122"/>
              </a:rPr>
              <a:t>pf [3] ) [2]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[0] = &amp; aa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[1] = &amp; bb ;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[2] = &amp; cc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for ( int i = 0 ;  i &lt; 3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{ for ( int j = 0 ;  j &lt; 2 ;  j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   cout &lt;&lt; * ( * pf [ i ] + j  ) &lt;&lt; "  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cout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116742" name="Rectangle 2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791200" y="412750"/>
            <a:ext cx="3351213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16743" name="Rectangle 23"/>
          <p:cNvSpPr>
            <a:spLocks noChangeArrowheads="1"/>
          </p:cNvSpPr>
          <p:nvPr/>
        </p:nvSpPr>
        <p:spPr bwMode="auto">
          <a:xfrm>
            <a:off x="762000" y="3933825"/>
            <a:ext cx="6705600" cy="915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1800"/>
          </a:p>
          <a:p>
            <a:r>
              <a:rPr lang="en-US" altLang="zh-CN" sz="1800"/>
              <a:t>error C2440: '=' : cannot convert from 'double [2]' to 'double (*)[2]'</a:t>
            </a:r>
          </a:p>
          <a:p>
            <a:endParaRPr lang="en-US" altLang="zh-CN" sz="1800"/>
          </a:p>
        </p:txBody>
      </p:sp>
      <p:sp>
        <p:nvSpPr>
          <p:cNvPr id="675864" name="Rectangle 24"/>
          <p:cNvSpPr>
            <a:spLocks noChangeArrowheads="1"/>
          </p:cNvSpPr>
          <p:nvPr/>
        </p:nvSpPr>
        <p:spPr bwMode="auto">
          <a:xfrm>
            <a:off x="838200" y="3500438"/>
            <a:ext cx="2667000" cy="366712"/>
          </a:xfrm>
          <a:prstGeom prst="rect">
            <a:avLst/>
          </a:prstGeom>
          <a:solidFill>
            <a:srgbClr val="FFE1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[0] =  aa ;</a:t>
            </a:r>
          </a:p>
        </p:txBody>
      </p:sp>
      <p:sp>
        <p:nvSpPr>
          <p:cNvPr id="675855" name="Oval 15"/>
          <p:cNvSpPr>
            <a:spLocks noChangeArrowheads="1"/>
          </p:cNvSpPr>
          <p:nvPr/>
        </p:nvSpPr>
        <p:spPr bwMode="auto">
          <a:xfrm>
            <a:off x="5791200" y="4195763"/>
            <a:ext cx="1143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75856" name="Oval 16"/>
          <p:cNvSpPr>
            <a:spLocks noChangeArrowheads="1"/>
          </p:cNvSpPr>
          <p:nvPr/>
        </p:nvSpPr>
        <p:spPr bwMode="auto">
          <a:xfrm>
            <a:off x="838200" y="3509963"/>
            <a:ext cx="685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10000" y="1909763"/>
            <a:ext cx="2133600" cy="2362200"/>
            <a:chOff x="2400" y="1152"/>
            <a:chExt cx="1344" cy="1488"/>
          </a:xfrm>
        </p:grpSpPr>
        <p:sp>
          <p:nvSpPr>
            <p:cNvPr id="116749" name="AutoShape 18"/>
            <p:cNvSpPr>
              <a:spLocks/>
            </p:cNvSpPr>
            <p:nvPr/>
          </p:nvSpPr>
          <p:spPr bwMode="auto">
            <a:xfrm>
              <a:off x="2880" y="1152"/>
              <a:ext cx="864" cy="384"/>
            </a:xfrm>
            <a:prstGeom prst="borderCallout2">
              <a:avLst>
                <a:gd name="adj1" fmla="val 18750"/>
                <a:gd name="adj2" fmla="val -5556"/>
                <a:gd name="adj3" fmla="val 18750"/>
                <a:gd name="adj4" fmla="val -56250"/>
                <a:gd name="adj5" fmla="val 265366"/>
                <a:gd name="adj6" fmla="val -21898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/>
                <a:t>二级指针</a:t>
              </a:r>
            </a:p>
          </p:txBody>
        </p:sp>
        <p:sp>
          <p:nvSpPr>
            <p:cNvPr id="116750" name="Line 19"/>
            <p:cNvSpPr>
              <a:spLocks noChangeShapeType="1"/>
            </p:cNvSpPr>
            <p:nvPr/>
          </p:nvSpPr>
          <p:spPr bwMode="auto">
            <a:xfrm>
              <a:off x="2400" y="1248"/>
              <a:ext cx="1248" cy="13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1" name="Rectangle 38"/>
          <p:cNvSpPr txBox="1">
            <a:spLocks noChangeArrowheads="1"/>
          </p:cNvSpPr>
          <p:nvPr/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kern="0">
                <a:solidFill>
                  <a:srgbClr val="CC3300"/>
                </a:solidFill>
                <a:latin typeface="楷体_GB2312" pitchFamily="49" charset="-122"/>
                <a:ea typeface="+mn-ea"/>
              </a:rPr>
              <a:t>4.2.2  </a:t>
            </a:r>
            <a:r>
              <a:rPr lang="zh-CN" altLang="en-US" b="1" kern="0">
                <a:solidFill>
                  <a:srgbClr val="CC3300"/>
                </a:solidFill>
                <a:latin typeface="楷体_GB2312" pitchFamily="49" charset="-122"/>
                <a:ea typeface="+mn-ea"/>
              </a:rPr>
              <a:t>指向数组的指针数组</a:t>
            </a:r>
            <a:endParaRPr lang="zh-CN" altLang="en-US" b="1" kern="0" dirty="0">
              <a:solidFill>
                <a:srgbClr val="CC3300"/>
              </a:solidFill>
              <a:latin typeface="楷体_GB2312" pitchFamily="49" charset="-122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7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5" grpId="0" animBg="1"/>
      <p:bldP spid="67585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7" name="Text Box 3"/>
          <p:cNvSpPr txBox="1">
            <a:spLocks noChangeArrowheads="1"/>
          </p:cNvSpPr>
          <p:nvPr/>
        </p:nvSpPr>
        <p:spPr bwMode="auto">
          <a:xfrm>
            <a:off x="685800" y="641350"/>
            <a:ext cx="38862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4-7</a:t>
            </a:r>
            <a:endParaRPr lang="en-US" altLang="zh-CN" sz="1800"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{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aa [2] = { 1.1, 2.2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bb [2] = { 3.3, 4.4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cc [2] = { 5.5, 6.6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( 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* </a:t>
            </a:r>
            <a:r>
              <a:rPr lang="en-US" altLang="zh-CN" sz="1800">
                <a:ea typeface="宋体" pitchFamily="2" charset="-122"/>
              </a:rPr>
              <a:t>pf [3] ) [2]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[0] = &amp; aa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[1] = &amp; bb ;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[2] = &amp; cc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for ( int i = 0 ;  i &lt; 3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{ for ( int j = 0 ;  j &lt; 2 ;  j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   cout &lt;&lt; * ( * pf [ i ] + j  ) &lt;&lt; "  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cout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grpSp>
        <p:nvGrpSpPr>
          <p:cNvPr id="117762" name="Group 4"/>
          <p:cNvGrpSpPr>
            <a:grpSpLocks/>
          </p:cNvGrpSpPr>
          <p:nvPr/>
        </p:nvGrpSpPr>
        <p:grpSpPr bwMode="auto">
          <a:xfrm>
            <a:off x="4860925" y="2012950"/>
            <a:ext cx="3902075" cy="2209800"/>
            <a:chOff x="3062" y="1440"/>
            <a:chExt cx="2458" cy="1392"/>
          </a:xfrm>
        </p:grpSpPr>
        <p:sp>
          <p:nvSpPr>
            <p:cNvPr id="676869" name="Text Box 5"/>
            <p:cNvSpPr txBox="1">
              <a:spLocks noChangeArrowheads="1"/>
            </p:cNvSpPr>
            <p:nvPr/>
          </p:nvSpPr>
          <p:spPr bwMode="auto">
            <a:xfrm>
              <a:off x="3062" y="1569"/>
              <a:ext cx="412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230000"/>
                </a:lnSpc>
                <a:defRPr/>
              </a:pPr>
              <a:r>
                <a:rPr lang="en-US" altLang="zh-CN" sz="1800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pf[0]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pf[1]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pf[2]</a:t>
              </a:r>
            </a:p>
          </p:txBody>
        </p:sp>
        <p:grpSp>
          <p:nvGrpSpPr>
            <p:cNvPr id="117769" name="Group 6"/>
            <p:cNvGrpSpPr>
              <a:grpSpLocks/>
            </p:cNvGrpSpPr>
            <p:nvPr/>
          </p:nvGrpSpPr>
          <p:grpSpPr bwMode="auto">
            <a:xfrm>
              <a:off x="3448" y="1507"/>
              <a:ext cx="568" cy="1325"/>
              <a:chOff x="3312" y="2275"/>
              <a:chExt cx="568" cy="1325"/>
            </a:xfrm>
          </p:grpSpPr>
          <p:sp>
            <p:nvSpPr>
              <p:cNvPr id="117788" name="Rectangle 7"/>
              <p:cNvSpPr>
                <a:spLocks noChangeArrowheads="1"/>
              </p:cNvSpPr>
              <p:nvPr/>
            </p:nvSpPr>
            <p:spPr bwMode="auto">
              <a:xfrm>
                <a:off x="3312" y="2436"/>
                <a:ext cx="568" cy="1164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789" name="Line 8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7790" name="Line 9"/>
              <p:cNvSpPr>
                <a:spLocks noChangeShapeType="1"/>
              </p:cNvSpPr>
              <p:nvPr/>
            </p:nvSpPr>
            <p:spPr bwMode="auto">
              <a:xfrm>
                <a:off x="3312" y="3216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7791" name="Text Box 10"/>
              <p:cNvSpPr txBox="1">
                <a:spLocks noChangeArrowheads="1"/>
              </p:cNvSpPr>
              <p:nvPr/>
            </p:nvSpPr>
            <p:spPr bwMode="auto">
              <a:xfrm>
                <a:off x="3408" y="2275"/>
                <a:ext cx="372" cy="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40000"/>
                  </a:lnSpc>
                </a:pPr>
                <a:r>
                  <a:rPr lang="en-US" altLang="zh-CN" sz="1800"/>
                  <a:t>&amp;aa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/>
                  <a:t>&amp;bb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/>
                  <a:t>&amp;cc</a:t>
                </a:r>
              </a:p>
            </p:txBody>
          </p:sp>
        </p:grpSp>
        <p:sp>
          <p:nvSpPr>
            <p:cNvPr id="117770" name="Line 11"/>
            <p:cNvSpPr>
              <a:spLocks noChangeShapeType="1"/>
            </p:cNvSpPr>
            <p:nvPr/>
          </p:nvSpPr>
          <p:spPr bwMode="auto">
            <a:xfrm>
              <a:off x="3976" y="182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771" name="Line 12"/>
            <p:cNvSpPr>
              <a:spLocks noChangeShapeType="1"/>
            </p:cNvSpPr>
            <p:nvPr/>
          </p:nvSpPr>
          <p:spPr bwMode="auto">
            <a:xfrm>
              <a:off x="3976" y="2256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772" name="Line 13"/>
            <p:cNvSpPr>
              <a:spLocks noChangeShapeType="1"/>
            </p:cNvSpPr>
            <p:nvPr/>
          </p:nvSpPr>
          <p:spPr bwMode="auto">
            <a:xfrm>
              <a:off x="3976" y="2688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773" name="Text Box 14"/>
            <p:cNvSpPr txBox="1">
              <a:spLocks noChangeArrowheads="1"/>
            </p:cNvSpPr>
            <p:nvPr/>
          </p:nvSpPr>
          <p:spPr bwMode="auto">
            <a:xfrm>
              <a:off x="4560" y="1516"/>
              <a:ext cx="960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aa[0]         aa[1]</a:t>
              </a:r>
            </a:p>
            <a:p>
              <a:pPr>
                <a:lnSpc>
                  <a:spcPct val="310000"/>
                </a:lnSpc>
              </a:pPr>
              <a:r>
                <a:rPr lang="en-US" altLang="zh-CN" sz="1600"/>
                <a:t>bb[0]         bb[1]</a:t>
              </a:r>
            </a:p>
            <a:p>
              <a:pPr>
                <a:lnSpc>
                  <a:spcPct val="270000"/>
                </a:lnSpc>
              </a:pPr>
              <a:r>
                <a:rPr lang="en-US" altLang="zh-CN" sz="1600"/>
                <a:t>cc[0]         cc[1]</a:t>
              </a:r>
            </a:p>
          </p:txBody>
        </p:sp>
        <p:grpSp>
          <p:nvGrpSpPr>
            <p:cNvPr id="117774" name="Group 15"/>
            <p:cNvGrpSpPr>
              <a:grpSpLocks/>
            </p:cNvGrpSpPr>
            <p:nvPr/>
          </p:nvGrpSpPr>
          <p:grpSpPr bwMode="auto">
            <a:xfrm>
              <a:off x="4408" y="2580"/>
              <a:ext cx="1064" cy="204"/>
              <a:chOff x="4272" y="3108"/>
              <a:chExt cx="1064" cy="204"/>
            </a:xfrm>
          </p:grpSpPr>
          <p:sp>
            <p:nvSpPr>
              <p:cNvPr id="117786" name="Rectangle 16"/>
              <p:cNvSpPr>
                <a:spLocks noChangeArrowheads="1"/>
              </p:cNvSpPr>
              <p:nvPr/>
            </p:nvSpPr>
            <p:spPr bwMode="auto">
              <a:xfrm>
                <a:off x="4272" y="3108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/>
                  <a:t>   5.5          6.6</a:t>
                </a:r>
              </a:p>
            </p:txBody>
          </p:sp>
          <p:sp>
            <p:nvSpPr>
              <p:cNvPr id="117787" name="Line 17"/>
              <p:cNvSpPr>
                <a:spLocks noChangeShapeType="1"/>
              </p:cNvSpPr>
              <p:nvPr/>
            </p:nvSpPr>
            <p:spPr bwMode="auto">
              <a:xfrm>
                <a:off x="480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7775" name="Group 18"/>
            <p:cNvGrpSpPr>
              <a:grpSpLocks/>
            </p:cNvGrpSpPr>
            <p:nvPr/>
          </p:nvGrpSpPr>
          <p:grpSpPr bwMode="auto">
            <a:xfrm>
              <a:off x="4408" y="2148"/>
              <a:ext cx="1064" cy="204"/>
              <a:chOff x="4272" y="2772"/>
              <a:chExt cx="1064" cy="204"/>
            </a:xfrm>
          </p:grpSpPr>
          <p:sp>
            <p:nvSpPr>
              <p:cNvPr id="117784" name="Rectangle 19"/>
              <p:cNvSpPr>
                <a:spLocks noChangeArrowheads="1"/>
              </p:cNvSpPr>
              <p:nvPr/>
            </p:nvSpPr>
            <p:spPr bwMode="auto">
              <a:xfrm>
                <a:off x="4272" y="2772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/>
                  <a:t>   3.3          4.4</a:t>
                </a:r>
              </a:p>
            </p:txBody>
          </p:sp>
          <p:sp>
            <p:nvSpPr>
              <p:cNvPr id="117785" name="Line 20"/>
              <p:cNvSpPr>
                <a:spLocks noChangeShapeType="1"/>
              </p:cNvSpPr>
              <p:nvPr/>
            </p:nvSpPr>
            <p:spPr bwMode="auto">
              <a:xfrm>
                <a:off x="4804" y="27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7776" name="Group 21"/>
            <p:cNvGrpSpPr>
              <a:grpSpLocks/>
            </p:cNvGrpSpPr>
            <p:nvPr/>
          </p:nvGrpSpPr>
          <p:grpSpPr bwMode="auto">
            <a:xfrm>
              <a:off x="4408" y="1716"/>
              <a:ext cx="1064" cy="204"/>
              <a:chOff x="4272" y="2436"/>
              <a:chExt cx="1064" cy="204"/>
            </a:xfrm>
          </p:grpSpPr>
          <p:sp>
            <p:nvSpPr>
              <p:cNvPr id="117782" name="Rectangle 22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/>
                  <a:t>   1.1          2.2</a:t>
                </a:r>
              </a:p>
            </p:txBody>
          </p:sp>
          <p:sp>
            <p:nvSpPr>
              <p:cNvPr id="117783" name="Line 23"/>
              <p:cNvSpPr>
                <a:spLocks noChangeShapeType="1"/>
              </p:cNvSpPr>
              <p:nvPr/>
            </p:nvSpPr>
            <p:spPr bwMode="auto">
              <a:xfrm>
                <a:off x="4804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7777" name="Group 24"/>
            <p:cNvGrpSpPr>
              <a:grpSpLocks/>
            </p:cNvGrpSpPr>
            <p:nvPr/>
          </p:nvGrpSpPr>
          <p:grpSpPr bwMode="auto">
            <a:xfrm>
              <a:off x="4264" y="1523"/>
              <a:ext cx="276" cy="1095"/>
              <a:chOff x="4264" y="1545"/>
              <a:chExt cx="276" cy="1095"/>
            </a:xfrm>
          </p:grpSpPr>
          <p:sp>
            <p:nvSpPr>
              <p:cNvPr id="117779" name="Text Box 25"/>
              <p:cNvSpPr txBox="1">
                <a:spLocks noChangeArrowheads="1"/>
              </p:cNvSpPr>
              <p:nvPr/>
            </p:nvSpPr>
            <p:spPr bwMode="auto">
              <a:xfrm>
                <a:off x="4264" y="1545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aa</a:t>
                </a:r>
              </a:p>
            </p:txBody>
          </p:sp>
          <p:sp>
            <p:nvSpPr>
              <p:cNvPr id="117780" name="Text Box 26"/>
              <p:cNvSpPr txBox="1">
                <a:spLocks noChangeArrowheads="1"/>
              </p:cNvSpPr>
              <p:nvPr/>
            </p:nvSpPr>
            <p:spPr bwMode="auto">
              <a:xfrm>
                <a:off x="4264" y="1986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bb</a:t>
                </a:r>
              </a:p>
            </p:txBody>
          </p:sp>
          <p:sp>
            <p:nvSpPr>
              <p:cNvPr id="117781" name="Text Box 27"/>
              <p:cNvSpPr txBox="1">
                <a:spLocks noChangeArrowheads="1"/>
              </p:cNvSpPr>
              <p:nvPr/>
            </p:nvSpPr>
            <p:spPr bwMode="auto">
              <a:xfrm>
                <a:off x="4272" y="2409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cc</a:t>
                </a:r>
              </a:p>
            </p:txBody>
          </p:sp>
        </p:grpSp>
        <p:sp>
          <p:nvSpPr>
            <p:cNvPr id="676892" name="Text Box 28"/>
            <p:cNvSpPr txBox="1">
              <a:spLocks noChangeArrowheads="1"/>
            </p:cNvSpPr>
            <p:nvPr/>
          </p:nvSpPr>
          <p:spPr bwMode="auto">
            <a:xfrm>
              <a:off x="3268" y="1440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</a:t>
              </a:r>
            </a:p>
          </p:txBody>
        </p:sp>
      </p:grpSp>
      <p:sp>
        <p:nvSpPr>
          <p:cNvPr id="676893" name="Rectangle 29"/>
          <p:cNvSpPr>
            <a:spLocks noChangeArrowheads="1"/>
          </p:cNvSpPr>
          <p:nvPr/>
        </p:nvSpPr>
        <p:spPr bwMode="auto">
          <a:xfrm>
            <a:off x="873125" y="2060575"/>
            <a:ext cx="3352800" cy="1631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/>
              <a:t>typedef double </a:t>
            </a:r>
            <a:r>
              <a:rPr lang="en-US" altLang="zh-CN" sz="1800" b="1">
                <a:solidFill>
                  <a:srgbClr val="0000FF"/>
                </a:solidFill>
              </a:rPr>
              <a:t>aryType</a:t>
            </a:r>
            <a:r>
              <a:rPr lang="en-US" altLang="zh-CN" sz="1800"/>
              <a:t> [2] ;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aryType</a:t>
            </a:r>
            <a:r>
              <a:rPr lang="en-US" altLang="zh-CN" sz="1800"/>
              <a:t> aa = { 1.1, 2.2 } 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aryType</a:t>
            </a:r>
            <a:r>
              <a:rPr lang="en-US" altLang="zh-CN" sz="1800"/>
              <a:t> bb = { 3.3, 4.4 } 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aryType</a:t>
            </a:r>
            <a:r>
              <a:rPr lang="en-US" altLang="zh-CN" sz="1800"/>
              <a:t> cc = { 5.5, 6.6 } 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aryType</a:t>
            </a:r>
            <a:r>
              <a:rPr lang="en-US" altLang="zh-CN" sz="1800"/>
              <a:t> * pf [ 3 ] ;</a:t>
            </a:r>
          </a:p>
        </p:txBody>
      </p:sp>
      <p:sp>
        <p:nvSpPr>
          <p:cNvPr id="676894" name="Oval 30"/>
          <p:cNvSpPr>
            <a:spLocks noChangeArrowheads="1"/>
          </p:cNvSpPr>
          <p:nvPr/>
        </p:nvSpPr>
        <p:spPr bwMode="auto">
          <a:xfrm>
            <a:off x="2286000" y="2039938"/>
            <a:ext cx="9906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76895" name="AutoShape 31"/>
          <p:cNvSpPr>
            <a:spLocks/>
          </p:cNvSpPr>
          <p:nvPr/>
        </p:nvSpPr>
        <p:spPr bwMode="auto">
          <a:xfrm>
            <a:off x="5181600" y="717550"/>
            <a:ext cx="1981200" cy="914400"/>
          </a:xfrm>
          <a:prstGeom prst="borderCallout2">
            <a:avLst>
              <a:gd name="adj1" fmla="val 12500"/>
              <a:gd name="adj2" fmla="val -3847"/>
              <a:gd name="adj3" fmla="val 12500"/>
              <a:gd name="adj4" fmla="val -26764"/>
              <a:gd name="adj5" fmla="val 134551"/>
              <a:gd name="adj6" fmla="val -1003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定义数组类型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/>
              <a:t>double [2]</a:t>
            </a:r>
          </a:p>
        </p:txBody>
      </p:sp>
      <p:sp>
        <p:nvSpPr>
          <p:cNvPr id="117766" name="Rectangle 3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33" name="Rectangle 38"/>
          <p:cNvSpPr txBox="1">
            <a:spLocks noChangeArrowheads="1"/>
          </p:cNvSpPr>
          <p:nvPr/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kern="0">
                <a:solidFill>
                  <a:srgbClr val="CC3300"/>
                </a:solidFill>
                <a:latin typeface="楷体_GB2312" pitchFamily="49" charset="-122"/>
                <a:ea typeface="+mn-ea"/>
              </a:rPr>
              <a:t>4.2.2  </a:t>
            </a:r>
            <a:r>
              <a:rPr lang="zh-CN" altLang="en-US" b="1" kern="0">
                <a:solidFill>
                  <a:srgbClr val="CC3300"/>
                </a:solidFill>
                <a:latin typeface="楷体_GB2312" pitchFamily="49" charset="-122"/>
                <a:ea typeface="+mn-ea"/>
              </a:rPr>
              <a:t>指向数组的指针数组</a:t>
            </a:r>
            <a:endParaRPr lang="zh-CN" altLang="en-US" b="1" kern="0" dirty="0">
              <a:solidFill>
                <a:srgbClr val="CC3300"/>
              </a:solidFill>
              <a:latin typeface="楷体_GB2312" pitchFamily="49" charset="-122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7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93" grpId="0" animBg="1" autoUpdateAnimBg="0"/>
      <p:bldP spid="676894" grpId="0" animBg="1"/>
      <p:bldP spid="676895" grpId="0" animBg="1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1" name="Text Box 3"/>
          <p:cNvSpPr txBox="1">
            <a:spLocks noChangeArrowheads="1"/>
          </p:cNvSpPr>
          <p:nvPr/>
        </p:nvSpPr>
        <p:spPr bwMode="auto">
          <a:xfrm>
            <a:off x="609600" y="1098550"/>
            <a:ext cx="41148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 b="1" i="1">
                <a:solidFill>
                  <a:srgbClr val="008000"/>
                </a:solidFill>
              </a:rPr>
              <a:t>// </a:t>
            </a:r>
            <a:r>
              <a:rPr lang="zh-CN" altLang="en-US" sz="1600" b="1" i="1">
                <a:solidFill>
                  <a:srgbClr val="008000"/>
                </a:solidFill>
              </a:rPr>
              <a:t>例</a:t>
            </a:r>
            <a:r>
              <a:rPr lang="en-US" altLang="zh-CN" sz="1600" b="1" i="1">
                <a:solidFill>
                  <a:srgbClr val="008000"/>
                </a:solidFill>
              </a:rPr>
              <a:t>4-8  </a:t>
            </a:r>
            <a:r>
              <a:rPr lang="zh-CN" altLang="en-US" sz="1600" b="1" i="1">
                <a:solidFill>
                  <a:srgbClr val="008000"/>
                </a:solidFill>
              </a:rPr>
              <a:t>用指针数组调用函数 </a:t>
            </a:r>
          </a:p>
          <a:p>
            <a:pPr algn="just">
              <a:lnSpc>
                <a:spcPct val="140000"/>
              </a:lnSpc>
            </a:pPr>
            <a:r>
              <a:rPr lang="en-US" altLang="zh-CN" sz="1400">
                <a:solidFill>
                  <a:srgbClr val="006600"/>
                </a:solidFill>
              </a:rPr>
              <a:t>// func.h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/>
              <a:t>#ifndef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/>
              <a:t>#define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/>
              <a:t> const double PI = 3.1415;</a:t>
            </a:r>
          </a:p>
          <a:p>
            <a:pPr algn="just">
              <a:lnSpc>
                <a:spcPct val="140000"/>
              </a:lnSpc>
            </a:pPr>
            <a:r>
              <a:rPr lang="en-US" altLang="zh-CN" sz="1400"/>
              <a:t> double Square_Girth ( double l )  { return  4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/>
              <a:t> double Square_Area ( double l )   { return  l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/>
              <a:t> double Round_Girth ( double r )  { return  2 * PI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/>
              <a:t> double Round_Area ( double r )   { return  PI * r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/>
              <a:t> typedef double ft ( double ) ;</a:t>
            </a:r>
          </a:p>
          <a:p>
            <a:pPr algn="just">
              <a:lnSpc>
                <a:spcPct val="140000"/>
              </a:lnSpc>
            </a:pPr>
            <a:r>
              <a:rPr lang="en-US" altLang="zh-CN" sz="1400"/>
              <a:t>#endif</a:t>
            </a:r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5257800" y="2241550"/>
            <a:ext cx="3429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006600"/>
                </a:solidFill>
              </a:rPr>
              <a:t>//ex4_8.cpp</a:t>
            </a:r>
          </a:p>
          <a:p>
            <a:pPr algn="just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/>
              <a:t>#include  " func.h "</a:t>
            </a:r>
          </a:p>
          <a:p>
            <a:pPr algn="just">
              <a:lnSpc>
                <a:spcPct val="120000"/>
              </a:lnSpc>
            </a:pPr>
            <a:r>
              <a:rPr lang="en-US" altLang="zh-CN" sz="1400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1400"/>
              <a:t>{ int  i ;  double x = 1.23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/>
              <a:t>   ft * pfun [ 4 ]  ;</a:t>
            </a:r>
            <a:endParaRPr lang="en-US" altLang="zh-CN" sz="14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/>
              <a:t>  pfun [ 0 ] = Square_Girth ;</a:t>
            </a:r>
            <a:endParaRPr lang="en-US" altLang="zh-CN" sz="14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/>
              <a:t>  pfun [ 1 ] = Square_Area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/>
              <a:t>  pfun [ 2 ] = Round_Girth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/>
              <a:t>  pfun [ 3 ] = Round_Area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/>
              <a:t>  for ( i = 0 ;  i &lt; 4 ;  i ++ )</a:t>
            </a:r>
            <a:endParaRPr lang="en-US" altLang="zh-CN" sz="1400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/>
              <a:t>      cout &lt;&lt; ( * pfun [ i ] ) ( x ) &lt;&lt; endl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118787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677895" name="Rectangle 7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4.2.3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指向函数的指针数组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7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1" grpId="0" autoUpdateAnimBg="0"/>
      <p:bldP spid="677892" grpId="0" autoUpdateAnimBg="0"/>
      <p:bldP spid="677895" grpId="0" build="p" autoUpdateAnimBg="0" advAuto="100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3"/>
          <p:cNvSpPr txBox="1">
            <a:spLocks noChangeArrowheads="1"/>
          </p:cNvSpPr>
          <p:nvPr/>
        </p:nvSpPr>
        <p:spPr bwMode="auto">
          <a:xfrm>
            <a:off x="5257800" y="2241550"/>
            <a:ext cx="3429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//ex4_8.cpp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  " func.h "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 i ;  double x = 1.23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ft * pfun [ 4 ]  ;</a:t>
            </a:r>
            <a:endParaRPr lang="en-US" altLang="zh-CN" sz="1400" i="1">
              <a:solidFill>
                <a:srgbClr val="C0C0C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pfun [ 0 ] = Square_Girth ;</a:t>
            </a:r>
            <a:endParaRPr lang="en-US" altLang="zh-CN" sz="1400" i="1">
              <a:solidFill>
                <a:srgbClr val="C0C0C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pfun [ 1 ] = Square_Area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pfun [ 2 ] = Round_Girth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pfun [ 3 ] = Round_Area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i = 0 ;  i &lt; 4 ;  i ++ )</a:t>
            </a:r>
            <a:endParaRPr lang="en-US" altLang="zh-CN" sz="1400" i="1">
              <a:solidFill>
                <a:srgbClr val="C0C0C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cout &lt;&lt; ( * pfun [ i ] ) ( x ) &lt;&lt; endl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19810" name="Rectangle 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1013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19811" name="Rectangle 8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4.2.3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指向函数的指针数组</a:t>
            </a:r>
          </a:p>
        </p:txBody>
      </p:sp>
      <p:sp>
        <p:nvSpPr>
          <p:cNvPr id="678917" name="Text Box 5"/>
          <p:cNvSpPr txBox="1">
            <a:spLocks noChangeArrowheads="1"/>
          </p:cNvSpPr>
          <p:nvPr/>
        </p:nvSpPr>
        <p:spPr bwMode="auto">
          <a:xfrm>
            <a:off x="685800" y="1250950"/>
            <a:ext cx="5638800" cy="43608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EFEFB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DEFEFB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4-8  </a:t>
            </a:r>
            <a:r>
              <a:rPr lang="zh-CN" altLang="en-US" sz="2000" b="1" i="1">
                <a:solidFill>
                  <a:srgbClr val="008000"/>
                </a:solidFill>
              </a:rPr>
              <a:t>用指针数组调用函数 </a:t>
            </a:r>
          </a:p>
          <a:p>
            <a:pPr algn="just">
              <a:lnSpc>
                <a:spcPct val="140000"/>
              </a:lnSpc>
            </a:pPr>
            <a:r>
              <a:rPr lang="en-US" altLang="zh-CN" sz="1800" b="1">
                <a:solidFill>
                  <a:srgbClr val="006600"/>
                </a:solidFill>
              </a:rPr>
              <a:t>// func.h</a:t>
            </a:r>
          </a:p>
          <a:p>
            <a:pPr algn="just">
              <a:lnSpc>
                <a:spcPct val="140000"/>
              </a:lnSpc>
            </a:pPr>
            <a:r>
              <a:rPr lang="en-US" altLang="zh-CN" sz="1800" b="1"/>
              <a:t>#ifndef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800" b="1"/>
              <a:t>#define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800" b="1"/>
              <a:t> const double PI = 3.1415;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 b="1"/>
              <a:t> double Square_Girth ( double l )  { return  4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800" b="1"/>
              <a:t> double Square_Area ( double l )   { return  l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800" b="1"/>
              <a:t> double Round_Girth ( double r )  { return  2 * PI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800" b="1"/>
              <a:t> double Round_Area ( double r )   { return  PI * r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800" b="1"/>
              <a:t> typedef double ft ( double )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 b="1"/>
              <a:t>#endif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7" grpId="0" animBg="1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3"/>
          <p:cNvSpPr txBox="1">
            <a:spLocks noChangeArrowheads="1"/>
          </p:cNvSpPr>
          <p:nvPr/>
        </p:nvSpPr>
        <p:spPr bwMode="auto">
          <a:xfrm>
            <a:off x="5257800" y="2249488"/>
            <a:ext cx="3429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//ex4_8.cpp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  " func.h "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 i ;  double x = 1.23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ft * pfun [ 4 ]  ;</a:t>
            </a:r>
            <a:endParaRPr lang="en-US" altLang="zh-CN" sz="1400" i="1">
              <a:solidFill>
                <a:srgbClr val="C0C0C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pfun [ 0 ] = Square_Girth ;</a:t>
            </a:r>
            <a:endParaRPr lang="en-US" altLang="zh-CN" sz="1400" i="1">
              <a:solidFill>
                <a:srgbClr val="C0C0C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pfun [ 1 ] = Square_Area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pfun [ 2 ] = Round_Girth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pfun [ 3 ] = Round_Area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i = 0 ;  i &lt; 4 ;  i ++ )</a:t>
            </a:r>
            <a:endParaRPr lang="en-US" altLang="zh-CN" sz="1400" i="1">
              <a:solidFill>
                <a:srgbClr val="C0C0C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cout &lt;&lt; ( * pfun [ i ] ) ( x ) &lt;&lt; endl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685800" y="1258888"/>
            <a:ext cx="5638800" cy="43608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EFEFB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DEFEFB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40000"/>
              </a:lnSpc>
              <a:defRPr/>
            </a:pP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4-8  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用指针数组调用函数</a:t>
            </a:r>
            <a:endParaRPr lang="zh-CN" altLang="en-US" sz="2000" b="1" i="1">
              <a:solidFill>
                <a:schemeClr val="folHlink"/>
              </a:solidFill>
              <a:ea typeface="宋体" pitchFamily="2" charset="-122"/>
            </a:endParaRPr>
          </a:p>
          <a:p>
            <a:pPr algn="just">
              <a:lnSpc>
                <a:spcPct val="140000"/>
              </a:lnSpc>
              <a:defRPr/>
            </a:pPr>
            <a:r>
              <a:rPr lang="en-US" altLang="zh-CN" sz="1800" b="1">
                <a:solidFill>
                  <a:srgbClr val="006600"/>
                </a:solidFill>
                <a:ea typeface="宋体" pitchFamily="2" charset="-122"/>
              </a:rPr>
              <a:t>// func.h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#ifndef FUNC_H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#define FUNC_H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const double PI = 3.1415;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1800" b="1" i="1">
                <a:ea typeface="宋体" pitchFamily="2" charset="-122"/>
              </a:rPr>
              <a:t> </a:t>
            </a:r>
            <a:r>
              <a:rPr lang="en-US" altLang="zh-CN" sz="1800" b="1" i="1">
                <a:solidFill>
                  <a:srgbClr val="0000FF"/>
                </a:solidFill>
                <a:ea typeface="宋体" pitchFamily="2" charset="-122"/>
              </a:rPr>
              <a:t>double</a:t>
            </a: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sz="1800" b="1">
                <a:ea typeface="宋体" pitchFamily="2" charset="-122"/>
              </a:rPr>
              <a:t>Square_Girth </a:t>
            </a:r>
            <a:r>
              <a:rPr lang="en-US" altLang="zh-CN" sz="1800" b="1" i="1">
                <a:solidFill>
                  <a:srgbClr val="0000FF"/>
                </a:solidFill>
                <a:ea typeface="宋体" pitchFamily="2" charset="-122"/>
              </a:rPr>
              <a:t>( double l</a:t>
            </a:r>
            <a:r>
              <a:rPr lang="en-US" altLang="zh-CN" sz="1800" b="1" i="1">
                <a:ea typeface="宋体" pitchFamily="2" charset="-122"/>
              </a:rPr>
              <a:t> )</a:t>
            </a:r>
            <a:r>
              <a:rPr lang="en-US" altLang="zh-CN" sz="1800" b="1">
                <a:ea typeface="宋体" pitchFamily="2" charset="-122"/>
              </a:rPr>
              <a:t>  { return  4 * l ; }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1800" b="1" i="1">
                <a:ea typeface="宋体" pitchFamily="2" charset="-122"/>
              </a:rPr>
              <a:t> </a:t>
            </a:r>
            <a:r>
              <a:rPr lang="en-US" altLang="zh-CN" sz="1800" b="1" i="1">
                <a:solidFill>
                  <a:srgbClr val="0000FF"/>
                </a:solidFill>
                <a:ea typeface="宋体" pitchFamily="2" charset="-122"/>
              </a:rPr>
              <a:t>double</a:t>
            </a:r>
            <a:r>
              <a:rPr lang="en-US" altLang="zh-CN" sz="1800" b="1">
                <a:ea typeface="宋体" pitchFamily="2" charset="-122"/>
              </a:rPr>
              <a:t> Square_Area </a:t>
            </a:r>
            <a:r>
              <a:rPr lang="en-US" altLang="zh-CN" sz="1800" b="1" i="1">
                <a:solidFill>
                  <a:srgbClr val="0000FF"/>
                </a:solidFill>
                <a:ea typeface="宋体" pitchFamily="2" charset="-122"/>
              </a:rPr>
              <a:t>( double l )</a:t>
            </a:r>
            <a:r>
              <a:rPr lang="en-US" altLang="zh-CN" sz="1800" b="1">
                <a:ea typeface="宋体" pitchFamily="2" charset="-122"/>
              </a:rPr>
              <a:t>   { return  l * l ; }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1800" b="1" i="1">
                <a:solidFill>
                  <a:srgbClr val="0000FF"/>
                </a:solidFill>
                <a:ea typeface="宋体" pitchFamily="2" charset="-122"/>
              </a:rPr>
              <a:t> double</a:t>
            </a:r>
            <a:r>
              <a:rPr lang="en-US" altLang="zh-CN" sz="1800" b="1">
                <a:ea typeface="宋体" pitchFamily="2" charset="-122"/>
              </a:rPr>
              <a:t> Round_Girth </a:t>
            </a:r>
            <a:r>
              <a:rPr lang="en-US" altLang="zh-CN" sz="1800" b="1" i="1">
                <a:solidFill>
                  <a:srgbClr val="0000FF"/>
                </a:solidFill>
                <a:ea typeface="宋体" pitchFamily="2" charset="-122"/>
              </a:rPr>
              <a:t>( double r )</a:t>
            </a:r>
            <a:r>
              <a:rPr lang="en-US" altLang="zh-CN" sz="1800" b="1">
                <a:ea typeface="宋体" pitchFamily="2" charset="-122"/>
              </a:rPr>
              <a:t>  { return  2 * PI * r ; }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1800" b="1" i="1">
                <a:solidFill>
                  <a:srgbClr val="0000FF"/>
                </a:solidFill>
                <a:ea typeface="宋体" pitchFamily="2" charset="-122"/>
              </a:rPr>
              <a:t> double</a:t>
            </a:r>
            <a:r>
              <a:rPr lang="en-US" altLang="zh-CN" sz="1800" b="1">
                <a:ea typeface="宋体" pitchFamily="2" charset="-122"/>
              </a:rPr>
              <a:t> Round_Area </a:t>
            </a:r>
            <a:r>
              <a:rPr lang="en-US" altLang="zh-CN" sz="1800" b="1" i="1">
                <a:solidFill>
                  <a:srgbClr val="0000FF"/>
                </a:solidFill>
                <a:ea typeface="宋体" pitchFamily="2" charset="-122"/>
              </a:rPr>
              <a:t>( double r )</a:t>
            </a:r>
            <a:r>
              <a:rPr lang="en-US" altLang="zh-CN" sz="1800" b="1">
                <a:ea typeface="宋体" pitchFamily="2" charset="-122"/>
              </a:rPr>
              <a:t>   { return  PI * r * r ; }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typedef</a:t>
            </a:r>
            <a:r>
              <a:rPr lang="en-US" altLang="zh-CN" sz="1800" b="1" i="1">
                <a:solidFill>
                  <a:srgbClr val="0000FF"/>
                </a:solidFill>
                <a:ea typeface="宋体" pitchFamily="2" charset="-122"/>
              </a:rPr>
              <a:t> double</a:t>
            </a:r>
            <a:r>
              <a:rPr lang="en-US" altLang="zh-CN" sz="1800" b="1">
                <a:ea typeface="宋体" pitchFamily="2" charset="-122"/>
              </a:rPr>
              <a:t> 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ft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1800" b="1">
                <a:ea typeface="宋体" pitchFamily="2" charset="-122"/>
              </a:rPr>
              <a:t> </a:t>
            </a:r>
            <a:r>
              <a:rPr lang="en-US" altLang="zh-CN" sz="1800" b="1" i="1">
                <a:solidFill>
                  <a:srgbClr val="0000FF"/>
                </a:solidFill>
                <a:ea typeface="宋体" pitchFamily="2" charset="-122"/>
              </a:rPr>
              <a:t>( double )</a:t>
            </a:r>
            <a:r>
              <a:rPr lang="en-US" altLang="zh-CN" sz="1800" b="1">
                <a:ea typeface="宋体" pitchFamily="2" charset="-122"/>
              </a:rPr>
              <a:t>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#endif</a:t>
            </a:r>
          </a:p>
        </p:txBody>
      </p:sp>
      <p:sp>
        <p:nvSpPr>
          <p:cNvPr id="679942" name="AutoShape 6"/>
          <p:cNvSpPr>
            <a:spLocks/>
          </p:cNvSpPr>
          <p:nvPr/>
        </p:nvSpPr>
        <p:spPr bwMode="auto">
          <a:xfrm>
            <a:off x="5334000" y="232568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47042"/>
              <a:gd name="adj5" fmla="val 409116"/>
              <a:gd name="adj6" fmla="val -18113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函数类型</a:t>
            </a:r>
          </a:p>
        </p:txBody>
      </p:sp>
      <p:sp>
        <p:nvSpPr>
          <p:cNvPr id="120836" name="Rectangle 8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181600" y="115888"/>
            <a:ext cx="373221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20837" name="Rectangle 9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8288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4.2.3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指向函数的指针数组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一维数组定义与初始化</a:t>
            </a:r>
          </a:p>
        </p:txBody>
      </p:sp>
      <p:sp>
        <p:nvSpPr>
          <p:cNvPr id="517126" name="Text Box 6"/>
          <p:cNvSpPr txBox="1">
            <a:spLocks noChangeArrowheads="1"/>
          </p:cNvSpPr>
          <p:nvPr/>
        </p:nvSpPr>
        <p:spPr bwMode="auto">
          <a:xfrm>
            <a:off x="533400" y="1355725"/>
            <a:ext cx="70389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与普通变量一样，可以在数组定义的同时，对数组元素赋初值</a:t>
            </a:r>
          </a:p>
        </p:txBody>
      </p:sp>
      <p:sp>
        <p:nvSpPr>
          <p:cNvPr id="517127" name="Text Box 7"/>
          <p:cNvSpPr txBox="1">
            <a:spLocks noChangeArrowheads="1"/>
          </p:cNvSpPr>
          <p:nvPr/>
        </p:nvSpPr>
        <p:spPr bwMode="auto">
          <a:xfrm>
            <a:off x="809625" y="2724150"/>
            <a:ext cx="5667375" cy="283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zh-CN" altLang="en-US" sz="2000" b="1">
                <a:solidFill>
                  <a:srgbClr val="008000"/>
                </a:solidFill>
                <a:ea typeface="宋体" pitchFamily="2" charset="-122"/>
              </a:rPr>
              <a:t>：</a:t>
            </a:r>
            <a:r>
              <a:rPr lang="en-US" altLang="en-US" sz="2000" b="1">
                <a:ea typeface="宋体" pitchFamily="2" charset="-122"/>
              </a:rPr>
              <a:t>	</a:t>
            </a:r>
            <a:r>
              <a:rPr lang="en-US" altLang="zh-CN" sz="2000" b="1">
                <a:ea typeface="宋体" pitchFamily="2" charset="-122"/>
              </a:rPr>
              <a:t>int  a [ 5 ] = { 1,  3,  5,  7,  9 };		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	int  b1 [ 5 ] = { 0 } ;		</a:t>
            </a:r>
          </a:p>
          <a:p>
            <a:pPr>
              <a:lnSpc>
                <a:spcPct val="180000"/>
              </a:lnSpc>
              <a:defRPr/>
            </a:pPr>
            <a:r>
              <a:rPr lang="en-US" altLang="en-US" sz="2000" b="1">
                <a:ea typeface="宋体" pitchFamily="2" charset="-122"/>
              </a:rPr>
              <a:t>	</a:t>
            </a:r>
            <a:r>
              <a:rPr lang="en-US" altLang="zh-CN" sz="2000" b="1">
                <a:ea typeface="宋体" pitchFamily="2" charset="-122"/>
              </a:rPr>
              <a:t>int  b2 [ 5 ] = { 1, 2, 3</a:t>
            </a:r>
            <a:r>
              <a:rPr lang="en-US" altLang="zh-CN" sz="2000" b="1">
                <a:solidFill>
                  <a:schemeClr val="hlink"/>
                </a:solidFill>
                <a:ea typeface="宋体" pitchFamily="2" charset="-122"/>
              </a:rPr>
              <a:t>,</a:t>
            </a:r>
            <a:r>
              <a:rPr lang="en-US" altLang="zh-CN" sz="2000" b="1">
                <a:ea typeface="宋体" pitchFamily="2" charset="-122"/>
              </a:rPr>
              <a:t> } ;		</a:t>
            </a:r>
            <a:endParaRPr lang="en-US" altLang="zh-CN" sz="2000" b="1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en-US" sz="2000" b="1">
                <a:ea typeface="宋体" pitchFamily="2" charset="-122"/>
              </a:rPr>
              <a:t>	</a:t>
            </a:r>
            <a:r>
              <a:rPr lang="en-US" altLang="zh-CN" sz="2000" b="1">
                <a:ea typeface="宋体" pitchFamily="2" charset="-122"/>
              </a:rPr>
              <a:t>int  c [  ] = { 1, 2, 3, 4, 5, 6, 7 } ;	</a:t>
            </a:r>
            <a:endParaRPr lang="en-US" altLang="zh-CN" sz="2000" b="1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en-US" sz="2000" b="1">
                <a:ea typeface="宋体" pitchFamily="2" charset="-122"/>
              </a:rPr>
              <a:t>	</a:t>
            </a:r>
            <a:r>
              <a:rPr lang="en-US" altLang="zh-CN" sz="2000" b="1" i="1">
                <a:ea typeface="宋体" pitchFamily="2" charset="-122"/>
              </a:rPr>
              <a:t>int  d [ 5 ] = { 1, 2, 3, 4, 5, 6, 7 } ;</a:t>
            </a:r>
            <a:r>
              <a:rPr lang="en-US" altLang="zh-CN" sz="2000" b="1">
                <a:ea typeface="宋体" pitchFamily="2" charset="-122"/>
              </a:rPr>
              <a:t> 	</a:t>
            </a:r>
            <a:endParaRPr lang="en-US" altLang="zh-CN" sz="2000" b="1" i="1">
              <a:solidFill>
                <a:srgbClr val="ECE6C0"/>
              </a:solidFill>
              <a:effectDag name="">
                <a:cont type="tree" name="">
                  <a:effect ref="fillLine"/>
                  <a:outerShdw dist="38100" dir="13500000" algn="br">
                    <a:srgbClr val="FFFBE0"/>
                  </a:outerShdw>
                </a:cont>
                <a:cont type="tree" name="">
                  <a:effect ref="fillLine"/>
                  <a:outerShdw dist="38100" dir="2700000" algn="tl">
                    <a:srgbClr val="8D8973"/>
                  </a:outerShdw>
                </a:cont>
                <a:effect ref="fillLine"/>
              </a:effectDag>
              <a:ea typeface="宋体" pitchFamily="2" charset="-122"/>
            </a:endParaRPr>
          </a:p>
        </p:txBody>
      </p:sp>
      <p:sp>
        <p:nvSpPr>
          <p:cNvPr id="20484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51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1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6" grpId="0" build="p" autoUpdateAnimBg="0" advAuto="1000"/>
      <p:bldP spid="517127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3"/>
          <p:cNvSpPr txBox="1">
            <a:spLocks noChangeArrowheads="1"/>
          </p:cNvSpPr>
          <p:nvPr/>
        </p:nvSpPr>
        <p:spPr bwMode="auto">
          <a:xfrm>
            <a:off x="609600" y="1098550"/>
            <a:ext cx="41148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 b="1" i="1">
                <a:solidFill>
                  <a:srgbClr val="C0C0C0"/>
                </a:solidFill>
              </a:rPr>
              <a:t>// </a:t>
            </a:r>
            <a:r>
              <a:rPr lang="zh-CN" altLang="en-US" sz="1600" b="1" i="1">
                <a:solidFill>
                  <a:srgbClr val="C0C0C0"/>
                </a:solidFill>
              </a:rPr>
              <a:t>例</a:t>
            </a:r>
            <a:r>
              <a:rPr lang="en-US" altLang="zh-CN" sz="1600" b="1" i="1">
                <a:solidFill>
                  <a:srgbClr val="C0C0C0"/>
                </a:solidFill>
              </a:rPr>
              <a:t>4-8  </a:t>
            </a:r>
            <a:r>
              <a:rPr lang="zh-CN" altLang="en-US" sz="1600" b="1" i="1">
                <a:solidFill>
                  <a:srgbClr val="C0C0C0"/>
                </a:solidFill>
              </a:rPr>
              <a:t>用指针数组调用函数 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// func.h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#ifndef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#define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const double PI = 3.1415;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Square_Girth ( double l )  { return  4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Square_Area ( double l )   { return  l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Round_Girth ( double r )  { return  2 * PI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Round_Area ( double r )   { return  PI * r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typedef double ft ( double ) ;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#endif</a:t>
            </a:r>
          </a:p>
        </p:txBody>
      </p:sp>
      <p:sp>
        <p:nvSpPr>
          <p:cNvPr id="121858" name="Text Box 4"/>
          <p:cNvSpPr txBox="1">
            <a:spLocks noChangeArrowheads="1"/>
          </p:cNvSpPr>
          <p:nvPr/>
        </p:nvSpPr>
        <p:spPr bwMode="auto">
          <a:xfrm>
            <a:off x="5257800" y="2241550"/>
            <a:ext cx="3429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b="1"/>
              <a:t>//ex4_8.cpp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#include&lt;iostream&gt;using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#include  " func.h "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{ int  i ;  double x = 1.23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 ft * pfun [ 4 ]  ;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[ 0 ] = Square_Girth ;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[ 1 ] = Square_Area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[ 2 ] = Round_Girth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[ 3 ] = Round_Area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for ( i = 0 ;  i &lt; 4 ;  i ++ )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    cout &lt;&lt; ( * pfun [ i ] ) ( x ) &lt;&lt; endl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return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}</a:t>
            </a:r>
          </a:p>
        </p:txBody>
      </p:sp>
      <p:sp>
        <p:nvSpPr>
          <p:cNvPr id="680965" name="Text Box 5"/>
          <p:cNvSpPr txBox="1">
            <a:spLocks noChangeArrowheads="1"/>
          </p:cNvSpPr>
          <p:nvPr/>
        </p:nvSpPr>
        <p:spPr bwMode="auto">
          <a:xfrm>
            <a:off x="4191000" y="1209675"/>
            <a:ext cx="4191000" cy="4714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99FF66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800" b="1">
                <a:solidFill>
                  <a:srgbClr val="006600"/>
                </a:solidFill>
              </a:rPr>
              <a:t>//ex4_8.cpp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#include  " func.h "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{ int  i ;  double x = 1.23 ;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 ft * pfun [ 4 ]  ;</a:t>
            </a:r>
            <a:endParaRPr lang="en-US" altLang="zh-CN" sz="1800" b="1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pfun [ 0 ] = Square_Girth ;</a:t>
            </a:r>
            <a:endParaRPr lang="en-US" altLang="zh-CN" sz="1800" b="1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pfun [ 1 ] = Square_Area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pfun [ 2 ] = Round_Girth ;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pfun [ 3 ] = Round_Area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for ( i = 0 ;  i &lt; 4 ;  i ++ )</a:t>
            </a:r>
            <a:endParaRPr lang="en-US" altLang="zh-CN" sz="1800" b="1" i="1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    cout &lt;&lt; ( * pfun [ i ] ) ( x ) &lt;&lt; endl ;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121860" name="Rectangle 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259388" y="260350"/>
            <a:ext cx="3884612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21861" name="Rectangle 8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4.2.3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指向函数的指针数组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5" grpId="0" animBg="1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3"/>
          <p:cNvSpPr txBox="1">
            <a:spLocks noChangeArrowheads="1"/>
          </p:cNvSpPr>
          <p:nvPr/>
        </p:nvSpPr>
        <p:spPr bwMode="auto">
          <a:xfrm>
            <a:off x="609600" y="1098550"/>
            <a:ext cx="41148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 b="1" i="1">
                <a:solidFill>
                  <a:srgbClr val="C0C0C0"/>
                </a:solidFill>
              </a:rPr>
              <a:t>// </a:t>
            </a:r>
            <a:r>
              <a:rPr lang="zh-CN" altLang="en-US" sz="1600" b="1" i="1">
                <a:solidFill>
                  <a:srgbClr val="C0C0C0"/>
                </a:solidFill>
              </a:rPr>
              <a:t>例</a:t>
            </a:r>
            <a:r>
              <a:rPr lang="en-US" altLang="zh-CN" sz="1600" b="1" i="1">
                <a:solidFill>
                  <a:srgbClr val="C0C0C0"/>
                </a:solidFill>
              </a:rPr>
              <a:t>4-8  </a:t>
            </a:r>
            <a:r>
              <a:rPr lang="zh-CN" altLang="en-US" sz="1600" b="1" i="1">
                <a:solidFill>
                  <a:srgbClr val="C0C0C0"/>
                </a:solidFill>
              </a:rPr>
              <a:t>用指针数组调用函数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// func.h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#ifndef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#define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const double PI = 3.1415;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Square_Girth ( double l )  { return  4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Square_Area ( double l )   { return  l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Round_Girth ( double r )  { return  2 * PI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Round_Area ( double r )   { return  PI * r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typedef double ft ( double ) ;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#endif</a:t>
            </a:r>
          </a:p>
        </p:txBody>
      </p:sp>
      <p:sp>
        <p:nvSpPr>
          <p:cNvPr id="122882" name="Text Box 4"/>
          <p:cNvSpPr txBox="1">
            <a:spLocks noChangeArrowheads="1"/>
          </p:cNvSpPr>
          <p:nvPr/>
        </p:nvSpPr>
        <p:spPr bwMode="auto">
          <a:xfrm>
            <a:off x="5257800" y="2241550"/>
            <a:ext cx="3429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b="1"/>
              <a:t>//ex4_8.cpp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#include&lt;iostream&gt;using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#include  " func.h "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{ int  i ;  double x = 1.23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 ft * pfun [ 4 ]  ;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[ 0 ] = Square_Girth ;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[ 1 ] = Square_Area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[ 2 ] = Round_Girth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[ 3 ] = Round_Area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for ( i = 0 ;  i &lt; 4 ;  i ++ )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    cout &lt;&lt; ( * pfun [ i ] ) ( x ) &lt;&lt; endl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return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}</a:t>
            </a: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4191000" y="1209675"/>
            <a:ext cx="4191000" cy="4714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99FF66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6600"/>
                </a:solidFill>
                <a:ea typeface="宋体" pitchFamily="2" charset="-122"/>
              </a:rPr>
              <a:t>//ex4_8.cpp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#include&lt;iostream&gt;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using namespace std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#include  " func.h "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int main()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{ int  i ;  double x = 1.23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 ft *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pfun</a:t>
            </a:r>
            <a:r>
              <a:rPr lang="en-US" altLang="zh-CN" sz="1800" b="1">
                <a:ea typeface="宋体" pitchFamily="2" charset="-122"/>
              </a:rPr>
              <a:t> [ 4 ]  ;</a:t>
            </a:r>
            <a:endParaRPr lang="en-US" altLang="zh-CN" sz="1800" b="1" i="1">
              <a:solidFill>
                <a:srgbClr val="0000FF"/>
              </a:solidFill>
              <a:ea typeface="宋体" pitchFamily="2" charset="-122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[ 0 ] = Square_Girth ;</a:t>
            </a:r>
            <a:endParaRPr lang="en-US" altLang="zh-CN" sz="1800" b="1" i="1">
              <a:solidFill>
                <a:srgbClr val="0000FF"/>
              </a:solidFill>
              <a:ea typeface="宋体" pitchFamily="2" charset="-122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[ 1 ] = Square_Area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[ 2 ] = Round_Girth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[ 3 ] = Round_Area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for ( i = 0 ;  i &lt; 4 ;  i ++ )</a:t>
            </a:r>
            <a:endParaRPr lang="en-US" altLang="zh-CN" sz="1800" b="1" i="1">
              <a:solidFill>
                <a:srgbClr val="0000FF"/>
              </a:solidFill>
              <a:ea typeface="宋体" pitchFamily="2" charset="-122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    cout &lt;&lt; ( * pfun [ i ] ) ( x ) &lt;&lt; endl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}</a:t>
            </a:r>
          </a:p>
        </p:txBody>
      </p:sp>
      <p:sp>
        <p:nvSpPr>
          <p:cNvPr id="681990" name="Oval 6"/>
          <p:cNvSpPr>
            <a:spLocks noChangeArrowheads="1"/>
          </p:cNvSpPr>
          <p:nvPr/>
        </p:nvSpPr>
        <p:spPr bwMode="auto">
          <a:xfrm>
            <a:off x="4800600" y="3263900"/>
            <a:ext cx="6096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81991" name="AutoShape 7"/>
          <p:cNvSpPr>
            <a:spLocks/>
          </p:cNvSpPr>
          <p:nvPr/>
        </p:nvSpPr>
        <p:spPr bwMode="auto">
          <a:xfrm>
            <a:off x="1066800" y="1479550"/>
            <a:ext cx="1905000" cy="914400"/>
          </a:xfrm>
          <a:prstGeom prst="borderCallout2">
            <a:avLst>
              <a:gd name="adj1" fmla="val 12500"/>
              <a:gd name="adj2" fmla="val 104000"/>
              <a:gd name="adj3" fmla="val 12500"/>
              <a:gd name="adj4" fmla="val 127667"/>
              <a:gd name="adj5" fmla="val 187500"/>
              <a:gd name="adj6" fmla="val 202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声明指向函数的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指针数组</a:t>
            </a:r>
          </a:p>
        </p:txBody>
      </p:sp>
      <p:sp>
        <p:nvSpPr>
          <p:cNvPr id="122886" name="Rectangle 1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259388" y="260350"/>
            <a:ext cx="3884612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22887" name="Rectangle 11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4.2.3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指向函数的指针数组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0" grpId="0" animBg="1"/>
      <p:bldP spid="681991" grpId="0" animBg="1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3"/>
          <p:cNvSpPr txBox="1">
            <a:spLocks noChangeArrowheads="1"/>
          </p:cNvSpPr>
          <p:nvPr/>
        </p:nvSpPr>
        <p:spPr bwMode="auto">
          <a:xfrm>
            <a:off x="609600" y="1098550"/>
            <a:ext cx="41148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 b="1" i="1">
                <a:solidFill>
                  <a:srgbClr val="C0C0C0"/>
                </a:solidFill>
              </a:rPr>
              <a:t>// </a:t>
            </a:r>
            <a:r>
              <a:rPr lang="zh-CN" altLang="en-US" sz="1600" b="1" i="1">
                <a:solidFill>
                  <a:srgbClr val="C0C0C0"/>
                </a:solidFill>
              </a:rPr>
              <a:t>例</a:t>
            </a:r>
            <a:r>
              <a:rPr lang="en-US" altLang="zh-CN" sz="1600" b="1" i="1">
                <a:solidFill>
                  <a:srgbClr val="C0C0C0"/>
                </a:solidFill>
              </a:rPr>
              <a:t>4-8  </a:t>
            </a:r>
            <a:r>
              <a:rPr lang="zh-CN" altLang="en-US" sz="1600" b="1" i="1">
                <a:solidFill>
                  <a:srgbClr val="C0C0C0"/>
                </a:solidFill>
              </a:rPr>
              <a:t>用指针数组调用函数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// func.h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#ifndef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#define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const double PI = 3.1415;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Square_Girth ( double l )  { return  4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Square_Area ( double l )   { return  l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Round_Girth ( double r )  { return  2 * PI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Round_Area ( double r )   { return  PI * r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typedef double ft ( double ) ;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#endif</a:t>
            </a:r>
          </a:p>
        </p:txBody>
      </p:sp>
      <p:sp>
        <p:nvSpPr>
          <p:cNvPr id="123906" name="Text Box 4"/>
          <p:cNvSpPr txBox="1">
            <a:spLocks noChangeArrowheads="1"/>
          </p:cNvSpPr>
          <p:nvPr/>
        </p:nvSpPr>
        <p:spPr bwMode="auto">
          <a:xfrm>
            <a:off x="5257800" y="2241550"/>
            <a:ext cx="3429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b="1"/>
              <a:t>//ex4_8.cpp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#include&lt;iostream&gt;using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#include  " func.h "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{ int  i ;  double x = 1.23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 ft * pfun [ 4 ]  ;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[ 0 ] = Square_Girth ;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[ 1 ] = Square_Area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[ 2 ] = Round_Girth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[ 3 ] = Round_Area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for ( i = 0 ;  i &lt; 4 ;  i ++ )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    cout &lt;&lt; ( * pfun [ i ] ) ( x ) &lt;&lt; endl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return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}</a:t>
            </a:r>
          </a:p>
        </p:txBody>
      </p:sp>
      <p:sp>
        <p:nvSpPr>
          <p:cNvPr id="683013" name="Text Box 5"/>
          <p:cNvSpPr txBox="1">
            <a:spLocks noChangeArrowheads="1"/>
          </p:cNvSpPr>
          <p:nvPr/>
        </p:nvSpPr>
        <p:spPr bwMode="auto">
          <a:xfrm>
            <a:off x="4191000" y="1209675"/>
            <a:ext cx="4191000" cy="4714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99FF66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6600"/>
                </a:solidFill>
                <a:ea typeface="宋体" pitchFamily="2" charset="-122"/>
              </a:rPr>
              <a:t>//ex4_8.cpp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#include&lt;iostream&gt;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using namespace std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#include  " func.h "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int main()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{ int  i ;  double x = 1.23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 ft * pfun [ 4 ]  ;</a:t>
            </a:r>
            <a:endParaRPr lang="en-US" altLang="zh-CN" sz="1800" b="1" i="1">
              <a:solidFill>
                <a:srgbClr val="0000FF"/>
              </a:solidFill>
              <a:ea typeface="宋体" pitchFamily="2" charset="-122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pfun [ 0 ] = Square_Girth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pfun [ 1 ] = Square_Area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pfun [ 2 ] = Round_Girth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pfun [ 3 ] = Round_Area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for ( i = 0 ;  i &lt; 4 ;  i ++ )</a:t>
            </a:r>
            <a:endParaRPr lang="en-US" altLang="zh-CN" sz="1800" b="1" i="1">
              <a:solidFill>
                <a:srgbClr val="0000FF"/>
              </a:solidFill>
              <a:ea typeface="宋体" pitchFamily="2" charset="-122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    cout &lt;&lt; ( * pfun [ i ] ) ( x ) &lt;&lt; endl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}</a:t>
            </a:r>
          </a:p>
        </p:txBody>
      </p:sp>
      <p:sp>
        <p:nvSpPr>
          <p:cNvPr id="683014" name="AutoShape 6"/>
          <p:cNvSpPr>
            <a:spLocks/>
          </p:cNvSpPr>
          <p:nvPr/>
        </p:nvSpPr>
        <p:spPr bwMode="auto">
          <a:xfrm>
            <a:off x="1219200" y="1936750"/>
            <a:ext cx="1752600" cy="914400"/>
          </a:xfrm>
          <a:prstGeom prst="borderCallout2">
            <a:avLst>
              <a:gd name="adj1" fmla="val 12500"/>
              <a:gd name="adj2" fmla="val 104347"/>
              <a:gd name="adj3" fmla="val 12500"/>
              <a:gd name="adj4" fmla="val 141213"/>
              <a:gd name="adj5" fmla="val 179343"/>
              <a:gd name="adj6" fmla="val 25788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获取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函数入口地址</a:t>
            </a:r>
          </a:p>
        </p:txBody>
      </p:sp>
      <p:sp>
        <p:nvSpPr>
          <p:cNvPr id="123909" name="Rectangle 1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259388" y="260350"/>
            <a:ext cx="3884612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23910" name="Rectangle 11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4.2.3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指向函数的指针数组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4" grpId="0" animBg="1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3"/>
          <p:cNvSpPr txBox="1">
            <a:spLocks noChangeArrowheads="1"/>
          </p:cNvSpPr>
          <p:nvPr/>
        </p:nvSpPr>
        <p:spPr bwMode="auto">
          <a:xfrm>
            <a:off x="609600" y="1098550"/>
            <a:ext cx="41148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 b="1" i="1">
                <a:solidFill>
                  <a:srgbClr val="C0C0C0"/>
                </a:solidFill>
              </a:rPr>
              <a:t>// </a:t>
            </a:r>
            <a:r>
              <a:rPr lang="zh-CN" altLang="en-US" sz="1600" b="1" i="1">
                <a:solidFill>
                  <a:srgbClr val="C0C0C0"/>
                </a:solidFill>
              </a:rPr>
              <a:t>例</a:t>
            </a:r>
            <a:r>
              <a:rPr lang="en-US" altLang="zh-CN" sz="1600" b="1" i="1">
                <a:solidFill>
                  <a:srgbClr val="C0C0C0"/>
                </a:solidFill>
              </a:rPr>
              <a:t>4-8  </a:t>
            </a:r>
            <a:r>
              <a:rPr lang="zh-CN" altLang="en-US" sz="1600" b="1" i="1">
                <a:solidFill>
                  <a:srgbClr val="C0C0C0"/>
                </a:solidFill>
              </a:rPr>
              <a:t>用指针数组调用函数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// func.h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#ifndef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#define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const double PI = 3.1415;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Square_Girth ( double l )  { return  4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Square_Area ( double l )   { return  l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Round_Girth ( double r )  { return  2 * PI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Round_Area ( double r )   { return  PI * r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typedef double ft ( double ) ;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#endif</a:t>
            </a:r>
          </a:p>
        </p:txBody>
      </p:sp>
      <p:sp>
        <p:nvSpPr>
          <p:cNvPr id="124930" name="Text Box 4"/>
          <p:cNvSpPr txBox="1">
            <a:spLocks noChangeArrowheads="1"/>
          </p:cNvSpPr>
          <p:nvPr/>
        </p:nvSpPr>
        <p:spPr bwMode="auto">
          <a:xfrm>
            <a:off x="5257800" y="2241550"/>
            <a:ext cx="3429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b="1"/>
              <a:t>//ex4_8.cpp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#include&lt;iostream&gt;using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#include  " func.h "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{ int  i ;  double x = 1.23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 ft * pfun [ 4 ]  ;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[ 0 ] = Square_Girth ;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[ 1 ] = Square_Area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[ 2 ] = Round_Girth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[ 3 ] = Round_Area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for ( i = 0 ;  i &lt; 4 ;  i ++ )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    cout &lt;&lt; ( * pfun [ i ] ) ( x ) &lt;&lt; endl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return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}</a:t>
            </a:r>
          </a:p>
        </p:txBody>
      </p:sp>
      <p:sp>
        <p:nvSpPr>
          <p:cNvPr id="684037" name="Text Box 5"/>
          <p:cNvSpPr txBox="1">
            <a:spLocks noChangeArrowheads="1"/>
          </p:cNvSpPr>
          <p:nvPr/>
        </p:nvSpPr>
        <p:spPr bwMode="auto">
          <a:xfrm>
            <a:off x="4191000" y="1209675"/>
            <a:ext cx="4191000" cy="4714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99FF66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6600"/>
                </a:solidFill>
                <a:ea typeface="宋体" pitchFamily="2" charset="-122"/>
              </a:rPr>
              <a:t>//ex4_8.cpp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#include&lt;iostream&gt;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using namespace std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#include  " func.h "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int main()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{ int  i ;  double x = 1.23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 ft * pfun [ 4 ]  ;</a:t>
            </a:r>
            <a:endParaRPr lang="en-US" altLang="zh-CN" sz="1800" b="1" i="1">
              <a:solidFill>
                <a:srgbClr val="0000FF"/>
              </a:solidFill>
              <a:ea typeface="宋体" pitchFamily="2" charset="-122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[ 0 ] = Square_Girth ;	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[ 1 ] = Square_Area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[ 2 ] = Round_Girth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[ 3 ] = Round_Area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for ( i = 0 ;  i &lt; 4 ;  i ++ ) 		</a:t>
            </a:r>
            <a:endParaRPr lang="en-US" altLang="zh-CN" sz="1800" b="1" i="1">
              <a:solidFill>
                <a:srgbClr val="0000FF"/>
              </a:solidFill>
              <a:ea typeface="宋体" pitchFamily="2" charset="-122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    cout &lt;&lt;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* pfun [ i ] ) ( x )</a:t>
            </a:r>
            <a:r>
              <a:rPr lang="en-US" altLang="zh-CN" sz="1800" b="1">
                <a:ea typeface="宋体" pitchFamily="2" charset="-122"/>
              </a:rPr>
              <a:t> &lt;&lt; endl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}</a:t>
            </a:r>
          </a:p>
        </p:txBody>
      </p:sp>
      <p:sp>
        <p:nvSpPr>
          <p:cNvPr id="684038" name="AutoShape 6"/>
          <p:cNvSpPr>
            <a:spLocks/>
          </p:cNvSpPr>
          <p:nvPr/>
        </p:nvSpPr>
        <p:spPr bwMode="auto">
          <a:xfrm>
            <a:off x="1403350" y="3213100"/>
            <a:ext cx="1752600" cy="914400"/>
          </a:xfrm>
          <a:prstGeom prst="borderCallout2">
            <a:avLst>
              <a:gd name="adj1" fmla="val 12500"/>
              <a:gd name="adj2" fmla="val 104347"/>
              <a:gd name="adj3" fmla="val 12500"/>
              <a:gd name="adj4" fmla="val 144745"/>
              <a:gd name="adj5" fmla="val 216148"/>
              <a:gd name="adj6" fmla="val 27228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调用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不同函数</a:t>
            </a:r>
          </a:p>
        </p:txBody>
      </p:sp>
      <p:sp>
        <p:nvSpPr>
          <p:cNvPr id="124933" name="Rectangle 1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259388" y="260350"/>
            <a:ext cx="3884612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24934" name="Rectangle 11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4.2.3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指向函数的指针数组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8" grpId="0" animBg="1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3"/>
          <p:cNvSpPr txBox="1">
            <a:spLocks noChangeArrowheads="1"/>
          </p:cNvSpPr>
          <p:nvPr/>
        </p:nvSpPr>
        <p:spPr bwMode="auto">
          <a:xfrm>
            <a:off x="609600" y="1098550"/>
            <a:ext cx="41148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 b="1" i="1">
                <a:solidFill>
                  <a:srgbClr val="C0C0C0"/>
                </a:solidFill>
              </a:rPr>
              <a:t>// </a:t>
            </a:r>
            <a:r>
              <a:rPr lang="zh-CN" altLang="en-US" sz="1600" b="1" i="1">
                <a:solidFill>
                  <a:srgbClr val="C0C0C0"/>
                </a:solidFill>
              </a:rPr>
              <a:t>例</a:t>
            </a:r>
            <a:r>
              <a:rPr lang="en-US" altLang="zh-CN" sz="1600" b="1" i="1">
                <a:solidFill>
                  <a:srgbClr val="C0C0C0"/>
                </a:solidFill>
              </a:rPr>
              <a:t>4-8  </a:t>
            </a:r>
            <a:r>
              <a:rPr lang="zh-CN" altLang="en-US" sz="1600" b="1" i="1">
                <a:solidFill>
                  <a:srgbClr val="C0C0C0"/>
                </a:solidFill>
              </a:rPr>
              <a:t>用指针数组调用函数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// func.h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#ifndef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#define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const double PI = 3.1415;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Square_Girth ( double l )  { return  4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Square_Area ( double l )   { return  l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Round_Girth ( double r )  { return  2 * PI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Round_Area ( double r )   { return  PI * r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typedef double ft ( double ) ;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#endif</a:t>
            </a:r>
          </a:p>
        </p:txBody>
      </p:sp>
      <p:sp>
        <p:nvSpPr>
          <p:cNvPr id="125954" name="Text Box 4"/>
          <p:cNvSpPr txBox="1">
            <a:spLocks noChangeArrowheads="1"/>
          </p:cNvSpPr>
          <p:nvPr/>
        </p:nvSpPr>
        <p:spPr bwMode="auto">
          <a:xfrm>
            <a:off x="5257800" y="2241550"/>
            <a:ext cx="3429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b="1"/>
              <a:t>//ex4_8.cpp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#include&lt;iostream&gt;using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#include  " func.h "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{ int  i ;  double x = 1.23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 ft * pfun [ 4 ]  ;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[ 0 ] = Square_Girth ;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[ 1 ] = Square_Area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[ 2 ] = Round_Girth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[ 3 ] = Round_Area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for ( i = 0 ;  i &lt; 4 ;  i ++ )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    cout &lt;&lt; ( * pfun [ i ] ) ( x ) &lt;&lt; endl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return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}</a:t>
            </a:r>
          </a:p>
        </p:txBody>
      </p:sp>
      <p:sp>
        <p:nvSpPr>
          <p:cNvPr id="685061" name="Text Box 5"/>
          <p:cNvSpPr txBox="1">
            <a:spLocks noChangeArrowheads="1"/>
          </p:cNvSpPr>
          <p:nvPr/>
        </p:nvSpPr>
        <p:spPr bwMode="auto">
          <a:xfrm>
            <a:off x="4191000" y="1209675"/>
            <a:ext cx="4191000" cy="4714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99FF66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6600"/>
                </a:solidFill>
                <a:ea typeface="宋体" pitchFamily="2" charset="-122"/>
              </a:rPr>
              <a:t>//ex4_8.cpp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#include&lt;iostream&gt;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using namespace std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#include  " func.h "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int main()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{ int  i ;  double x = 1.23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 ft * pfun [ 4 ]  ;</a:t>
            </a:r>
            <a:endParaRPr lang="en-US" altLang="zh-CN" sz="1800" b="1" i="1">
              <a:solidFill>
                <a:srgbClr val="0000FF"/>
              </a:solidFill>
              <a:ea typeface="宋体" pitchFamily="2" charset="-122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[ 0 ] = Square_Girth ;	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[ 1 ] = Square_Area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[ 2 ] = Round_Girth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[ 3 ] = Round_Area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for ( i = 0 ;  i &lt; 4 ;  i ++ ) 		</a:t>
            </a:r>
            <a:endParaRPr lang="en-US" altLang="zh-CN" sz="1800" b="1" i="1">
              <a:solidFill>
                <a:srgbClr val="0000FF"/>
              </a:solidFill>
              <a:ea typeface="宋体" pitchFamily="2" charset="-122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    cout &lt;&lt;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* pfun [ i ] ) ( x )</a:t>
            </a:r>
            <a:r>
              <a:rPr lang="en-US" altLang="zh-CN" sz="1800" b="1">
                <a:ea typeface="宋体" pitchFamily="2" charset="-122"/>
              </a:rPr>
              <a:t> &lt;&lt; endl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}</a:t>
            </a:r>
          </a:p>
        </p:txBody>
      </p:sp>
      <p:sp>
        <p:nvSpPr>
          <p:cNvPr id="685062" name="AutoShape 6"/>
          <p:cNvSpPr>
            <a:spLocks/>
          </p:cNvSpPr>
          <p:nvPr/>
        </p:nvSpPr>
        <p:spPr bwMode="auto">
          <a:xfrm>
            <a:off x="1219200" y="3155950"/>
            <a:ext cx="1752600" cy="914400"/>
          </a:xfrm>
          <a:prstGeom prst="borderCallout2">
            <a:avLst>
              <a:gd name="adj1" fmla="val 12500"/>
              <a:gd name="adj2" fmla="val 104347"/>
              <a:gd name="adj3" fmla="val 12500"/>
              <a:gd name="adj4" fmla="val 141306"/>
              <a:gd name="adj5" fmla="val 211458"/>
              <a:gd name="adj6" fmla="val 25824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等价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调用方式</a:t>
            </a: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5410200" y="5222875"/>
            <a:ext cx="17208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( pfun [ i ] ) ( x )</a:t>
            </a:r>
          </a:p>
        </p:txBody>
      </p:sp>
      <p:sp>
        <p:nvSpPr>
          <p:cNvPr id="125958" name="Rectangle 1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259388" y="260350"/>
            <a:ext cx="3884612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25959" name="Rectangle 1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4.2.3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指向函数的指针数组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2" grpId="0" animBg="1" autoUpdateAnimBg="0"/>
      <p:bldP spid="685063" grpId="0" animBg="1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3"/>
          <p:cNvSpPr txBox="1">
            <a:spLocks noChangeArrowheads="1"/>
          </p:cNvSpPr>
          <p:nvPr/>
        </p:nvSpPr>
        <p:spPr bwMode="auto">
          <a:xfrm>
            <a:off x="609600" y="1098550"/>
            <a:ext cx="41148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600" b="1" i="1">
                <a:solidFill>
                  <a:srgbClr val="C0C0C0"/>
                </a:solidFill>
              </a:rPr>
              <a:t>// </a:t>
            </a:r>
            <a:r>
              <a:rPr lang="zh-CN" altLang="en-US" sz="1600" b="1" i="1">
                <a:solidFill>
                  <a:srgbClr val="C0C0C0"/>
                </a:solidFill>
              </a:rPr>
              <a:t>例</a:t>
            </a:r>
            <a:r>
              <a:rPr lang="en-US" altLang="zh-CN" sz="1600" b="1" i="1">
                <a:solidFill>
                  <a:srgbClr val="C0C0C0"/>
                </a:solidFill>
              </a:rPr>
              <a:t>4-8  </a:t>
            </a:r>
            <a:r>
              <a:rPr lang="zh-CN" altLang="en-US" sz="1600" b="1" i="1">
                <a:solidFill>
                  <a:srgbClr val="C0C0C0"/>
                </a:solidFill>
              </a:rPr>
              <a:t>用指针数组调用函数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// func.h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#ifndef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#define FUNC_H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const double PI = 3.1415;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Square_Girth ( double l )  { return  4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Square_Area ( double l )   { return  l * l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Round_Girth ( double r )  { return  2 * PI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double Round_Area ( double r )   { return  PI * r * r ; }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 typedef double ft ( double ) ;</a:t>
            </a:r>
          </a:p>
          <a:p>
            <a:pPr algn="just">
              <a:lnSpc>
                <a:spcPct val="140000"/>
              </a:lnSpc>
            </a:pPr>
            <a:r>
              <a:rPr lang="en-US" altLang="zh-CN" sz="1400" b="1">
                <a:solidFill>
                  <a:srgbClr val="C0C0C0"/>
                </a:solidFill>
              </a:rPr>
              <a:t>#endif</a:t>
            </a:r>
          </a:p>
        </p:txBody>
      </p:sp>
      <p:sp>
        <p:nvSpPr>
          <p:cNvPr id="126978" name="Text Box 4"/>
          <p:cNvSpPr txBox="1">
            <a:spLocks noChangeArrowheads="1"/>
          </p:cNvSpPr>
          <p:nvPr/>
        </p:nvSpPr>
        <p:spPr bwMode="auto">
          <a:xfrm>
            <a:off x="5257800" y="2241550"/>
            <a:ext cx="3429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b="1"/>
              <a:t>//ex4_8.cpp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#include&lt;iostream&gt;using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#include  " func.h "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{ int  i ;  double x = 1.23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 ft * pfun [ 4 ]  ;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[ 0 ] = Square_Girth ;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[ 1 ] = Square_Area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[ 2 ] = Round_Girth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pfun [ 3 ] = Round_Area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for ( i = 0 ;  i &lt; 4 ;  i ++ )</a:t>
            </a:r>
            <a:endParaRPr lang="en-US" altLang="zh-CN" sz="1400" b="1" i="1"/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    cout &lt;&lt; ( * pfun [ i ] ) ( x ) &lt;&lt; endl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  return ;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b="1"/>
              <a:t>}</a:t>
            </a:r>
          </a:p>
        </p:txBody>
      </p:sp>
      <p:sp>
        <p:nvSpPr>
          <p:cNvPr id="686085" name="Text Box 5"/>
          <p:cNvSpPr txBox="1">
            <a:spLocks noChangeArrowheads="1"/>
          </p:cNvSpPr>
          <p:nvPr/>
        </p:nvSpPr>
        <p:spPr bwMode="auto">
          <a:xfrm>
            <a:off x="4191000" y="1209675"/>
            <a:ext cx="4191000" cy="4714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99FF66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solidFill>
                  <a:srgbClr val="006600"/>
                </a:solidFill>
                <a:ea typeface="宋体" pitchFamily="2" charset="-122"/>
              </a:rPr>
              <a:t>//ex4_8.cpp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#include&lt;iostream&gt;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using namespace std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#include  " func.h "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int main()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{ int  i ;  double x = 1.23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 ft * pfun [ 4 ]  ;</a:t>
            </a:r>
            <a:endParaRPr lang="en-US" altLang="zh-CN" sz="1800" b="1" i="1">
              <a:solidFill>
                <a:srgbClr val="0000FF"/>
              </a:solidFill>
              <a:ea typeface="宋体" pitchFamily="2" charset="-122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[ 0 ] = Square_Girth ;	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[ 1 ] = Square_Area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[ 2 ] = Round_Girth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pfun [ 3 ] = Round_Area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for ( i = 0 ;  i &lt; 4 ;  i ++ ) 		</a:t>
            </a:r>
            <a:endParaRPr lang="en-US" altLang="zh-CN" sz="1800" b="1" i="1">
              <a:solidFill>
                <a:srgbClr val="0000FF"/>
              </a:solidFill>
              <a:ea typeface="宋体" pitchFamily="2" charset="-122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      cout &lt;&lt;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* pfun [ i ] ) ( x )</a:t>
            </a:r>
            <a:r>
              <a:rPr lang="en-US" altLang="zh-CN" sz="1800" b="1">
                <a:ea typeface="宋体" pitchFamily="2" charset="-122"/>
              </a:rPr>
              <a:t> &lt;&lt; endl ;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zh-CN" sz="1800" b="1">
                <a:ea typeface="宋体" pitchFamily="2" charset="-122"/>
              </a:rPr>
              <a:t>}</a:t>
            </a:r>
          </a:p>
        </p:txBody>
      </p:sp>
      <p:sp>
        <p:nvSpPr>
          <p:cNvPr id="686086" name="AutoShape 6"/>
          <p:cNvSpPr>
            <a:spLocks/>
          </p:cNvSpPr>
          <p:nvPr/>
        </p:nvSpPr>
        <p:spPr bwMode="auto">
          <a:xfrm>
            <a:off x="1219200" y="3308350"/>
            <a:ext cx="2057400" cy="914400"/>
          </a:xfrm>
          <a:prstGeom prst="borderCallout2">
            <a:avLst>
              <a:gd name="adj1" fmla="val 12500"/>
              <a:gd name="adj2" fmla="val 103704"/>
              <a:gd name="adj3" fmla="val 12500"/>
              <a:gd name="adj4" fmla="val 128625"/>
              <a:gd name="adj5" fmla="val 197222"/>
              <a:gd name="adj6" fmla="val 20787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指针变量地址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不是函数地址</a:t>
            </a:r>
          </a:p>
        </p:txBody>
      </p:sp>
      <p:sp>
        <p:nvSpPr>
          <p:cNvPr id="686087" name="Text Box 7"/>
          <p:cNvSpPr txBox="1">
            <a:spLocks noChangeArrowheads="1"/>
          </p:cNvSpPr>
          <p:nvPr/>
        </p:nvSpPr>
        <p:spPr bwMode="auto">
          <a:xfrm>
            <a:off x="5334000" y="5281613"/>
            <a:ext cx="18415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 i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(&amp;pfun [ i ] ) ( x )</a:t>
            </a:r>
          </a:p>
        </p:txBody>
      </p:sp>
      <p:sp>
        <p:nvSpPr>
          <p:cNvPr id="686088" name="Text Box 8"/>
          <p:cNvSpPr txBox="1">
            <a:spLocks noChangeArrowheads="1"/>
          </p:cNvSpPr>
          <p:nvPr/>
        </p:nvSpPr>
        <p:spPr bwMode="auto">
          <a:xfrm>
            <a:off x="5292725" y="5084763"/>
            <a:ext cx="8540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800">
                <a:solidFill>
                  <a:srgbClr val="FF3300"/>
                </a:solidFill>
              </a:rPr>
              <a:t>×</a:t>
            </a:r>
          </a:p>
        </p:txBody>
      </p:sp>
      <p:sp>
        <p:nvSpPr>
          <p:cNvPr id="126983" name="Rectangle 1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259388" y="260350"/>
            <a:ext cx="3884612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26984" name="Rectangle 1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4.2.3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指向函数的指针数组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8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6" grpId="0" animBg="1" autoUpdateAnimBg="0"/>
      <p:bldP spid="686087" grpId="0" animBg="1" autoUpdateAnimBg="0"/>
      <p:bldP spid="686088" grpId="0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11188" y="333375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4.3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二维数组 </a:t>
            </a:r>
          </a:p>
        </p:txBody>
      </p:sp>
      <p:sp>
        <p:nvSpPr>
          <p:cNvPr id="687107" name="Text Box 3"/>
          <p:cNvSpPr txBox="1">
            <a:spLocks noChangeArrowheads="1"/>
          </p:cNvSpPr>
          <p:nvPr/>
        </p:nvSpPr>
        <p:spPr bwMode="auto">
          <a:xfrm>
            <a:off x="685800" y="1766888"/>
            <a:ext cx="7462838" cy="3013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b="1">
                <a:ea typeface="Arial Unicode MS"/>
                <a:cs typeface="Arial Unicode MS"/>
                <a:sym typeface="Symbol" pitchFamily="18" charset="2"/>
              </a:rPr>
              <a:t>  </a:t>
            </a:r>
            <a:r>
              <a:rPr lang="zh-CN" altLang="en-US" b="1">
                <a:ea typeface="Arial Unicode MS"/>
                <a:cs typeface="Arial Unicode MS"/>
              </a:rPr>
              <a:t>二维数组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1">
                <a:ea typeface="Arial Unicode MS"/>
                <a:cs typeface="Arial Unicode MS"/>
              </a:rPr>
              <a:t>	每一个元素是类型相同、长度相等的一维数组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b="1">
                <a:solidFill>
                  <a:schemeClr val="folHlink"/>
                </a:solidFill>
                <a:ea typeface="Arial Unicode MS"/>
                <a:cs typeface="Arial Unicode MS"/>
                <a:sym typeface="Symbol" pitchFamily="18" charset="2"/>
              </a:rPr>
              <a:t> </a:t>
            </a:r>
            <a:r>
              <a:rPr lang="zh-CN" altLang="en-US" b="1">
                <a:ea typeface="Arial Unicode MS"/>
                <a:cs typeface="Arial Unicode MS"/>
                <a:sym typeface="Symbol" pitchFamily="18" charset="2"/>
              </a:rPr>
              <a:t> </a:t>
            </a:r>
            <a:r>
              <a:rPr lang="en-US" altLang="zh-CN" b="1">
                <a:ea typeface="Arial Unicode MS"/>
                <a:cs typeface="Arial Unicode MS"/>
                <a:sym typeface="Symbol" pitchFamily="18" charset="2"/>
              </a:rPr>
              <a:t>n </a:t>
            </a:r>
            <a:r>
              <a:rPr lang="zh-CN" altLang="en-US" b="1">
                <a:ea typeface="Arial Unicode MS"/>
                <a:cs typeface="Arial Unicode MS"/>
                <a:sym typeface="Symbol" pitchFamily="18" charset="2"/>
              </a:rPr>
              <a:t>维数组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1">
                <a:ea typeface="Arial Unicode MS"/>
                <a:cs typeface="Arial Unicode MS"/>
              </a:rPr>
              <a:t>	每一个元素是类型相同、长度相等的 </a:t>
            </a:r>
            <a:r>
              <a:rPr lang="en-US" altLang="zh-CN" b="1">
                <a:ea typeface="Arial Unicode MS"/>
                <a:cs typeface="Arial Unicode MS"/>
              </a:rPr>
              <a:t>n-1 </a:t>
            </a:r>
            <a:r>
              <a:rPr lang="zh-CN" altLang="en-US" b="1">
                <a:ea typeface="Arial Unicode MS"/>
                <a:cs typeface="Arial Unicode MS"/>
              </a:rPr>
              <a:t>维数组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480" y="5072074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始终记住数组名是数组首元素的首地址，逻辑上等价于</a:t>
            </a:r>
            <a:r>
              <a:rPr lang="en-US" altLang="zh-CN" smtClean="0">
                <a:solidFill>
                  <a:schemeClr val="accent1"/>
                </a:solidFill>
              </a:rPr>
              <a:t>&amp;a[0]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6" grpId="0" animBg="1" autoUpdateAnimBg="0"/>
      <p:bldP spid="687107" grpId="0" build="p" autoUpdateAnimBg="0" advAuto="200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11188" y="333375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4.3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二维数组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1825" y="3136900"/>
            <a:ext cx="793750" cy="1997075"/>
            <a:chOff x="845" y="1392"/>
            <a:chExt cx="500" cy="1258"/>
          </a:xfrm>
        </p:grpSpPr>
        <p:sp>
          <p:nvSpPr>
            <p:cNvPr id="130060" name="Text Box 4"/>
            <p:cNvSpPr txBox="1">
              <a:spLocks noChangeArrowheads="1"/>
            </p:cNvSpPr>
            <p:nvPr/>
          </p:nvSpPr>
          <p:spPr bwMode="auto">
            <a:xfrm>
              <a:off x="845" y="1392"/>
              <a:ext cx="50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1" i="1"/>
                <a:t>a [ 0 ]</a:t>
              </a:r>
            </a:p>
          </p:txBody>
        </p:sp>
        <p:sp>
          <p:nvSpPr>
            <p:cNvPr id="130061" name="Text Box 5"/>
            <p:cNvSpPr txBox="1">
              <a:spLocks noChangeArrowheads="1"/>
            </p:cNvSpPr>
            <p:nvPr/>
          </p:nvSpPr>
          <p:spPr bwMode="auto">
            <a:xfrm>
              <a:off x="845" y="1920"/>
              <a:ext cx="50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1" i="1"/>
                <a:t>a [ 1 ]</a:t>
              </a:r>
            </a:p>
          </p:txBody>
        </p:sp>
        <p:sp>
          <p:nvSpPr>
            <p:cNvPr id="130062" name="Text Box 6"/>
            <p:cNvSpPr txBox="1">
              <a:spLocks noChangeArrowheads="1"/>
            </p:cNvSpPr>
            <p:nvPr/>
          </p:nvSpPr>
          <p:spPr bwMode="auto">
            <a:xfrm>
              <a:off x="845" y="2400"/>
              <a:ext cx="50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1" i="1"/>
                <a:t>a [ 2 ]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20913" y="3179763"/>
            <a:ext cx="3192462" cy="1954212"/>
            <a:chOff x="1776" y="1409"/>
            <a:chExt cx="1581" cy="1231"/>
          </a:xfrm>
        </p:grpSpPr>
        <p:sp>
          <p:nvSpPr>
            <p:cNvPr id="688136" name="Text Box 8"/>
            <p:cNvSpPr txBox="1">
              <a:spLocks noChangeArrowheads="1"/>
            </p:cNvSpPr>
            <p:nvPr/>
          </p:nvSpPr>
          <p:spPr bwMode="auto">
            <a:xfrm>
              <a:off x="1785" y="1409"/>
              <a:ext cx="1572" cy="2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 17       19       20       18     </a:t>
              </a:r>
            </a:p>
          </p:txBody>
        </p:sp>
        <p:sp>
          <p:nvSpPr>
            <p:cNvPr id="688137" name="Text Box 9"/>
            <p:cNvSpPr txBox="1">
              <a:spLocks noChangeArrowheads="1"/>
            </p:cNvSpPr>
            <p:nvPr/>
          </p:nvSpPr>
          <p:spPr bwMode="auto">
            <a:xfrm>
              <a:off x="1776" y="1904"/>
              <a:ext cx="1572" cy="2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 23       16       22       19     </a:t>
              </a:r>
            </a:p>
          </p:txBody>
        </p:sp>
        <p:sp>
          <p:nvSpPr>
            <p:cNvPr id="688138" name="Text Box 10"/>
            <p:cNvSpPr txBox="1">
              <a:spLocks noChangeArrowheads="1"/>
            </p:cNvSpPr>
            <p:nvPr/>
          </p:nvSpPr>
          <p:spPr bwMode="auto">
            <a:xfrm>
              <a:off x="1776" y="2384"/>
              <a:ext cx="1572" cy="2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 25       23       16       31     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419225" y="3289300"/>
            <a:ext cx="685800" cy="1752600"/>
            <a:chOff x="1296" y="1488"/>
            <a:chExt cx="432" cy="1104"/>
          </a:xfrm>
        </p:grpSpPr>
        <p:sp>
          <p:nvSpPr>
            <p:cNvPr id="688140" name="AutoShape 12"/>
            <p:cNvSpPr>
              <a:spLocks noChangeArrowheads="1"/>
            </p:cNvSpPr>
            <p:nvPr/>
          </p:nvSpPr>
          <p:spPr bwMode="auto">
            <a:xfrm>
              <a:off x="1296" y="148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8141" name="AutoShape 13"/>
            <p:cNvSpPr>
              <a:spLocks noChangeArrowheads="1"/>
            </p:cNvSpPr>
            <p:nvPr/>
          </p:nvSpPr>
          <p:spPr bwMode="auto">
            <a:xfrm>
              <a:off x="1296" y="196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8142" name="AutoShape 14"/>
            <p:cNvSpPr>
              <a:spLocks noChangeArrowheads="1"/>
            </p:cNvSpPr>
            <p:nvPr/>
          </p:nvSpPr>
          <p:spPr bwMode="auto">
            <a:xfrm>
              <a:off x="1296" y="244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688143" name="Text Box 15"/>
          <p:cNvSpPr txBox="1">
            <a:spLocks noChangeArrowheads="1"/>
          </p:cNvSpPr>
          <p:nvPr/>
        </p:nvSpPr>
        <p:spPr bwMode="auto">
          <a:xfrm>
            <a:off x="914400" y="1538288"/>
            <a:ext cx="1447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b="1" i="1">
                <a:ea typeface="Arial Unicode MS"/>
                <a:cs typeface="Arial Unicode MS"/>
              </a:rPr>
              <a:t>二维数组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43" grpId="0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11188" y="333375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4.3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二维数组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95513" y="3179763"/>
            <a:ext cx="3836987" cy="1954212"/>
            <a:chOff x="1776" y="1409"/>
            <a:chExt cx="2417" cy="1231"/>
          </a:xfrm>
        </p:grpSpPr>
        <p:sp>
          <p:nvSpPr>
            <p:cNvPr id="689156" name="Text Box 4"/>
            <p:cNvSpPr txBox="1">
              <a:spLocks noChangeArrowheads="1"/>
            </p:cNvSpPr>
            <p:nvPr/>
          </p:nvSpPr>
          <p:spPr bwMode="auto">
            <a:xfrm>
              <a:off x="1785" y="1409"/>
              <a:ext cx="2408" cy="2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en-US" sz="2000" b="1">
                  <a:ea typeface="宋体" pitchFamily="2" charset="-122"/>
                </a:rPr>
                <a:t> </a:t>
              </a:r>
              <a:r>
                <a:rPr lang="en-US" altLang="zh-CN" sz="2000" b="1">
                  <a:ea typeface="宋体" pitchFamily="2" charset="-122"/>
                </a:rPr>
                <a:t>a[0][0]   </a:t>
              </a:r>
              <a:r>
                <a:rPr lang="en-US" altLang="zh-CN" sz="2000" b="1">
                  <a:solidFill>
                    <a:srgbClr val="CC0099"/>
                  </a:solidFill>
                  <a:ea typeface="宋体" pitchFamily="2" charset="-122"/>
                </a:rPr>
                <a:t>a[0][1]</a:t>
              </a:r>
              <a:r>
                <a:rPr lang="en-US" altLang="zh-CN" sz="2000" b="1">
                  <a:ea typeface="宋体" pitchFamily="2" charset="-122"/>
                </a:rPr>
                <a:t>   a[0][2]    </a:t>
              </a:r>
              <a:r>
                <a:rPr lang="en-US" altLang="zh-CN" sz="2000" b="1">
                  <a:solidFill>
                    <a:srgbClr val="CC0099"/>
                  </a:solidFill>
                  <a:ea typeface="宋体" pitchFamily="2" charset="-122"/>
                </a:rPr>
                <a:t>a[0][3]</a:t>
              </a:r>
              <a:r>
                <a:rPr lang="en-US" altLang="zh-CN" sz="2000" b="1">
                  <a:ea typeface="宋体" pitchFamily="2" charset="-122"/>
                </a:rPr>
                <a:t> </a:t>
              </a:r>
            </a:p>
          </p:txBody>
        </p:sp>
        <p:sp>
          <p:nvSpPr>
            <p:cNvPr id="689157" name="Text Box 5"/>
            <p:cNvSpPr txBox="1">
              <a:spLocks noChangeArrowheads="1"/>
            </p:cNvSpPr>
            <p:nvPr/>
          </p:nvSpPr>
          <p:spPr bwMode="auto">
            <a:xfrm>
              <a:off x="1776" y="1904"/>
              <a:ext cx="2408" cy="2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a[1][0]   </a:t>
              </a:r>
              <a:r>
                <a:rPr lang="en-US" altLang="zh-CN" sz="2000" b="1">
                  <a:solidFill>
                    <a:srgbClr val="CC0099"/>
                  </a:solidFill>
                  <a:ea typeface="宋体" pitchFamily="2" charset="-122"/>
                </a:rPr>
                <a:t>a[1][1]</a:t>
              </a:r>
              <a:r>
                <a:rPr lang="en-US" altLang="zh-CN" sz="2000" b="1">
                  <a:ea typeface="宋体" pitchFamily="2" charset="-122"/>
                </a:rPr>
                <a:t>   a[1][2]    </a:t>
              </a:r>
              <a:r>
                <a:rPr lang="en-US" altLang="zh-CN" sz="2000" b="1">
                  <a:solidFill>
                    <a:srgbClr val="CC0099"/>
                  </a:solidFill>
                  <a:ea typeface="宋体" pitchFamily="2" charset="-122"/>
                </a:rPr>
                <a:t>a[1][3]</a:t>
              </a:r>
              <a:r>
                <a:rPr lang="en-US" altLang="zh-CN" sz="2000" b="1">
                  <a:ea typeface="宋体" pitchFamily="2" charset="-122"/>
                </a:rPr>
                <a:t> </a:t>
              </a:r>
            </a:p>
          </p:txBody>
        </p:sp>
        <p:sp>
          <p:nvSpPr>
            <p:cNvPr id="689158" name="Text Box 6"/>
            <p:cNvSpPr txBox="1">
              <a:spLocks noChangeArrowheads="1"/>
            </p:cNvSpPr>
            <p:nvPr/>
          </p:nvSpPr>
          <p:spPr bwMode="auto">
            <a:xfrm>
              <a:off x="1776" y="2384"/>
              <a:ext cx="2408" cy="2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a[2][0]   </a:t>
              </a:r>
              <a:r>
                <a:rPr lang="en-US" altLang="zh-CN" sz="2000" b="1">
                  <a:solidFill>
                    <a:srgbClr val="CC0099"/>
                  </a:solidFill>
                  <a:ea typeface="宋体" pitchFamily="2" charset="-122"/>
                </a:rPr>
                <a:t>a[2][1]</a:t>
              </a:r>
              <a:r>
                <a:rPr lang="en-US" altLang="zh-CN" sz="2000" b="1">
                  <a:ea typeface="宋体" pitchFamily="2" charset="-122"/>
                </a:rPr>
                <a:t>   a[2][2]    </a:t>
              </a:r>
              <a:r>
                <a:rPr lang="en-US" altLang="zh-CN" sz="2000" b="1">
                  <a:solidFill>
                    <a:srgbClr val="CC0099"/>
                  </a:solidFill>
                  <a:ea typeface="宋体" pitchFamily="2" charset="-122"/>
                </a:rPr>
                <a:t>a[2][3]</a:t>
              </a:r>
              <a:r>
                <a:rPr lang="en-US" altLang="zh-CN" sz="2000" b="1">
                  <a:ea typeface="宋体" pitchFamily="2" charset="-122"/>
                </a:rPr>
                <a:t> </a:t>
              </a:r>
            </a:p>
          </p:txBody>
        </p:sp>
      </p:grpSp>
      <p:grpSp>
        <p:nvGrpSpPr>
          <p:cNvPr id="131075" name="Group 7"/>
          <p:cNvGrpSpPr>
            <a:grpSpLocks/>
          </p:cNvGrpSpPr>
          <p:nvPr/>
        </p:nvGrpSpPr>
        <p:grpSpPr bwMode="auto">
          <a:xfrm>
            <a:off x="1419225" y="3276600"/>
            <a:ext cx="685800" cy="1752600"/>
            <a:chOff x="1296" y="1488"/>
            <a:chExt cx="432" cy="1104"/>
          </a:xfrm>
        </p:grpSpPr>
        <p:sp>
          <p:nvSpPr>
            <p:cNvPr id="689160" name="AutoShape 8"/>
            <p:cNvSpPr>
              <a:spLocks noChangeArrowheads="1"/>
            </p:cNvSpPr>
            <p:nvPr/>
          </p:nvSpPr>
          <p:spPr bwMode="auto">
            <a:xfrm>
              <a:off x="1296" y="148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9161" name="AutoShape 9"/>
            <p:cNvSpPr>
              <a:spLocks noChangeArrowheads="1"/>
            </p:cNvSpPr>
            <p:nvPr/>
          </p:nvSpPr>
          <p:spPr bwMode="auto">
            <a:xfrm>
              <a:off x="1296" y="196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9162" name="AutoShape 10"/>
            <p:cNvSpPr>
              <a:spLocks noChangeArrowheads="1"/>
            </p:cNvSpPr>
            <p:nvPr/>
          </p:nvSpPr>
          <p:spPr bwMode="auto">
            <a:xfrm>
              <a:off x="1296" y="244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1076" name="Text Box 11"/>
          <p:cNvSpPr txBox="1">
            <a:spLocks noChangeArrowheads="1"/>
          </p:cNvSpPr>
          <p:nvPr/>
        </p:nvSpPr>
        <p:spPr bwMode="auto">
          <a:xfrm>
            <a:off x="914400" y="1525588"/>
            <a:ext cx="1447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b="1" i="1">
                <a:ea typeface="Arial Unicode MS"/>
                <a:cs typeface="Arial Unicode MS"/>
              </a:rPr>
              <a:t>二维数组</a:t>
            </a:r>
          </a:p>
        </p:txBody>
      </p:sp>
      <p:grpSp>
        <p:nvGrpSpPr>
          <p:cNvPr id="131077" name="Group 12"/>
          <p:cNvGrpSpPr>
            <a:grpSpLocks/>
          </p:cNvGrpSpPr>
          <p:nvPr/>
        </p:nvGrpSpPr>
        <p:grpSpPr bwMode="auto">
          <a:xfrm>
            <a:off x="631825" y="3124200"/>
            <a:ext cx="793750" cy="1997075"/>
            <a:chOff x="845" y="1392"/>
            <a:chExt cx="500" cy="1258"/>
          </a:xfrm>
        </p:grpSpPr>
        <p:sp>
          <p:nvSpPr>
            <p:cNvPr id="131078" name="Text Box 13"/>
            <p:cNvSpPr txBox="1">
              <a:spLocks noChangeArrowheads="1"/>
            </p:cNvSpPr>
            <p:nvPr/>
          </p:nvSpPr>
          <p:spPr bwMode="auto">
            <a:xfrm>
              <a:off x="845" y="1392"/>
              <a:ext cx="50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1" i="1"/>
                <a:t>a [ 0 ]</a:t>
              </a:r>
            </a:p>
          </p:txBody>
        </p:sp>
        <p:sp>
          <p:nvSpPr>
            <p:cNvPr id="131079" name="Text Box 14"/>
            <p:cNvSpPr txBox="1">
              <a:spLocks noChangeArrowheads="1"/>
            </p:cNvSpPr>
            <p:nvPr/>
          </p:nvSpPr>
          <p:spPr bwMode="auto">
            <a:xfrm>
              <a:off x="845" y="1920"/>
              <a:ext cx="50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1" i="1"/>
                <a:t>a [ 1 ]</a:t>
              </a:r>
            </a:p>
          </p:txBody>
        </p:sp>
        <p:sp>
          <p:nvSpPr>
            <p:cNvPr id="131080" name="Text Box 15"/>
            <p:cNvSpPr txBox="1">
              <a:spLocks noChangeArrowheads="1"/>
            </p:cNvSpPr>
            <p:nvPr/>
          </p:nvSpPr>
          <p:spPr bwMode="auto">
            <a:xfrm>
              <a:off x="845" y="2400"/>
              <a:ext cx="50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1" i="1"/>
                <a:t>a [ 2 ]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一维数组定义与初始化</a:t>
            </a:r>
          </a:p>
        </p:txBody>
      </p:sp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533400" y="1355725"/>
            <a:ext cx="70389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与普通变量一样，可以在数组定义的同时，对数组元素赋初值</a:t>
            </a:r>
          </a:p>
        </p:txBody>
      </p:sp>
      <p:sp>
        <p:nvSpPr>
          <p:cNvPr id="518151" name="Text Box 7"/>
          <p:cNvSpPr txBox="1">
            <a:spLocks noChangeArrowheads="1"/>
          </p:cNvSpPr>
          <p:nvPr/>
        </p:nvSpPr>
        <p:spPr bwMode="auto">
          <a:xfrm>
            <a:off x="809625" y="2724150"/>
            <a:ext cx="5667375" cy="283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zh-CN" altLang="en-US" sz="2000" b="1">
                <a:solidFill>
                  <a:srgbClr val="008000"/>
                </a:solidFill>
                <a:ea typeface="宋体" pitchFamily="2" charset="-122"/>
              </a:rPr>
              <a:t>：</a:t>
            </a: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int  a [ 5 ] = { 1,  3,  5,  7,  9 };</a:t>
            </a:r>
            <a:r>
              <a:rPr lang="en-US" altLang="zh-CN" sz="2000">
                <a:ea typeface="宋体" pitchFamily="2" charset="-122"/>
              </a:rPr>
              <a:t>		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>
                <a:ea typeface="宋体" pitchFamily="2" charset="-122"/>
              </a:rPr>
              <a:t>	int  b1 [ 5 ] = { 0 } ;		</a:t>
            </a:r>
          </a:p>
          <a:p>
            <a:pPr>
              <a:lnSpc>
                <a:spcPct val="180000"/>
              </a:lnSpc>
              <a:defRPr/>
            </a:pP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>
                <a:ea typeface="宋体" pitchFamily="2" charset="-122"/>
              </a:rPr>
              <a:t>int  b2 [ 5 ] = { 1, 2, 3</a:t>
            </a:r>
            <a:r>
              <a:rPr lang="en-US" altLang="zh-CN" sz="2000">
                <a:solidFill>
                  <a:schemeClr val="hlink"/>
                </a:solidFill>
                <a:ea typeface="宋体" pitchFamily="2" charset="-122"/>
              </a:rPr>
              <a:t>,</a:t>
            </a:r>
            <a:r>
              <a:rPr lang="en-US" altLang="zh-CN" sz="2000">
                <a:ea typeface="宋体" pitchFamily="2" charset="-122"/>
              </a:rPr>
              <a:t> } ;		</a:t>
            </a:r>
            <a:endParaRPr lang="en-US" altLang="zh-CN" sz="2000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>
                <a:ea typeface="宋体" pitchFamily="2" charset="-122"/>
              </a:rPr>
              <a:t>int  c [  ] = { 1, 2, 3, 4, 5, 6, 7 } ;	</a:t>
            </a:r>
            <a:endParaRPr lang="en-US" altLang="zh-CN" sz="2000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 i="1">
                <a:ea typeface="宋体" pitchFamily="2" charset="-122"/>
              </a:rPr>
              <a:t>int  d [ 5 ] = { 1, 2, 3, 4, 5, 6, 7 } ;</a:t>
            </a:r>
            <a:r>
              <a:rPr lang="en-US" altLang="zh-CN" sz="2000">
                <a:ea typeface="宋体" pitchFamily="2" charset="-122"/>
              </a:rPr>
              <a:t> 	</a:t>
            </a:r>
            <a:endParaRPr lang="en-US" altLang="zh-CN" sz="2000" i="1">
              <a:solidFill>
                <a:srgbClr val="ECE6C0"/>
              </a:solidFill>
              <a:effectDag name="">
                <a:cont type="tree" name="">
                  <a:effect ref="fillLine"/>
                  <a:outerShdw dist="38100" dir="13500000" algn="br">
                    <a:srgbClr val="FFFBE0"/>
                  </a:outerShdw>
                </a:cont>
                <a:cont type="tree" name="">
                  <a:effect ref="fillLine"/>
                  <a:outerShdw dist="38100" dir="2700000" algn="tl">
                    <a:srgbClr val="8D8973"/>
                  </a:outerShdw>
                </a:cont>
                <a:effect ref="fillLine"/>
              </a:effectDag>
              <a:ea typeface="宋体" pitchFamily="2" charset="-122"/>
            </a:endParaRPr>
          </a:p>
        </p:txBody>
      </p:sp>
      <p:sp>
        <p:nvSpPr>
          <p:cNvPr id="518152" name="Rectangle 8"/>
          <p:cNvSpPr>
            <a:spLocks noChangeArrowheads="1"/>
          </p:cNvSpPr>
          <p:nvPr/>
        </p:nvSpPr>
        <p:spPr bwMode="auto">
          <a:xfrm>
            <a:off x="5543550" y="2743200"/>
            <a:ext cx="267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各元素分别赋初始值</a:t>
            </a:r>
            <a:endParaRPr lang="en-US" altLang="en-US" sz="2000" b="1" i="1">
              <a:solidFill>
                <a:srgbClr val="008000"/>
              </a:solidFill>
            </a:endParaRPr>
          </a:p>
        </p:txBody>
      </p:sp>
      <p:sp>
        <p:nvSpPr>
          <p:cNvPr id="21509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2" grpId="0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11188" y="333375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4.3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二维数组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29213" y="1498600"/>
            <a:ext cx="2490787" cy="4159250"/>
            <a:chOff x="3807" y="1014"/>
            <a:chExt cx="1569" cy="2500"/>
          </a:xfrm>
        </p:grpSpPr>
        <p:sp>
          <p:nvSpPr>
            <p:cNvPr id="690180" name="Text Box 4"/>
            <p:cNvSpPr txBox="1">
              <a:spLocks noChangeArrowheads="1"/>
            </p:cNvSpPr>
            <p:nvPr/>
          </p:nvSpPr>
          <p:spPr bwMode="auto">
            <a:xfrm>
              <a:off x="3816" y="1014"/>
              <a:ext cx="1560" cy="24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17    19    10    18    </a:t>
              </a:r>
            </a:p>
          </p:txBody>
        </p:sp>
        <p:sp>
          <p:nvSpPr>
            <p:cNvPr id="690181" name="Text Box 5"/>
            <p:cNvSpPr txBox="1">
              <a:spLocks noChangeArrowheads="1"/>
            </p:cNvSpPr>
            <p:nvPr/>
          </p:nvSpPr>
          <p:spPr bwMode="auto">
            <a:xfrm>
              <a:off x="3807" y="1397"/>
              <a:ext cx="1560" cy="24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23    26    22    29    </a:t>
              </a:r>
            </a:p>
          </p:txBody>
        </p:sp>
        <p:sp>
          <p:nvSpPr>
            <p:cNvPr id="690182" name="Text Box 6"/>
            <p:cNvSpPr txBox="1">
              <a:spLocks noChangeArrowheads="1"/>
            </p:cNvSpPr>
            <p:nvPr/>
          </p:nvSpPr>
          <p:spPr bwMode="auto">
            <a:xfrm>
              <a:off x="3807" y="1958"/>
              <a:ext cx="1560" cy="24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25    23    28    21    </a:t>
              </a:r>
            </a:p>
          </p:txBody>
        </p:sp>
        <p:sp>
          <p:nvSpPr>
            <p:cNvPr id="690183" name="Text Box 7"/>
            <p:cNvSpPr txBox="1">
              <a:spLocks noChangeArrowheads="1"/>
            </p:cNvSpPr>
            <p:nvPr/>
          </p:nvSpPr>
          <p:spPr bwMode="auto">
            <a:xfrm>
              <a:off x="3816" y="2341"/>
              <a:ext cx="1560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37    39    30    38    </a:t>
              </a:r>
            </a:p>
          </p:txBody>
        </p:sp>
        <p:sp>
          <p:nvSpPr>
            <p:cNvPr id="690184" name="Text Box 8"/>
            <p:cNvSpPr txBox="1">
              <a:spLocks noChangeArrowheads="1"/>
            </p:cNvSpPr>
            <p:nvPr/>
          </p:nvSpPr>
          <p:spPr bwMode="auto">
            <a:xfrm>
              <a:off x="3807" y="2885"/>
              <a:ext cx="1560" cy="24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43    46    42    49    </a:t>
              </a:r>
            </a:p>
          </p:txBody>
        </p:sp>
        <p:sp>
          <p:nvSpPr>
            <p:cNvPr id="690185" name="Text Box 9"/>
            <p:cNvSpPr txBox="1">
              <a:spLocks noChangeArrowheads="1"/>
            </p:cNvSpPr>
            <p:nvPr/>
          </p:nvSpPr>
          <p:spPr bwMode="auto">
            <a:xfrm>
              <a:off x="3807" y="3270"/>
              <a:ext cx="1560" cy="24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55    43    36    31    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700463" y="1703388"/>
            <a:ext cx="685800" cy="3200400"/>
            <a:chOff x="3264" y="1248"/>
            <a:chExt cx="432" cy="2016"/>
          </a:xfrm>
        </p:grpSpPr>
        <p:sp>
          <p:nvSpPr>
            <p:cNvPr id="690187" name="AutoShape 11"/>
            <p:cNvSpPr>
              <a:spLocks noChangeArrowheads="1"/>
            </p:cNvSpPr>
            <p:nvPr/>
          </p:nvSpPr>
          <p:spPr bwMode="auto">
            <a:xfrm>
              <a:off x="3264" y="124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90188" name="AutoShape 12"/>
            <p:cNvSpPr>
              <a:spLocks noChangeArrowheads="1"/>
            </p:cNvSpPr>
            <p:nvPr/>
          </p:nvSpPr>
          <p:spPr bwMode="auto">
            <a:xfrm>
              <a:off x="3264" y="220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90189" name="AutoShape 13"/>
            <p:cNvSpPr>
              <a:spLocks noChangeArrowheads="1"/>
            </p:cNvSpPr>
            <p:nvPr/>
          </p:nvSpPr>
          <p:spPr bwMode="auto">
            <a:xfrm>
              <a:off x="3264" y="3120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933700" y="1570038"/>
            <a:ext cx="793750" cy="3368675"/>
            <a:chOff x="2817" y="1191"/>
            <a:chExt cx="500" cy="2122"/>
          </a:xfrm>
        </p:grpSpPr>
        <p:sp>
          <p:nvSpPr>
            <p:cNvPr id="132102" name="Text Box 15"/>
            <p:cNvSpPr txBox="1">
              <a:spLocks noChangeArrowheads="1"/>
            </p:cNvSpPr>
            <p:nvPr/>
          </p:nvSpPr>
          <p:spPr bwMode="auto">
            <a:xfrm>
              <a:off x="2817" y="1191"/>
              <a:ext cx="50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1" i="1"/>
                <a:t>b [ 0 ]</a:t>
              </a:r>
            </a:p>
          </p:txBody>
        </p:sp>
        <p:sp>
          <p:nvSpPr>
            <p:cNvPr id="132103" name="Text Box 16"/>
            <p:cNvSpPr txBox="1">
              <a:spLocks noChangeArrowheads="1"/>
            </p:cNvSpPr>
            <p:nvPr/>
          </p:nvSpPr>
          <p:spPr bwMode="auto">
            <a:xfrm>
              <a:off x="2817" y="2151"/>
              <a:ext cx="50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1" i="1"/>
                <a:t>b [ 1 ]</a:t>
              </a:r>
            </a:p>
          </p:txBody>
        </p:sp>
        <p:sp>
          <p:nvSpPr>
            <p:cNvPr id="132104" name="Text Box 17"/>
            <p:cNvSpPr txBox="1">
              <a:spLocks noChangeArrowheads="1"/>
            </p:cNvSpPr>
            <p:nvPr/>
          </p:nvSpPr>
          <p:spPr bwMode="auto">
            <a:xfrm>
              <a:off x="2817" y="3063"/>
              <a:ext cx="50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1" i="1"/>
                <a:t>b [ 2 ]</a:t>
              </a:r>
            </a:p>
          </p:txBody>
        </p:sp>
      </p:grpSp>
      <p:sp>
        <p:nvSpPr>
          <p:cNvPr id="690194" name="Text Box 18"/>
          <p:cNvSpPr txBox="1">
            <a:spLocks noChangeArrowheads="1"/>
          </p:cNvSpPr>
          <p:nvPr/>
        </p:nvSpPr>
        <p:spPr bwMode="auto">
          <a:xfrm>
            <a:off x="1138238" y="1552575"/>
            <a:ext cx="15621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b="1" i="1"/>
              <a:t>三维数组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94" grpId="0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11188" y="333375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4.3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二维数组</a:t>
            </a:r>
          </a:p>
        </p:txBody>
      </p:sp>
      <p:grpSp>
        <p:nvGrpSpPr>
          <p:cNvPr id="133122" name="Group 3"/>
          <p:cNvGrpSpPr>
            <a:grpSpLocks/>
          </p:cNvGrpSpPr>
          <p:nvPr/>
        </p:nvGrpSpPr>
        <p:grpSpPr bwMode="auto">
          <a:xfrm>
            <a:off x="2933700" y="1570038"/>
            <a:ext cx="793750" cy="3368675"/>
            <a:chOff x="2817" y="1191"/>
            <a:chExt cx="500" cy="2122"/>
          </a:xfrm>
        </p:grpSpPr>
        <p:sp>
          <p:nvSpPr>
            <p:cNvPr id="133142" name="Text Box 4"/>
            <p:cNvSpPr txBox="1">
              <a:spLocks noChangeArrowheads="1"/>
            </p:cNvSpPr>
            <p:nvPr/>
          </p:nvSpPr>
          <p:spPr bwMode="auto">
            <a:xfrm>
              <a:off x="2817" y="1191"/>
              <a:ext cx="50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1" i="1"/>
                <a:t>b [ 0 ]</a:t>
              </a:r>
            </a:p>
          </p:txBody>
        </p:sp>
        <p:sp>
          <p:nvSpPr>
            <p:cNvPr id="133143" name="Text Box 5"/>
            <p:cNvSpPr txBox="1">
              <a:spLocks noChangeArrowheads="1"/>
            </p:cNvSpPr>
            <p:nvPr/>
          </p:nvSpPr>
          <p:spPr bwMode="auto">
            <a:xfrm>
              <a:off x="2817" y="2151"/>
              <a:ext cx="50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1" i="1"/>
                <a:t>b [ 1 ]</a:t>
              </a:r>
            </a:p>
          </p:txBody>
        </p:sp>
        <p:sp>
          <p:nvSpPr>
            <p:cNvPr id="133144" name="Text Box 6"/>
            <p:cNvSpPr txBox="1">
              <a:spLocks noChangeArrowheads="1"/>
            </p:cNvSpPr>
            <p:nvPr/>
          </p:nvSpPr>
          <p:spPr bwMode="auto">
            <a:xfrm>
              <a:off x="2817" y="3063"/>
              <a:ext cx="50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1" i="1"/>
                <a:t>b [ 2 ]</a:t>
              </a:r>
            </a:p>
          </p:txBody>
        </p:sp>
      </p:grpSp>
      <p:grpSp>
        <p:nvGrpSpPr>
          <p:cNvPr id="133123" name="Group 7"/>
          <p:cNvGrpSpPr>
            <a:grpSpLocks/>
          </p:cNvGrpSpPr>
          <p:nvPr/>
        </p:nvGrpSpPr>
        <p:grpSpPr bwMode="auto">
          <a:xfrm>
            <a:off x="3700463" y="1703388"/>
            <a:ext cx="685800" cy="3200400"/>
            <a:chOff x="3264" y="1248"/>
            <a:chExt cx="432" cy="2016"/>
          </a:xfrm>
        </p:grpSpPr>
        <p:sp>
          <p:nvSpPr>
            <p:cNvPr id="691208" name="AutoShape 8"/>
            <p:cNvSpPr>
              <a:spLocks noChangeArrowheads="1"/>
            </p:cNvSpPr>
            <p:nvPr/>
          </p:nvSpPr>
          <p:spPr bwMode="auto">
            <a:xfrm>
              <a:off x="3264" y="124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91209" name="AutoShape 9"/>
            <p:cNvSpPr>
              <a:spLocks noChangeArrowheads="1"/>
            </p:cNvSpPr>
            <p:nvPr/>
          </p:nvSpPr>
          <p:spPr bwMode="auto">
            <a:xfrm>
              <a:off x="3264" y="220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91210" name="AutoShape 10"/>
            <p:cNvSpPr>
              <a:spLocks noChangeArrowheads="1"/>
            </p:cNvSpPr>
            <p:nvPr/>
          </p:nvSpPr>
          <p:spPr bwMode="auto">
            <a:xfrm>
              <a:off x="3264" y="3120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133124" name="Group 11"/>
          <p:cNvGrpSpPr>
            <a:grpSpLocks/>
          </p:cNvGrpSpPr>
          <p:nvPr/>
        </p:nvGrpSpPr>
        <p:grpSpPr bwMode="auto">
          <a:xfrm>
            <a:off x="5129213" y="1498600"/>
            <a:ext cx="2490787" cy="4159250"/>
            <a:chOff x="3807" y="1014"/>
            <a:chExt cx="1569" cy="2500"/>
          </a:xfrm>
        </p:grpSpPr>
        <p:sp>
          <p:nvSpPr>
            <p:cNvPr id="691212" name="Text Box 12"/>
            <p:cNvSpPr txBox="1">
              <a:spLocks noChangeArrowheads="1"/>
            </p:cNvSpPr>
            <p:nvPr/>
          </p:nvSpPr>
          <p:spPr bwMode="auto">
            <a:xfrm>
              <a:off x="3816" y="1014"/>
              <a:ext cx="1560" cy="24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17    19    10    18    </a:t>
              </a:r>
            </a:p>
          </p:txBody>
        </p:sp>
        <p:sp>
          <p:nvSpPr>
            <p:cNvPr id="691213" name="Text Box 13"/>
            <p:cNvSpPr txBox="1">
              <a:spLocks noChangeArrowheads="1"/>
            </p:cNvSpPr>
            <p:nvPr/>
          </p:nvSpPr>
          <p:spPr bwMode="auto">
            <a:xfrm>
              <a:off x="3807" y="1397"/>
              <a:ext cx="1560" cy="24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23    26    22    29    </a:t>
              </a:r>
            </a:p>
          </p:txBody>
        </p:sp>
        <p:sp>
          <p:nvSpPr>
            <p:cNvPr id="691214" name="Text Box 14"/>
            <p:cNvSpPr txBox="1">
              <a:spLocks noChangeArrowheads="1"/>
            </p:cNvSpPr>
            <p:nvPr/>
          </p:nvSpPr>
          <p:spPr bwMode="auto">
            <a:xfrm>
              <a:off x="3807" y="1958"/>
              <a:ext cx="1560" cy="24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25    23    28    21    </a:t>
              </a:r>
            </a:p>
          </p:txBody>
        </p:sp>
        <p:sp>
          <p:nvSpPr>
            <p:cNvPr id="691215" name="Text Box 15"/>
            <p:cNvSpPr txBox="1">
              <a:spLocks noChangeArrowheads="1"/>
            </p:cNvSpPr>
            <p:nvPr/>
          </p:nvSpPr>
          <p:spPr bwMode="auto">
            <a:xfrm>
              <a:off x="3816" y="2341"/>
              <a:ext cx="1560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37    39    30    38    </a:t>
              </a:r>
            </a:p>
          </p:txBody>
        </p:sp>
        <p:sp>
          <p:nvSpPr>
            <p:cNvPr id="691216" name="Text Box 16"/>
            <p:cNvSpPr txBox="1">
              <a:spLocks noChangeArrowheads="1"/>
            </p:cNvSpPr>
            <p:nvPr/>
          </p:nvSpPr>
          <p:spPr bwMode="auto">
            <a:xfrm>
              <a:off x="3807" y="2885"/>
              <a:ext cx="1560" cy="24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43    46    42    49    </a:t>
              </a:r>
            </a:p>
          </p:txBody>
        </p:sp>
        <p:sp>
          <p:nvSpPr>
            <p:cNvPr id="691217" name="Text Box 17"/>
            <p:cNvSpPr txBox="1">
              <a:spLocks noChangeArrowheads="1"/>
            </p:cNvSpPr>
            <p:nvPr/>
          </p:nvSpPr>
          <p:spPr bwMode="auto">
            <a:xfrm>
              <a:off x="3807" y="3270"/>
              <a:ext cx="1560" cy="24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ea typeface="宋体" pitchFamily="2" charset="-122"/>
                </a:rPr>
                <a:t>    55    43    36    31    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257675" y="1406525"/>
            <a:ext cx="917575" cy="4173538"/>
            <a:chOff x="1521" y="1033"/>
            <a:chExt cx="578" cy="2629"/>
          </a:xfrm>
        </p:grpSpPr>
        <p:sp>
          <p:nvSpPr>
            <p:cNvPr id="133127" name="Text Box 19"/>
            <p:cNvSpPr txBox="1">
              <a:spLocks noChangeArrowheads="1"/>
            </p:cNvSpPr>
            <p:nvPr/>
          </p:nvSpPr>
          <p:spPr bwMode="auto">
            <a:xfrm>
              <a:off x="1531" y="1033"/>
              <a:ext cx="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/>
                <a:t>b[0][0]</a:t>
              </a:r>
            </a:p>
          </p:txBody>
        </p:sp>
        <p:sp>
          <p:nvSpPr>
            <p:cNvPr id="133128" name="Text Box 20"/>
            <p:cNvSpPr txBox="1">
              <a:spLocks noChangeArrowheads="1"/>
            </p:cNvSpPr>
            <p:nvPr/>
          </p:nvSpPr>
          <p:spPr bwMode="auto">
            <a:xfrm>
              <a:off x="1528" y="1426"/>
              <a:ext cx="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/>
                <a:t>b[0][1]</a:t>
              </a:r>
            </a:p>
          </p:txBody>
        </p:sp>
        <p:sp>
          <p:nvSpPr>
            <p:cNvPr id="133129" name="Text Box 21"/>
            <p:cNvSpPr txBox="1">
              <a:spLocks noChangeArrowheads="1"/>
            </p:cNvSpPr>
            <p:nvPr/>
          </p:nvSpPr>
          <p:spPr bwMode="auto">
            <a:xfrm>
              <a:off x="1523" y="2030"/>
              <a:ext cx="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/>
                <a:t>b[1][0]</a:t>
              </a:r>
            </a:p>
          </p:txBody>
        </p:sp>
        <p:sp>
          <p:nvSpPr>
            <p:cNvPr id="133130" name="Text Box 22"/>
            <p:cNvSpPr txBox="1">
              <a:spLocks noChangeArrowheads="1"/>
            </p:cNvSpPr>
            <p:nvPr/>
          </p:nvSpPr>
          <p:spPr bwMode="auto">
            <a:xfrm>
              <a:off x="1527" y="2442"/>
              <a:ext cx="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/>
                <a:t>b[1][1]</a:t>
              </a:r>
            </a:p>
          </p:txBody>
        </p:sp>
        <p:sp>
          <p:nvSpPr>
            <p:cNvPr id="133131" name="Text Box 23"/>
            <p:cNvSpPr txBox="1">
              <a:spLocks noChangeArrowheads="1"/>
            </p:cNvSpPr>
            <p:nvPr/>
          </p:nvSpPr>
          <p:spPr bwMode="auto">
            <a:xfrm>
              <a:off x="1522" y="3001"/>
              <a:ext cx="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/>
                <a:t>b[2][0]</a:t>
              </a:r>
            </a:p>
          </p:txBody>
        </p:sp>
        <p:sp>
          <p:nvSpPr>
            <p:cNvPr id="133132" name="Text Box 24"/>
            <p:cNvSpPr txBox="1">
              <a:spLocks noChangeArrowheads="1"/>
            </p:cNvSpPr>
            <p:nvPr/>
          </p:nvSpPr>
          <p:spPr bwMode="auto">
            <a:xfrm>
              <a:off x="1521" y="3412"/>
              <a:ext cx="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000" b="1" i="1"/>
                <a:t>b[2][1]</a:t>
              </a:r>
            </a:p>
          </p:txBody>
        </p:sp>
      </p:grpSp>
      <p:sp>
        <p:nvSpPr>
          <p:cNvPr id="133126" name="Text Box 25"/>
          <p:cNvSpPr txBox="1">
            <a:spLocks noChangeArrowheads="1"/>
          </p:cNvSpPr>
          <p:nvPr/>
        </p:nvSpPr>
        <p:spPr bwMode="auto">
          <a:xfrm>
            <a:off x="1138238" y="1552575"/>
            <a:ext cx="1400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b="1" i="1"/>
              <a:t>三维数组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11188" y="333375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4.3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二维数组</a:t>
            </a:r>
          </a:p>
        </p:txBody>
      </p:sp>
      <p:sp>
        <p:nvSpPr>
          <p:cNvPr id="134146" name="Text Box 3"/>
          <p:cNvSpPr txBox="1">
            <a:spLocks noChangeArrowheads="1"/>
          </p:cNvSpPr>
          <p:nvPr/>
        </p:nvSpPr>
        <p:spPr bwMode="auto">
          <a:xfrm>
            <a:off x="533400" y="1095375"/>
            <a:ext cx="1400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b="1" i="1"/>
              <a:t>三维数组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4825" y="1720850"/>
            <a:ext cx="7950200" cy="4251325"/>
            <a:chOff x="318" y="997"/>
            <a:chExt cx="5008" cy="2678"/>
          </a:xfrm>
        </p:grpSpPr>
        <p:grpSp>
          <p:nvGrpSpPr>
            <p:cNvPr id="134148" name="Group 5"/>
            <p:cNvGrpSpPr>
              <a:grpSpLocks/>
            </p:cNvGrpSpPr>
            <p:nvPr/>
          </p:nvGrpSpPr>
          <p:grpSpPr bwMode="auto">
            <a:xfrm>
              <a:off x="318" y="1163"/>
              <a:ext cx="500" cy="2122"/>
              <a:chOff x="2817" y="1191"/>
              <a:chExt cx="500" cy="2122"/>
            </a:xfrm>
          </p:grpSpPr>
          <p:sp>
            <p:nvSpPr>
              <p:cNvPr id="134167" name="Text Box 6"/>
              <p:cNvSpPr txBox="1">
                <a:spLocks noChangeArrowheads="1"/>
              </p:cNvSpPr>
              <p:nvPr/>
            </p:nvSpPr>
            <p:spPr bwMode="auto">
              <a:xfrm>
                <a:off x="2817" y="1191"/>
                <a:ext cx="500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 b="1" i="1"/>
                  <a:t>b [ 0 ]</a:t>
                </a:r>
                <a:endParaRPr lang="en-US" altLang="zh-CN" sz="1800" b="1"/>
              </a:p>
            </p:txBody>
          </p:sp>
          <p:sp>
            <p:nvSpPr>
              <p:cNvPr id="134168" name="Text Box 7"/>
              <p:cNvSpPr txBox="1">
                <a:spLocks noChangeArrowheads="1"/>
              </p:cNvSpPr>
              <p:nvPr/>
            </p:nvSpPr>
            <p:spPr bwMode="auto">
              <a:xfrm>
                <a:off x="2817" y="2151"/>
                <a:ext cx="500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 b="1" i="1"/>
                  <a:t>b [ 1 ]</a:t>
                </a:r>
                <a:endParaRPr lang="en-US" altLang="zh-CN" sz="1800" b="1"/>
              </a:p>
            </p:txBody>
          </p:sp>
          <p:sp>
            <p:nvSpPr>
              <p:cNvPr id="134169" name="Text Box 8"/>
              <p:cNvSpPr txBox="1">
                <a:spLocks noChangeArrowheads="1"/>
              </p:cNvSpPr>
              <p:nvPr/>
            </p:nvSpPr>
            <p:spPr bwMode="auto">
              <a:xfrm>
                <a:off x="2817" y="3063"/>
                <a:ext cx="500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 b="1" i="1"/>
                  <a:t>b [ 2 ]</a:t>
                </a:r>
                <a:endParaRPr lang="en-US" altLang="zh-CN" sz="1800" b="1"/>
              </a:p>
            </p:txBody>
          </p:sp>
        </p:grpSp>
        <p:grpSp>
          <p:nvGrpSpPr>
            <p:cNvPr id="134149" name="Group 9"/>
            <p:cNvGrpSpPr>
              <a:grpSpLocks/>
            </p:cNvGrpSpPr>
            <p:nvPr/>
          </p:nvGrpSpPr>
          <p:grpSpPr bwMode="auto">
            <a:xfrm>
              <a:off x="1152" y="997"/>
              <a:ext cx="578" cy="2629"/>
              <a:chOff x="1521" y="1033"/>
              <a:chExt cx="578" cy="2629"/>
            </a:xfrm>
          </p:grpSpPr>
          <p:sp>
            <p:nvSpPr>
              <p:cNvPr id="134161" name="Text Box 10"/>
              <p:cNvSpPr txBox="1">
                <a:spLocks noChangeArrowheads="1"/>
              </p:cNvSpPr>
              <p:nvPr/>
            </p:nvSpPr>
            <p:spPr bwMode="auto">
              <a:xfrm>
                <a:off x="1531" y="1033"/>
                <a:ext cx="5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2000" b="1" i="1"/>
                  <a:t>b[0][0]</a:t>
                </a:r>
                <a:endParaRPr lang="en-US" altLang="zh-CN" sz="1800" b="1"/>
              </a:p>
            </p:txBody>
          </p:sp>
          <p:sp>
            <p:nvSpPr>
              <p:cNvPr id="134162" name="Text Box 11"/>
              <p:cNvSpPr txBox="1">
                <a:spLocks noChangeArrowheads="1"/>
              </p:cNvSpPr>
              <p:nvPr/>
            </p:nvSpPr>
            <p:spPr bwMode="auto">
              <a:xfrm>
                <a:off x="1528" y="1426"/>
                <a:ext cx="5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2000" b="1" i="1"/>
                  <a:t>b[0][1]</a:t>
                </a:r>
                <a:endParaRPr lang="en-US" altLang="zh-CN" sz="1800" b="1"/>
              </a:p>
            </p:txBody>
          </p:sp>
          <p:sp>
            <p:nvSpPr>
              <p:cNvPr id="134163" name="Text Box 12"/>
              <p:cNvSpPr txBox="1">
                <a:spLocks noChangeArrowheads="1"/>
              </p:cNvSpPr>
              <p:nvPr/>
            </p:nvSpPr>
            <p:spPr bwMode="auto">
              <a:xfrm>
                <a:off x="1523" y="2030"/>
                <a:ext cx="5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2000" b="1" i="1"/>
                  <a:t>b[1][0]</a:t>
                </a:r>
                <a:endParaRPr lang="en-US" altLang="zh-CN" sz="1800" b="1"/>
              </a:p>
            </p:txBody>
          </p:sp>
          <p:sp>
            <p:nvSpPr>
              <p:cNvPr id="134164" name="Text Box 13"/>
              <p:cNvSpPr txBox="1">
                <a:spLocks noChangeArrowheads="1"/>
              </p:cNvSpPr>
              <p:nvPr/>
            </p:nvSpPr>
            <p:spPr bwMode="auto">
              <a:xfrm>
                <a:off x="1527" y="2442"/>
                <a:ext cx="5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2000" b="1" i="1"/>
                  <a:t>b[1][1]</a:t>
                </a:r>
                <a:endParaRPr lang="en-US" altLang="zh-CN" sz="1800" b="1"/>
              </a:p>
            </p:txBody>
          </p:sp>
          <p:sp>
            <p:nvSpPr>
              <p:cNvPr id="134165" name="Text Box 14"/>
              <p:cNvSpPr txBox="1">
                <a:spLocks noChangeArrowheads="1"/>
              </p:cNvSpPr>
              <p:nvPr/>
            </p:nvSpPr>
            <p:spPr bwMode="auto">
              <a:xfrm>
                <a:off x="1522" y="3001"/>
                <a:ext cx="5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2000" b="1" i="1"/>
                  <a:t>b[2][0]</a:t>
                </a:r>
                <a:endParaRPr lang="en-US" altLang="zh-CN" sz="1800" b="1"/>
              </a:p>
            </p:txBody>
          </p:sp>
          <p:sp>
            <p:nvSpPr>
              <p:cNvPr id="134166" name="Text Box 15"/>
              <p:cNvSpPr txBox="1">
                <a:spLocks noChangeArrowheads="1"/>
              </p:cNvSpPr>
              <p:nvPr/>
            </p:nvSpPr>
            <p:spPr bwMode="auto">
              <a:xfrm>
                <a:off x="1521" y="3412"/>
                <a:ext cx="5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2000" b="1" i="1"/>
                  <a:t>b[2][1]</a:t>
                </a:r>
                <a:endParaRPr lang="en-US" altLang="zh-CN" sz="1800" b="1"/>
              </a:p>
            </p:txBody>
          </p:sp>
        </p:grpSp>
        <p:grpSp>
          <p:nvGrpSpPr>
            <p:cNvPr id="134150" name="Group 16"/>
            <p:cNvGrpSpPr>
              <a:grpSpLocks/>
            </p:cNvGrpSpPr>
            <p:nvPr/>
          </p:nvGrpSpPr>
          <p:grpSpPr bwMode="auto">
            <a:xfrm>
              <a:off x="801" y="1247"/>
              <a:ext cx="432" cy="2016"/>
              <a:chOff x="3264" y="1248"/>
              <a:chExt cx="432" cy="2016"/>
            </a:xfrm>
          </p:grpSpPr>
          <p:sp>
            <p:nvSpPr>
              <p:cNvPr id="692241" name="AutoShape 17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00FF00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92242" name="AutoShape 18"/>
              <p:cNvSpPr>
                <a:spLocks noChangeArrowheads="1"/>
              </p:cNvSpPr>
              <p:nvPr/>
            </p:nvSpPr>
            <p:spPr bwMode="auto">
              <a:xfrm>
                <a:off x="3264" y="2208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00FF00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92243" name="AutoShape 19"/>
              <p:cNvSpPr>
                <a:spLocks noChangeArrowheads="1"/>
              </p:cNvSpPr>
              <p:nvPr/>
            </p:nvSpPr>
            <p:spPr bwMode="auto">
              <a:xfrm>
                <a:off x="3264" y="3120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rgbClr val="00FF00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grpSp>
          <p:nvGrpSpPr>
            <p:cNvPr id="134151" name="Group 20"/>
            <p:cNvGrpSpPr>
              <a:grpSpLocks/>
            </p:cNvGrpSpPr>
            <p:nvPr/>
          </p:nvGrpSpPr>
          <p:grpSpPr bwMode="auto">
            <a:xfrm>
              <a:off x="1701" y="1055"/>
              <a:ext cx="3625" cy="2620"/>
              <a:chOff x="3807" y="1014"/>
              <a:chExt cx="3625" cy="2500"/>
            </a:xfrm>
          </p:grpSpPr>
          <p:sp>
            <p:nvSpPr>
              <p:cNvPr id="692245" name="Text Box 21"/>
              <p:cNvSpPr txBox="1">
                <a:spLocks noChangeArrowheads="1"/>
              </p:cNvSpPr>
              <p:nvPr/>
            </p:nvSpPr>
            <p:spPr bwMode="auto">
              <a:xfrm>
                <a:off x="3816" y="1014"/>
                <a:ext cx="3616" cy="244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182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sz="2000">
                    <a:ea typeface="宋体" pitchFamily="2" charset="-122"/>
                  </a:rPr>
                  <a:t> </a:t>
                </a:r>
                <a:r>
                  <a:rPr lang="en-US" altLang="zh-CN" sz="1800">
                    <a:ea typeface="宋体" pitchFamily="2" charset="-122"/>
                  </a:rPr>
                  <a:t>b[0][0][0]    </a:t>
                </a:r>
                <a:r>
                  <a:rPr lang="en-US" altLang="zh-CN" sz="1800">
                    <a:solidFill>
                      <a:srgbClr val="0000FF"/>
                    </a:solidFill>
                    <a:ea typeface="宋体" pitchFamily="2" charset="-122"/>
                  </a:rPr>
                  <a:t>b[0][0][1]</a:t>
                </a:r>
                <a:r>
                  <a:rPr lang="en-US" altLang="zh-CN" sz="1800">
                    <a:ea typeface="宋体" pitchFamily="2" charset="-122"/>
                  </a:rPr>
                  <a:t>    b[0][0][2]    </a:t>
                </a:r>
                <a:r>
                  <a:rPr lang="en-US" altLang="zh-CN" sz="1800">
                    <a:solidFill>
                      <a:srgbClr val="0000FF"/>
                    </a:solidFill>
                    <a:ea typeface="宋体" pitchFamily="2" charset="-122"/>
                  </a:rPr>
                  <a:t>b[0][0][3]</a:t>
                </a:r>
                <a:r>
                  <a:rPr lang="en-US" altLang="zh-CN" sz="1800">
                    <a:ea typeface="宋体" pitchFamily="2" charset="-122"/>
                  </a:rPr>
                  <a:t>    b[0][0][4]</a:t>
                </a:r>
                <a:endParaRPr lang="en-US" altLang="zh-CN" sz="2000">
                  <a:ea typeface="宋体" pitchFamily="2" charset="-122"/>
                </a:endParaRPr>
              </a:p>
            </p:txBody>
          </p:sp>
          <p:sp>
            <p:nvSpPr>
              <p:cNvPr id="692246" name="Text Box 22"/>
              <p:cNvSpPr txBox="1">
                <a:spLocks noChangeArrowheads="1"/>
              </p:cNvSpPr>
              <p:nvPr/>
            </p:nvSpPr>
            <p:spPr bwMode="auto">
              <a:xfrm>
                <a:off x="3807" y="1397"/>
                <a:ext cx="3616" cy="244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182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sz="2000">
                    <a:ea typeface="宋体" pitchFamily="2" charset="-122"/>
                  </a:rPr>
                  <a:t> </a:t>
                </a:r>
                <a:r>
                  <a:rPr lang="en-US" altLang="zh-CN" sz="1800">
                    <a:ea typeface="宋体" pitchFamily="2" charset="-122"/>
                  </a:rPr>
                  <a:t>b[0][1][0]    </a:t>
                </a:r>
                <a:r>
                  <a:rPr lang="en-US" altLang="zh-CN" sz="1800">
                    <a:solidFill>
                      <a:srgbClr val="0000FF"/>
                    </a:solidFill>
                    <a:ea typeface="宋体" pitchFamily="2" charset="-122"/>
                  </a:rPr>
                  <a:t>b[0][1][1]</a:t>
                </a:r>
                <a:r>
                  <a:rPr lang="en-US" altLang="zh-CN" sz="1800">
                    <a:solidFill>
                      <a:schemeClr val="hlink"/>
                    </a:solidFill>
                    <a:ea typeface="宋体" pitchFamily="2" charset="-122"/>
                  </a:rPr>
                  <a:t> </a:t>
                </a:r>
                <a:r>
                  <a:rPr lang="en-US" altLang="zh-CN" sz="1800">
                    <a:ea typeface="宋体" pitchFamily="2" charset="-122"/>
                  </a:rPr>
                  <a:t>   b[0][1][2]    </a:t>
                </a:r>
                <a:r>
                  <a:rPr lang="en-US" altLang="zh-CN" sz="1800">
                    <a:solidFill>
                      <a:srgbClr val="0000FF"/>
                    </a:solidFill>
                    <a:ea typeface="宋体" pitchFamily="2" charset="-122"/>
                  </a:rPr>
                  <a:t>b[0][1][3]</a:t>
                </a:r>
                <a:r>
                  <a:rPr lang="en-US" altLang="zh-CN" sz="1800">
                    <a:ea typeface="宋体" pitchFamily="2" charset="-122"/>
                  </a:rPr>
                  <a:t>    b[0][1][4]</a:t>
                </a:r>
                <a:endParaRPr lang="en-US" altLang="zh-CN" sz="2000">
                  <a:ea typeface="宋体" pitchFamily="2" charset="-122"/>
                </a:endParaRPr>
              </a:p>
            </p:txBody>
          </p:sp>
          <p:sp>
            <p:nvSpPr>
              <p:cNvPr id="692247" name="Text Box 23"/>
              <p:cNvSpPr txBox="1">
                <a:spLocks noChangeArrowheads="1"/>
              </p:cNvSpPr>
              <p:nvPr/>
            </p:nvSpPr>
            <p:spPr bwMode="auto">
              <a:xfrm>
                <a:off x="3807" y="1958"/>
                <a:ext cx="3616" cy="244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182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sz="2000">
                    <a:ea typeface="宋体" pitchFamily="2" charset="-122"/>
                  </a:rPr>
                  <a:t> </a:t>
                </a:r>
                <a:r>
                  <a:rPr lang="en-US" altLang="zh-CN" sz="1800">
                    <a:ea typeface="宋体" pitchFamily="2" charset="-122"/>
                  </a:rPr>
                  <a:t>b[1][0][0]    </a:t>
                </a:r>
                <a:r>
                  <a:rPr lang="en-US" altLang="zh-CN" sz="1800">
                    <a:solidFill>
                      <a:srgbClr val="0000FF"/>
                    </a:solidFill>
                    <a:ea typeface="宋体" pitchFamily="2" charset="-122"/>
                  </a:rPr>
                  <a:t>b[1][0][1]</a:t>
                </a:r>
                <a:r>
                  <a:rPr lang="en-US" altLang="zh-CN" sz="1800">
                    <a:ea typeface="宋体" pitchFamily="2" charset="-122"/>
                  </a:rPr>
                  <a:t>    b[1][0][2]    </a:t>
                </a:r>
                <a:r>
                  <a:rPr lang="en-US" altLang="zh-CN" sz="1800">
                    <a:solidFill>
                      <a:srgbClr val="0000FF"/>
                    </a:solidFill>
                    <a:ea typeface="宋体" pitchFamily="2" charset="-122"/>
                  </a:rPr>
                  <a:t>b[1][0][3]</a:t>
                </a:r>
                <a:r>
                  <a:rPr lang="en-US" altLang="zh-CN" sz="1800">
                    <a:ea typeface="宋体" pitchFamily="2" charset="-122"/>
                  </a:rPr>
                  <a:t>    b[1][0][4]</a:t>
                </a:r>
              </a:p>
            </p:txBody>
          </p:sp>
          <p:sp>
            <p:nvSpPr>
              <p:cNvPr id="692248" name="Text Box 24"/>
              <p:cNvSpPr txBox="1">
                <a:spLocks noChangeArrowheads="1"/>
              </p:cNvSpPr>
              <p:nvPr/>
            </p:nvSpPr>
            <p:spPr bwMode="auto">
              <a:xfrm>
                <a:off x="3816" y="2341"/>
                <a:ext cx="3616" cy="240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182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sz="2000">
                    <a:ea typeface="宋体" pitchFamily="2" charset="-122"/>
                  </a:rPr>
                  <a:t> </a:t>
                </a:r>
                <a:r>
                  <a:rPr lang="en-US" altLang="zh-CN" sz="1800">
                    <a:ea typeface="宋体" pitchFamily="2" charset="-122"/>
                  </a:rPr>
                  <a:t>b[1][1][0]    </a:t>
                </a:r>
                <a:r>
                  <a:rPr lang="en-US" altLang="zh-CN" sz="1800">
                    <a:solidFill>
                      <a:srgbClr val="0000FF"/>
                    </a:solidFill>
                    <a:ea typeface="宋体" pitchFamily="2" charset="-122"/>
                  </a:rPr>
                  <a:t>b[1][1][1]</a:t>
                </a:r>
                <a:r>
                  <a:rPr lang="en-US" altLang="zh-CN" sz="1800">
                    <a:solidFill>
                      <a:schemeClr val="hlink"/>
                    </a:solidFill>
                    <a:ea typeface="宋体" pitchFamily="2" charset="-122"/>
                  </a:rPr>
                  <a:t>  </a:t>
                </a:r>
                <a:r>
                  <a:rPr lang="en-US" altLang="zh-CN" sz="1800">
                    <a:ea typeface="宋体" pitchFamily="2" charset="-122"/>
                  </a:rPr>
                  <a:t>  b[1][1][2]    </a:t>
                </a:r>
                <a:r>
                  <a:rPr lang="en-US" altLang="zh-CN" sz="1800">
                    <a:solidFill>
                      <a:srgbClr val="0000FF"/>
                    </a:solidFill>
                    <a:ea typeface="宋体" pitchFamily="2" charset="-122"/>
                  </a:rPr>
                  <a:t>b[1][1][3]</a:t>
                </a:r>
                <a:r>
                  <a:rPr lang="en-US" altLang="zh-CN" sz="1800">
                    <a:ea typeface="宋体" pitchFamily="2" charset="-122"/>
                  </a:rPr>
                  <a:t>    b[1][1][4]</a:t>
                </a:r>
                <a:endParaRPr lang="en-US" altLang="zh-CN" sz="2000">
                  <a:ea typeface="宋体" pitchFamily="2" charset="-122"/>
                </a:endParaRPr>
              </a:p>
            </p:txBody>
          </p:sp>
          <p:sp>
            <p:nvSpPr>
              <p:cNvPr id="692249" name="Text Box 25"/>
              <p:cNvSpPr txBox="1">
                <a:spLocks noChangeArrowheads="1"/>
              </p:cNvSpPr>
              <p:nvPr/>
            </p:nvSpPr>
            <p:spPr bwMode="auto">
              <a:xfrm>
                <a:off x="3807" y="2885"/>
                <a:ext cx="3616" cy="244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182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sz="2000">
                    <a:ea typeface="宋体" pitchFamily="2" charset="-122"/>
                  </a:rPr>
                  <a:t> </a:t>
                </a:r>
                <a:r>
                  <a:rPr lang="en-US" altLang="zh-CN" sz="1800">
                    <a:ea typeface="宋体" pitchFamily="2" charset="-122"/>
                  </a:rPr>
                  <a:t>b[2][0][0]    </a:t>
                </a:r>
                <a:r>
                  <a:rPr lang="en-US" altLang="zh-CN" sz="1800">
                    <a:solidFill>
                      <a:srgbClr val="0000FF"/>
                    </a:solidFill>
                    <a:ea typeface="宋体" pitchFamily="2" charset="-122"/>
                  </a:rPr>
                  <a:t>b[2][0][1]</a:t>
                </a:r>
                <a:r>
                  <a:rPr lang="en-US" altLang="zh-CN" sz="1800">
                    <a:ea typeface="宋体" pitchFamily="2" charset="-122"/>
                  </a:rPr>
                  <a:t>    b[2][0][2]    </a:t>
                </a:r>
                <a:r>
                  <a:rPr lang="en-US" altLang="zh-CN" sz="1800">
                    <a:solidFill>
                      <a:srgbClr val="0000FF"/>
                    </a:solidFill>
                    <a:ea typeface="宋体" pitchFamily="2" charset="-122"/>
                  </a:rPr>
                  <a:t>b[2][0][3]</a:t>
                </a:r>
                <a:r>
                  <a:rPr lang="en-US" altLang="zh-CN" sz="1800">
                    <a:ea typeface="宋体" pitchFamily="2" charset="-122"/>
                  </a:rPr>
                  <a:t>    b[2][0][4]</a:t>
                </a:r>
                <a:endParaRPr lang="en-US" altLang="zh-CN" sz="2000">
                  <a:ea typeface="宋体" pitchFamily="2" charset="-122"/>
                </a:endParaRPr>
              </a:p>
            </p:txBody>
          </p:sp>
          <p:sp>
            <p:nvSpPr>
              <p:cNvPr id="692250" name="Text Box 26"/>
              <p:cNvSpPr txBox="1">
                <a:spLocks noChangeArrowheads="1"/>
              </p:cNvSpPr>
              <p:nvPr/>
            </p:nvSpPr>
            <p:spPr bwMode="auto">
              <a:xfrm>
                <a:off x="3807" y="3270"/>
                <a:ext cx="3616" cy="244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182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sz="2000">
                    <a:ea typeface="宋体" pitchFamily="2" charset="-122"/>
                  </a:rPr>
                  <a:t> </a:t>
                </a:r>
                <a:r>
                  <a:rPr lang="en-US" altLang="zh-CN" sz="1800">
                    <a:ea typeface="宋体" pitchFamily="2" charset="-122"/>
                  </a:rPr>
                  <a:t>b[2][1][0]    </a:t>
                </a:r>
                <a:r>
                  <a:rPr lang="en-US" altLang="zh-CN" sz="1800">
                    <a:solidFill>
                      <a:srgbClr val="0000FF"/>
                    </a:solidFill>
                    <a:ea typeface="宋体" pitchFamily="2" charset="-122"/>
                  </a:rPr>
                  <a:t>b[2][1][1]</a:t>
                </a:r>
                <a:r>
                  <a:rPr lang="en-US" altLang="zh-CN" sz="1800">
                    <a:ea typeface="宋体" pitchFamily="2" charset="-122"/>
                  </a:rPr>
                  <a:t>    b[2][1][2]    </a:t>
                </a:r>
                <a:r>
                  <a:rPr lang="en-US" altLang="zh-CN" sz="1800">
                    <a:solidFill>
                      <a:srgbClr val="0000FF"/>
                    </a:solidFill>
                    <a:ea typeface="宋体" pitchFamily="2" charset="-122"/>
                  </a:rPr>
                  <a:t>b[2][1][3]</a:t>
                </a:r>
                <a:r>
                  <a:rPr lang="en-US" altLang="zh-CN" sz="1800">
                    <a:solidFill>
                      <a:schemeClr val="hlink"/>
                    </a:solidFill>
                    <a:ea typeface="宋体" pitchFamily="2" charset="-122"/>
                  </a:rPr>
                  <a:t>  </a:t>
                </a:r>
                <a:r>
                  <a:rPr lang="en-US" altLang="zh-CN" sz="1800">
                    <a:ea typeface="宋体" pitchFamily="2" charset="-122"/>
                  </a:rPr>
                  <a:t>  b[2][1][4]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4.3.1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二维数组定义与初始化</a:t>
            </a:r>
            <a:endParaRPr lang="zh-CN" altLang="en-US" sz="2800" smtClean="0">
              <a:solidFill>
                <a:srgbClr val="ECE6C0"/>
              </a:solidFill>
            </a:endParaRPr>
          </a:p>
        </p:txBody>
      </p:sp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609600" y="993775"/>
            <a:ext cx="17684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定义多维数组 </a:t>
            </a:r>
          </a:p>
        </p:txBody>
      </p:sp>
      <p:sp>
        <p:nvSpPr>
          <p:cNvPr id="693252" name="Text Box 4"/>
          <p:cNvSpPr txBox="1">
            <a:spLocks noChangeArrowheads="1"/>
          </p:cNvSpPr>
          <p:nvPr/>
        </p:nvSpPr>
        <p:spPr bwMode="auto">
          <a:xfrm>
            <a:off x="1978025" y="1557338"/>
            <a:ext cx="5364163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>
                <a:ea typeface="Arial Unicode MS"/>
                <a:cs typeface="Arial Unicode MS"/>
                <a:sym typeface="Symbol" pitchFamily="18" charset="2"/>
              </a:rPr>
              <a:t>类型  数组名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  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[ </a:t>
            </a:r>
            <a:r>
              <a:rPr lang="zh-CN" altLang="en-US" sz="2000" b="1" i="1">
                <a:ea typeface="Arial Unicode MS"/>
                <a:cs typeface="Arial Unicode MS"/>
                <a:sym typeface="Symbol" pitchFamily="18" charset="2"/>
              </a:rPr>
              <a:t>常量表达式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 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] … [ </a:t>
            </a:r>
            <a:r>
              <a:rPr lang="zh-CN" altLang="en-US" sz="2000" b="1" i="1">
                <a:ea typeface="Arial Unicode MS"/>
                <a:cs typeface="Arial Unicode MS"/>
                <a:sym typeface="Symbol" pitchFamily="18" charset="2"/>
              </a:rPr>
              <a:t>常量表达式 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] ;</a:t>
            </a:r>
          </a:p>
        </p:txBody>
      </p:sp>
      <p:sp>
        <p:nvSpPr>
          <p:cNvPr id="693253" name="Text Box 5"/>
          <p:cNvSpPr txBox="1">
            <a:spLocks noChangeArrowheads="1"/>
          </p:cNvSpPr>
          <p:nvPr/>
        </p:nvSpPr>
        <p:spPr bwMode="auto">
          <a:xfrm>
            <a:off x="576263" y="2133600"/>
            <a:ext cx="8262937" cy="3657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例：</a:t>
            </a:r>
            <a:r>
              <a:rPr lang="zh-CN" altLang="en-US" sz="2000" b="1">
                <a:solidFill>
                  <a:srgbClr val="008000"/>
                </a:solidFill>
              </a:rPr>
              <a:t>	</a:t>
            </a:r>
          </a:p>
          <a:p>
            <a:pPr>
              <a:lnSpc>
                <a:spcPct val="160000"/>
              </a:lnSpc>
            </a:pPr>
            <a:r>
              <a:rPr lang="en-US" altLang="zh-CN" sz="1800" b="1"/>
              <a:t>int  a [ 3 ]  [ 4 ] ;	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二维数组，</a:t>
            </a:r>
            <a:r>
              <a:rPr lang="en-US" altLang="zh-CN" sz="1800" b="1" i="1">
                <a:solidFill>
                  <a:srgbClr val="008000"/>
                </a:solidFill>
              </a:rPr>
              <a:t>3 </a:t>
            </a:r>
            <a:r>
              <a:rPr lang="zh-CN" altLang="en-US" sz="1800" b="1" i="1">
                <a:solidFill>
                  <a:srgbClr val="008000"/>
                </a:solidFill>
              </a:rPr>
              <a:t>行</a:t>
            </a:r>
            <a:r>
              <a:rPr lang="en-US" altLang="zh-CN" sz="1800" b="1" i="1">
                <a:solidFill>
                  <a:srgbClr val="008000"/>
                </a:solidFill>
              </a:rPr>
              <a:t>4</a:t>
            </a:r>
            <a:r>
              <a:rPr lang="zh-CN" altLang="en-US" sz="1800" b="1" i="1">
                <a:solidFill>
                  <a:srgbClr val="008000"/>
                </a:solidFill>
              </a:rPr>
              <a:t>列</a:t>
            </a:r>
            <a:endParaRPr lang="en-US" altLang="en-US" sz="1800" b="1" i="1">
              <a:solidFill>
                <a:srgbClr val="008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1800" b="1"/>
              <a:t>double  b [ 2 ] [ 3 ] [ 2 ] ;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三维数组，</a:t>
            </a:r>
            <a:r>
              <a:rPr lang="en-US" altLang="zh-CN" sz="1800" b="1" i="1">
                <a:solidFill>
                  <a:srgbClr val="008000"/>
                </a:solidFill>
              </a:rPr>
              <a:t>2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 3  2 = 12 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个元素</a:t>
            </a:r>
            <a:endParaRPr lang="en-US" altLang="en-US" sz="1800" b="1" i="1">
              <a:solidFill>
                <a:srgbClr val="008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1800" b="1"/>
              <a:t>int  i [ 2 ] [ 3 ] = { { 1, 2, 3 }, { 4, 5, 6 } } ;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数组初始化</a:t>
            </a:r>
            <a:endParaRPr lang="en-US" altLang="en-US" sz="1800" b="1" i="1">
              <a:solidFill>
                <a:srgbClr val="008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1800" b="1"/>
              <a:t>int  j [ 2 ] [ 3 ] = { 1, 2, 3, 4, 5, 6 } ;      </a:t>
            </a:r>
            <a:r>
              <a:rPr lang="en-US" altLang="zh-CN" sz="1800" b="1">
                <a:solidFill>
                  <a:srgbClr val="008000"/>
                </a:solidFill>
              </a:rPr>
              <a:t>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与 </a:t>
            </a:r>
            <a:r>
              <a:rPr lang="en-US" altLang="zh-CN" sz="1800" b="1" i="1">
                <a:solidFill>
                  <a:srgbClr val="008000"/>
                </a:solidFill>
              </a:rPr>
              <a:t>i </a:t>
            </a:r>
            <a:r>
              <a:rPr lang="zh-CN" altLang="en-US" sz="1800" b="1" i="1">
                <a:solidFill>
                  <a:srgbClr val="008000"/>
                </a:solidFill>
              </a:rPr>
              <a:t>数组初始化方式等价</a:t>
            </a:r>
            <a:endParaRPr lang="en-US" altLang="en-US" sz="1800" b="1" i="1">
              <a:solidFill>
                <a:srgbClr val="008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1800" b="1"/>
              <a:t>int  k [ ] [ 2 ] [ 3 ] = { 1, 2, 3, 4, 5, 6, 7, 8, 9, 10, 11, 12 } ; 	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缺省第一维长度</a:t>
            </a:r>
            <a:endParaRPr lang="en-US" altLang="en-US" sz="1800" b="1" i="1">
              <a:solidFill>
                <a:srgbClr val="008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1800" b="1"/>
              <a:t>int  l [ ] [ 4 ] = { { 1 }, { 1 }, { 1 } } ; 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仅对第 </a:t>
            </a:r>
            <a:r>
              <a:rPr lang="en-US" altLang="zh-CN" sz="1800" b="1" i="1">
                <a:solidFill>
                  <a:srgbClr val="008000"/>
                </a:solidFill>
              </a:rPr>
              <a:t>0 </a:t>
            </a:r>
            <a:r>
              <a:rPr lang="zh-CN" altLang="en-US" sz="1800" b="1" i="1">
                <a:solidFill>
                  <a:srgbClr val="008000"/>
                </a:solidFill>
              </a:rPr>
              <a:t>列元素赋初值</a:t>
            </a:r>
            <a:endParaRPr lang="en-US" altLang="en-US" sz="1800" b="1" i="1">
              <a:solidFill>
                <a:srgbClr val="008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1800" b="1" i="1">
                <a:solidFill>
                  <a:srgbClr val="CC0000"/>
                </a:solidFill>
              </a:rPr>
              <a:t>int  m [ 3 ] [ ] = { 1, 2, 3, 4, 5, 6 }</a:t>
            </a:r>
            <a:r>
              <a:rPr lang="en-US" altLang="zh-CN" sz="1800" b="1">
                <a:solidFill>
                  <a:srgbClr val="CC0000"/>
                </a:solidFill>
              </a:rPr>
              <a:t>	</a:t>
            </a:r>
            <a:r>
              <a:rPr lang="en-US" altLang="zh-CN" sz="1800" b="1" i="1">
                <a:solidFill>
                  <a:schemeClr val="accent2"/>
                </a:solidFill>
              </a:rPr>
              <a:t>// </a:t>
            </a:r>
            <a:r>
              <a:rPr lang="zh-CN" altLang="en-US" sz="1800" b="1" i="1">
                <a:solidFill>
                  <a:schemeClr val="accent2"/>
                </a:solidFill>
              </a:rPr>
              <a:t>错误，不能省略第二维长度</a:t>
            </a:r>
          </a:p>
        </p:txBody>
      </p:sp>
      <p:sp>
        <p:nvSpPr>
          <p:cNvPr id="693254" name="Text Box 6"/>
          <p:cNvSpPr txBox="1">
            <a:spLocks noChangeArrowheads="1"/>
          </p:cNvSpPr>
          <p:nvPr/>
        </p:nvSpPr>
        <p:spPr bwMode="auto">
          <a:xfrm>
            <a:off x="609600" y="277813"/>
            <a:ext cx="429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4.3.1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二维数组定义与初始化 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72330" y="2357430"/>
            <a:ext cx="207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二层三行二列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857892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smtClean="0">
                <a:solidFill>
                  <a:schemeClr val="accent1"/>
                </a:solidFill>
              </a:rPr>
              <a:t>为什么可以</a:t>
            </a:r>
            <a:r>
              <a:rPr lang="zh-CN" altLang="en-US" sz="1800" smtClean="0">
                <a:solidFill>
                  <a:schemeClr val="accent1"/>
                </a:solidFill>
              </a:rPr>
              <a:t>省略</a:t>
            </a:r>
            <a:r>
              <a:rPr lang="zh-CN" altLang="en-US" sz="1800" smtClean="0">
                <a:solidFill>
                  <a:schemeClr val="accent1"/>
                </a:solidFill>
              </a:rPr>
              <a:t>第一维，因为数组名是数组首元素的首地址，逻辑上相当于一个</a:t>
            </a:r>
            <a:r>
              <a:rPr lang="en-US" altLang="zh-CN" sz="1800" smtClean="0">
                <a:solidFill>
                  <a:schemeClr val="accent1"/>
                </a:solidFill>
              </a:rPr>
              <a:t>n-1</a:t>
            </a:r>
            <a:r>
              <a:rPr lang="zh-CN" altLang="en-US" sz="1800" smtClean="0">
                <a:solidFill>
                  <a:schemeClr val="accent1"/>
                </a:solidFill>
              </a:rPr>
              <a:t>维的指针，如</a:t>
            </a:r>
            <a:r>
              <a:rPr lang="en-US" altLang="zh-CN" sz="1800" smtClean="0">
                <a:solidFill>
                  <a:schemeClr val="accent1"/>
                </a:solidFill>
              </a:rPr>
              <a:t>a</a:t>
            </a:r>
            <a:r>
              <a:rPr lang="zh-CN" altLang="en-US" sz="1800" smtClean="0">
                <a:solidFill>
                  <a:schemeClr val="accent1"/>
                </a:solidFill>
              </a:rPr>
              <a:t>的类型就是</a:t>
            </a:r>
            <a:r>
              <a:rPr lang="en-US" altLang="zh-CN" sz="1800" smtClean="0">
                <a:solidFill>
                  <a:schemeClr val="accent1"/>
                </a:solidFill>
              </a:rPr>
              <a:t>int(*)[4]</a:t>
            </a:r>
            <a:r>
              <a:rPr lang="zh-CN" altLang="en-US" sz="1800" smtClean="0">
                <a:solidFill>
                  <a:schemeClr val="accent1"/>
                </a:solidFill>
              </a:rPr>
              <a:t>，</a:t>
            </a:r>
            <a:r>
              <a:rPr lang="en-US" altLang="zh-CN" sz="1800" smtClean="0">
                <a:solidFill>
                  <a:schemeClr val="accent1"/>
                </a:solidFill>
              </a:rPr>
              <a:t>b</a:t>
            </a:r>
            <a:r>
              <a:rPr lang="zh-CN" altLang="en-US" sz="1800" smtClean="0">
                <a:solidFill>
                  <a:schemeClr val="accent1"/>
                </a:solidFill>
              </a:rPr>
              <a:t>的类型是</a:t>
            </a:r>
            <a:r>
              <a:rPr lang="en-US" altLang="zh-CN" sz="1800" smtClean="0">
                <a:solidFill>
                  <a:schemeClr val="accent1"/>
                </a:solidFill>
              </a:rPr>
              <a:t>double(*)[3][2]</a:t>
            </a:r>
            <a:r>
              <a:rPr lang="zh-CN" altLang="en-US" sz="1800" smtClean="0">
                <a:solidFill>
                  <a:schemeClr val="accent1"/>
                </a:solidFill>
              </a:rPr>
              <a:t>，</a:t>
            </a:r>
            <a:r>
              <a:rPr lang="en-US" altLang="zh-CN" sz="1800" smtClean="0">
                <a:solidFill>
                  <a:schemeClr val="accent1"/>
                </a:solidFill>
              </a:rPr>
              <a:t>k</a:t>
            </a:r>
            <a:r>
              <a:rPr lang="zh-CN" altLang="en-US" sz="1800" smtClean="0">
                <a:solidFill>
                  <a:schemeClr val="accent1"/>
                </a:solidFill>
              </a:rPr>
              <a:t>的类型是</a:t>
            </a:r>
            <a:r>
              <a:rPr lang="en-US" altLang="zh-CN" sz="1800" smtClean="0">
                <a:solidFill>
                  <a:schemeClr val="accent1"/>
                </a:solidFill>
              </a:rPr>
              <a:t>int(*)[2][3]</a:t>
            </a:r>
            <a:endParaRPr lang="zh-CN" altLang="en-US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9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9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9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9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9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9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9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9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9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93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autoUpdateAnimBg="0"/>
      <p:bldP spid="693252" grpId="0" build="p" autoUpdateAnimBg="0" advAuto="2000"/>
      <p:bldP spid="693253" grpId="0" build="p" autoUpdateAnimBg="0"/>
      <p:bldP spid="693254" grpId="0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Text Box 2"/>
          <p:cNvSpPr txBox="1">
            <a:spLocks noChangeArrowheads="1"/>
          </p:cNvSpPr>
          <p:nvPr/>
        </p:nvSpPr>
        <p:spPr bwMode="auto">
          <a:xfrm>
            <a:off x="609600" y="125413"/>
            <a:ext cx="29749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>
                <a:solidFill>
                  <a:srgbClr val="008000"/>
                </a:solidFill>
                <a:sym typeface="Symbol" pitchFamily="18" charset="2"/>
              </a:rPr>
              <a:t>多维数组按高维优先存放</a:t>
            </a:r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755650" y="1130300"/>
            <a:ext cx="12287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1800" b="1"/>
              <a:t>a [ 3 ]  [ 4 ]</a:t>
            </a:r>
          </a:p>
        </p:txBody>
      </p:sp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4927600" y="1130300"/>
            <a:ext cx="16224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1800" b="1"/>
              <a:t>b [ 2 ] [ 3 ] [ 2 ]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79550" y="1649413"/>
            <a:ext cx="1498600" cy="1508125"/>
            <a:chOff x="1202" y="1257"/>
            <a:chExt cx="944" cy="950"/>
          </a:xfrm>
        </p:grpSpPr>
        <p:sp>
          <p:nvSpPr>
            <p:cNvPr id="694278" name="Rectangle 6"/>
            <p:cNvSpPr>
              <a:spLocks noChangeArrowheads="1"/>
            </p:cNvSpPr>
            <p:nvPr/>
          </p:nvSpPr>
          <p:spPr bwMode="auto">
            <a:xfrm>
              <a:off x="1202" y="1257"/>
              <a:ext cx="944" cy="23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a [ 0 ] [ 0 ]    </a:t>
              </a:r>
            </a:p>
          </p:txBody>
        </p:sp>
        <p:sp>
          <p:nvSpPr>
            <p:cNvPr id="694279" name="Rectangle 7"/>
            <p:cNvSpPr>
              <a:spLocks noChangeArrowheads="1"/>
            </p:cNvSpPr>
            <p:nvPr/>
          </p:nvSpPr>
          <p:spPr bwMode="auto">
            <a:xfrm>
              <a:off x="1202" y="1497"/>
              <a:ext cx="944" cy="23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a [ 0 ] [ 1 ]    </a:t>
              </a:r>
            </a:p>
          </p:txBody>
        </p:sp>
        <p:sp>
          <p:nvSpPr>
            <p:cNvPr id="694280" name="Rectangle 8"/>
            <p:cNvSpPr>
              <a:spLocks noChangeArrowheads="1"/>
            </p:cNvSpPr>
            <p:nvPr/>
          </p:nvSpPr>
          <p:spPr bwMode="auto">
            <a:xfrm>
              <a:off x="1202" y="1737"/>
              <a:ext cx="944" cy="23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a [ 0 ] [ 2 ]    </a:t>
              </a:r>
            </a:p>
          </p:txBody>
        </p:sp>
        <p:sp>
          <p:nvSpPr>
            <p:cNvPr id="694281" name="Rectangle 9"/>
            <p:cNvSpPr>
              <a:spLocks noChangeArrowheads="1"/>
            </p:cNvSpPr>
            <p:nvPr/>
          </p:nvSpPr>
          <p:spPr bwMode="auto">
            <a:xfrm>
              <a:off x="1202" y="1977"/>
              <a:ext cx="944" cy="23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a [ 0 ] [ 3 ]    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79550" y="3173413"/>
            <a:ext cx="1498600" cy="1508125"/>
            <a:chOff x="1202" y="2217"/>
            <a:chExt cx="944" cy="950"/>
          </a:xfrm>
        </p:grpSpPr>
        <p:sp>
          <p:nvSpPr>
            <p:cNvPr id="694283" name="Rectangle 11"/>
            <p:cNvSpPr>
              <a:spLocks noChangeArrowheads="1"/>
            </p:cNvSpPr>
            <p:nvPr/>
          </p:nvSpPr>
          <p:spPr bwMode="auto">
            <a:xfrm>
              <a:off x="1202" y="2217"/>
              <a:ext cx="944" cy="2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a [ 1 ] [ 0 ]    </a:t>
              </a:r>
            </a:p>
          </p:txBody>
        </p:sp>
        <p:sp>
          <p:nvSpPr>
            <p:cNvPr id="694284" name="Rectangle 12"/>
            <p:cNvSpPr>
              <a:spLocks noChangeArrowheads="1"/>
            </p:cNvSpPr>
            <p:nvPr/>
          </p:nvSpPr>
          <p:spPr bwMode="auto">
            <a:xfrm>
              <a:off x="1202" y="2457"/>
              <a:ext cx="944" cy="2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a [ 1 ] [ 1 ]    </a:t>
              </a:r>
            </a:p>
          </p:txBody>
        </p:sp>
        <p:sp>
          <p:nvSpPr>
            <p:cNvPr id="694285" name="Rectangle 13"/>
            <p:cNvSpPr>
              <a:spLocks noChangeArrowheads="1"/>
            </p:cNvSpPr>
            <p:nvPr/>
          </p:nvSpPr>
          <p:spPr bwMode="auto">
            <a:xfrm>
              <a:off x="1202" y="2697"/>
              <a:ext cx="944" cy="2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a [ 1 ] [ 2 ]    </a:t>
              </a:r>
            </a:p>
          </p:txBody>
        </p:sp>
        <p:sp>
          <p:nvSpPr>
            <p:cNvPr id="694286" name="Rectangle 14"/>
            <p:cNvSpPr>
              <a:spLocks noChangeArrowheads="1"/>
            </p:cNvSpPr>
            <p:nvPr/>
          </p:nvSpPr>
          <p:spPr bwMode="auto">
            <a:xfrm>
              <a:off x="1202" y="2937"/>
              <a:ext cx="944" cy="2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a [ 1 ] [ 3 ]    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79550" y="4697413"/>
            <a:ext cx="1498600" cy="1508125"/>
            <a:chOff x="1202" y="3177"/>
            <a:chExt cx="944" cy="950"/>
          </a:xfrm>
        </p:grpSpPr>
        <p:sp>
          <p:nvSpPr>
            <p:cNvPr id="694288" name="Rectangle 16"/>
            <p:cNvSpPr>
              <a:spLocks noChangeArrowheads="1"/>
            </p:cNvSpPr>
            <p:nvPr/>
          </p:nvSpPr>
          <p:spPr bwMode="auto">
            <a:xfrm>
              <a:off x="1202" y="3177"/>
              <a:ext cx="944" cy="230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a [ 2 ] [ 0 ]    </a:t>
              </a:r>
            </a:p>
          </p:txBody>
        </p:sp>
        <p:sp>
          <p:nvSpPr>
            <p:cNvPr id="694289" name="Rectangle 17"/>
            <p:cNvSpPr>
              <a:spLocks noChangeArrowheads="1"/>
            </p:cNvSpPr>
            <p:nvPr/>
          </p:nvSpPr>
          <p:spPr bwMode="auto">
            <a:xfrm>
              <a:off x="1202" y="3417"/>
              <a:ext cx="944" cy="230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a [ 2 ] [ 1 ]    </a:t>
              </a:r>
            </a:p>
          </p:txBody>
        </p:sp>
        <p:sp>
          <p:nvSpPr>
            <p:cNvPr id="694290" name="Rectangle 18"/>
            <p:cNvSpPr>
              <a:spLocks noChangeArrowheads="1"/>
            </p:cNvSpPr>
            <p:nvPr/>
          </p:nvSpPr>
          <p:spPr bwMode="auto">
            <a:xfrm>
              <a:off x="1202" y="3657"/>
              <a:ext cx="944" cy="230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a [ 2 ] [ 2 ]    </a:t>
              </a:r>
            </a:p>
          </p:txBody>
        </p:sp>
        <p:sp>
          <p:nvSpPr>
            <p:cNvPr id="694291" name="Rectangle 19"/>
            <p:cNvSpPr>
              <a:spLocks noChangeArrowheads="1"/>
            </p:cNvSpPr>
            <p:nvPr/>
          </p:nvSpPr>
          <p:spPr bwMode="auto">
            <a:xfrm>
              <a:off x="1202" y="3897"/>
              <a:ext cx="944" cy="230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a [ 2 ] [ 3 ]    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591175" y="1649413"/>
            <a:ext cx="1900238" cy="746125"/>
            <a:chOff x="3522" y="1257"/>
            <a:chExt cx="1197" cy="470"/>
          </a:xfrm>
        </p:grpSpPr>
        <p:sp>
          <p:nvSpPr>
            <p:cNvPr id="694293" name="Rectangle 21"/>
            <p:cNvSpPr>
              <a:spLocks noChangeArrowheads="1"/>
            </p:cNvSpPr>
            <p:nvPr/>
          </p:nvSpPr>
          <p:spPr bwMode="auto">
            <a:xfrm>
              <a:off x="3522" y="1257"/>
              <a:ext cx="1197" cy="23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b [ 0 ] [ 0 ] [ 0 ]    </a:t>
              </a:r>
            </a:p>
          </p:txBody>
        </p:sp>
        <p:sp>
          <p:nvSpPr>
            <p:cNvPr id="694294" name="Rectangle 22"/>
            <p:cNvSpPr>
              <a:spLocks noChangeArrowheads="1"/>
            </p:cNvSpPr>
            <p:nvPr/>
          </p:nvSpPr>
          <p:spPr bwMode="auto">
            <a:xfrm>
              <a:off x="3522" y="1497"/>
              <a:ext cx="1197" cy="23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b [ 0 ] [ 0 ] [ 1 ]    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591175" y="2411413"/>
            <a:ext cx="1900238" cy="746125"/>
            <a:chOff x="3522" y="1737"/>
            <a:chExt cx="1197" cy="470"/>
          </a:xfrm>
        </p:grpSpPr>
        <p:sp>
          <p:nvSpPr>
            <p:cNvPr id="694296" name="Rectangle 24"/>
            <p:cNvSpPr>
              <a:spLocks noChangeArrowheads="1"/>
            </p:cNvSpPr>
            <p:nvPr/>
          </p:nvSpPr>
          <p:spPr bwMode="auto">
            <a:xfrm>
              <a:off x="3522" y="1737"/>
              <a:ext cx="1197" cy="230"/>
            </a:xfrm>
            <a:prstGeom prst="rect">
              <a:avLst/>
            </a:prstGeom>
            <a:solidFill>
              <a:srgbClr val="FFDD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b [ 0 ] [ 1 ] [ 0 ]    </a:t>
              </a:r>
            </a:p>
          </p:txBody>
        </p:sp>
        <p:sp>
          <p:nvSpPr>
            <p:cNvPr id="694297" name="Rectangle 25"/>
            <p:cNvSpPr>
              <a:spLocks noChangeArrowheads="1"/>
            </p:cNvSpPr>
            <p:nvPr/>
          </p:nvSpPr>
          <p:spPr bwMode="auto">
            <a:xfrm>
              <a:off x="3522" y="1977"/>
              <a:ext cx="1197" cy="230"/>
            </a:xfrm>
            <a:prstGeom prst="rect">
              <a:avLst/>
            </a:prstGeom>
            <a:solidFill>
              <a:srgbClr val="FFDD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b [ 0 ] [ 1 ] [ 1 ]    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5591175" y="3173413"/>
            <a:ext cx="1900238" cy="746125"/>
            <a:chOff x="3522" y="2217"/>
            <a:chExt cx="1197" cy="470"/>
          </a:xfrm>
        </p:grpSpPr>
        <p:sp>
          <p:nvSpPr>
            <p:cNvPr id="694299" name="Rectangle 27"/>
            <p:cNvSpPr>
              <a:spLocks noChangeArrowheads="1"/>
            </p:cNvSpPr>
            <p:nvPr/>
          </p:nvSpPr>
          <p:spPr bwMode="auto">
            <a:xfrm>
              <a:off x="3522" y="2217"/>
              <a:ext cx="1197" cy="230"/>
            </a:xfrm>
            <a:prstGeom prst="rect">
              <a:avLst/>
            </a:prstGeom>
            <a:solidFill>
              <a:srgbClr val="FF99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b [ 0 ] [ 2 ] [ 0 ]    </a:t>
              </a:r>
            </a:p>
          </p:txBody>
        </p:sp>
        <p:sp>
          <p:nvSpPr>
            <p:cNvPr id="694300" name="Rectangle 28"/>
            <p:cNvSpPr>
              <a:spLocks noChangeArrowheads="1"/>
            </p:cNvSpPr>
            <p:nvPr/>
          </p:nvSpPr>
          <p:spPr bwMode="auto">
            <a:xfrm>
              <a:off x="3522" y="2457"/>
              <a:ext cx="1197" cy="230"/>
            </a:xfrm>
            <a:prstGeom prst="rect">
              <a:avLst/>
            </a:prstGeom>
            <a:solidFill>
              <a:srgbClr val="FF99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b [ 0 ] [ 2 ] [ 1 ]    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594350" y="3935413"/>
            <a:ext cx="1900238" cy="746125"/>
            <a:chOff x="3524" y="2697"/>
            <a:chExt cx="1197" cy="470"/>
          </a:xfrm>
        </p:grpSpPr>
        <p:sp>
          <p:nvSpPr>
            <p:cNvPr id="694302" name="Rectangle 30"/>
            <p:cNvSpPr>
              <a:spLocks noChangeArrowheads="1"/>
            </p:cNvSpPr>
            <p:nvPr/>
          </p:nvSpPr>
          <p:spPr bwMode="auto">
            <a:xfrm>
              <a:off x="3524" y="2697"/>
              <a:ext cx="1197" cy="23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b [ 1 ] [ 0 ] [ 0 ]    </a:t>
              </a:r>
            </a:p>
          </p:txBody>
        </p:sp>
        <p:sp>
          <p:nvSpPr>
            <p:cNvPr id="694303" name="Rectangle 31"/>
            <p:cNvSpPr>
              <a:spLocks noChangeArrowheads="1"/>
            </p:cNvSpPr>
            <p:nvPr/>
          </p:nvSpPr>
          <p:spPr bwMode="auto">
            <a:xfrm>
              <a:off x="3524" y="2937"/>
              <a:ext cx="1197" cy="23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b [ 1 ] [ 0 ] [ 1 ]    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5594350" y="4697413"/>
            <a:ext cx="1900238" cy="746125"/>
            <a:chOff x="3524" y="3177"/>
            <a:chExt cx="1197" cy="470"/>
          </a:xfrm>
        </p:grpSpPr>
        <p:sp>
          <p:nvSpPr>
            <p:cNvPr id="694305" name="Rectangle 33"/>
            <p:cNvSpPr>
              <a:spLocks noChangeArrowheads="1"/>
            </p:cNvSpPr>
            <p:nvPr/>
          </p:nvSpPr>
          <p:spPr bwMode="auto">
            <a:xfrm>
              <a:off x="3524" y="3177"/>
              <a:ext cx="1197" cy="230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b [ 1 ] [ 1 ] [ 0 ]    </a:t>
              </a:r>
            </a:p>
          </p:txBody>
        </p:sp>
        <p:sp>
          <p:nvSpPr>
            <p:cNvPr id="694306" name="Rectangle 34"/>
            <p:cNvSpPr>
              <a:spLocks noChangeArrowheads="1"/>
            </p:cNvSpPr>
            <p:nvPr/>
          </p:nvSpPr>
          <p:spPr bwMode="auto">
            <a:xfrm>
              <a:off x="3524" y="3417"/>
              <a:ext cx="1197" cy="230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b [ 1 ] [ 1 ] [ 1 ]    </a:t>
              </a: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5594350" y="5459413"/>
            <a:ext cx="1900238" cy="746125"/>
            <a:chOff x="3524" y="3657"/>
            <a:chExt cx="1197" cy="470"/>
          </a:xfrm>
        </p:grpSpPr>
        <p:sp>
          <p:nvSpPr>
            <p:cNvPr id="694308" name="Rectangle 36"/>
            <p:cNvSpPr>
              <a:spLocks noChangeArrowheads="1"/>
            </p:cNvSpPr>
            <p:nvPr/>
          </p:nvSpPr>
          <p:spPr bwMode="auto">
            <a:xfrm>
              <a:off x="3524" y="3657"/>
              <a:ext cx="1197" cy="230"/>
            </a:xfrm>
            <a:prstGeom prst="rect">
              <a:avLst/>
            </a:prstGeom>
            <a:solidFill>
              <a:srgbClr val="CC99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b [ 1 ] [ 2 ] [ 0 ]    </a:t>
              </a:r>
            </a:p>
          </p:txBody>
        </p:sp>
        <p:sp>
          <p:nvSpPr>
            <p:cNvPr id="694309" name="Rectangle 37"/>
            <p:cNvSpPr>
              <a:spLocks noChangeArrowheads="1"/>
            </p:cNvSpPr>
            <p:nvPr/>
          </p:nvSpPr>
          <p:spPr bwMode="auto">
            <a:xfrm>
              <a:off x="3524" y="3897"/>
              <a:ext cx="1197" cy="230"/>
            </a:xfrm>
            <a:prstGeom prst="rect">
              <a:avLst/>
            </a:prstGeom>
            <a:solidFill>
              <a:srgbClr val="CC99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en-US" sz="1600" b="1">
                  <a:ea typeface="宋体" pitchFamily="2" charset="-122"/>
                </a:rPr>
                <a:t>    </a:t>
              </a:r>
              <a:r>
                <a:rPr lang="en-US" altLang="zh-CN" sz="1600" b="1">
                  <a:ea typeface="宋体" pitchFamily="2" charset="-122"/>
                </a:rPr>
                <a:t>b [ 1 ] [ 2 ] [ 1 ]    </a:t>
              </a:r>
            </a:p>
          </p:txBody>
        </p:sp>
      </p:grpSp>
      <p:sp>
        <p:nvSpPr>
          <p:cNvPr id="136205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4.3.1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二维数组定义与初始化</a:t>
            </a:r>
            <a:endParaRPr lang="zh-CN" altLang="en-US" smtClean="0">
              <a:solidFill>
                <a:srgbClr val="ECE6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 build="p" autoUpdateAnimBg="0" advAuto="2000"/>
      <p:bldP spid="694275" grpId="0" autoUpdateAnimBg="0"/>
      <p:bldP spid="694276" grpId="0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685800" y="1268413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1.  </a:t>
            </a: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以下标方式访问二维数组 </a:t>
            </a:r>
          </a:p>
        </p:txBody>
      </p:sp>
      <p:sp>
        <p:nvSpPr>
          <p:cNvPr id="696323" name="Text Box 3"/>
          <p:cNvSpPr txBox="1">
            <a:spLocks noChangeArrowheads="1"/>
          </p:cNvSpPr>
          <p:nvPr/>
        </p:nvSpPr>
        <p:spPr bwMode="auto">
          <a:xfrm>
            <a:off x="2514600" y="2487613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 i="1">
                <a:ea typeface="Arial Unicode MS"/>
                <a:cs typeface="Arial Unicode MS"/>
              </a:rPr>
              <a:t>数组名</a:t>
            </a:r>
            <a:r>
              <a:rPr lang="zh-CN" altLang="en-US" sz="2000" b="1">
                <a:ea typeface="Arial Unicode MS"/>
                <a:cs typeface="Arial Unicode MS"/>
              </a:rPr>
              <a:t>  </a:t>
            </a:r>
            <a:r>
              <a:rPr lang="en-US" altLang="zh-CN" sz="2000" b="1">
                <a:ea typeface="Arial Unicode MS"/>
                <a:cs typeface="Arial Unicode MS"/>
              </a:rPr>
              <a:t>[ </a:t>
            </a:r>
            <a:r>
              <a:rPr lang="zh-CN" altLang="en-US" sz="2000" b="1" i="1">
                <a:ea typeface="Arial Unicode MS"/>
                <a:cs typeface="Arial Unicode MS"/>
              </a:rPr>
              <a:t>表达式</a:t>
            </a:r>
            <a:r>
              <a:rPr lang="en-US" altLang="zh-CN" sz="2000" b="1" i="1">
                <a:ea typeface="Arial Unicode MS"/>
                <a:cs typeface="Arial Unicode MS"/>
              </a:rPr>
              <a:t>1</a:t>
            </a:r>
            <a:r>
              <a:rPr lang="en-US" altLang="zh-CN" sz="2000" b="1">
                <a:ea typeface="Arial Unicode MS"/>
                <a:cs typeface="Arial Unicode MS"/>
              </a:rPr>
              <a:t> ]  [ </a:t>
            </a:r>
            <a:r>
              <a:rPr lang="zh-CN" altLang="en-US" sz="2000" b="1" i="1">
                <a:ea typeface="Arial Unicode MS"/>
                <a:cs typeface="Arial Unicode MS"/>
              </a:rPr>
              <a:t>表达式</a:t>
            </a:r>
            <a:r>
              <a:rPr lang="en-US" altLang="zh-CN" sz="2000" b="1" i="1">
                <a:ea typeface="Arial Unicode MS"/>
                <a:cs typeface="Arial Unicode MS"/>
              </a:rPr>
              <a:t>2</a:t>
            </a:r>
            <a:r>
              <a:rPr lang="en-US" altLang="zh-CN" sz="2000" b="1">
                <a:ea typeface="Arial Unicode MS"/>
                <a:cs typeface="Arial Unicode MS"/>
              </a:rPr>
              <a:t> ] </a:t>
            </a:r>
          </a:p>
        </p:txBody>
      </p:sp>
      <p:sp>
        <p:nvSpPr>
          <p:cNvPr id="13721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sp>
        <p:nvSpPr>
          <p:cNvPr id="696325" name="Rectangle 5"/>
          <p:cNvSpPr>
            <a:spLocks noChangeArrowheads="1"/>
          </p:cNvSpPr>
          <p:nvPr/>
        </p:nvSpPr>
        <p:spPr bwMode="auto">
          <a:xfrm>
            <a:off x="685800" y="430213"/>
            <a:ext cx="314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4.3.2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二维数组访问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9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2" grpId="0" autoUpdateAnimBg="0"/>
      <p:bldP spid="696323" grpId="0" autoUpdateAnimBg="0"/>
      <p:bldP spid="696325" grpId="0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Text Box 2"/>
          <p:cNvSpPr txBox="1">
            <a:spLocks noChangeArrowheads="1"/>
          </p:cNvSpPr>
          <p:nvPr/>
        </p:nvSpPr>
        <p:spPr bwMode="auto">
          <a:xfrm>
            <a:off x="609600" y="361950"/>
            <a:ext cx="39624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6" grpId="0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ChangeArrowheads="1"/>
          </p:cNvSpPr>
          <p:nvPr/>
        </p:nvSpPr>
        <p:spPr bwMode="auto">
          <a:xfrm>
            <a:off x="838200" y="2255838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39266" name="Text Box 3"/>
          <p:cNvSpPr txBox="1">
            <a:spLocks noChangeArrowheads="1"/>
          </p:cNvSpPr>
          <p:nvPr/>
        </p:nvSpPr>
        <p:spPr bwMode="auto">
          <a:xfrm>
            <a:off x="609600" y="361950"/>
            <a:ext cx="39624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</a:t>
            </a:r>
            <a:r>
              <a:rPr lang="en-US" altLang="zh-CN" sz="1800" b="1">
                <a:solidFill>
                  <a:srgbClr val="FFFFFF"/>
                </a:solidFill>
              </a:rPr>
              <a:t>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86400" y="963613"/>
            <a:ext cx="2362200" cy="1905000"/>
            <a:chOff x="3456" y="768"/>
            <a:chExt cx="1488" cy="1200"/>
          </a:xfrm>
        </p:grpSpPr>
        <p:sp>
          <p:nvSpPr>
            <p:cNvPr id="139269" name="Rectangle 5"/>
            <p:cNvSpPr>
              <a:spLocks noChangeArrowheads="1"/>
            </p:cNvSpPr>
            <p:nvPr/>
          </p:nvSpPr>
          <p:spPr bwMode="auto">
            <a:xfrm>
              <a:off x="3648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000"/>
            </a:p>
          </p:txBody>
        </p:sp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3989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4330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39272" name="Rectangle 8"/>
            <p:cNvSpPr>
              <a:spLocks noChangeArrowheads="1"/>
            </p:cNvSpPr>
            <p:nvPr/>
          </p:nvSpPr>
          <p:spPr bwMode="auto">
            <a:xfrm>
              <a:off x="4672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39273" name="Rectangle 9"/>
            <p:cNvSpPr>
              <a:spLocks noChangeArrowheads="1"/>
            </p:cNvSpPr>
            <p:nvPr/>
          </p:nvSpPr>
          <p:spPr bwMode="auto">
            <a:xfrm>
              <a:off x="3648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39274" name="Rectangle 10"/>
            <p:cNvSpPr>
              <a:spLocks noChangeArrowheads="1"/>
            </p:cNvSpPr>
            <p:nvPr/>
          </p:nvSpPr>
          <p:spPr bwMode="auto">
            <a:xfrm>
              <a:off x="3989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39275" name="Rectangle 11"/>
            <p:cNvSpPr>
              <a:spLocks noChangeArrowheads="1"/>
            </p:cNvSpPr>
            <p:nvPr/>
          </p:nvSpPr>
          <p:spPr bwMode="auto">
            <a:xfrm>
              <a:off x="4330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39276" name="Rectangle 12"/>
            <p:cNvSpPr>
              <a:spLocks noChangeArrowheads="1"/>
            </p:cNvSpPr>
            <p:nvPr/>
          </p:nvSpPr>
          <p:spPr bwMode="auto">
            <a:xfrm>
              <a:off x="4672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39277" name="Rectangle 13"/>
            <p:cNvSpPr>
              <a:spLocks noChangeArrowheads="1"/>
            </p:cNvSpPr>
            <p:nvPr/>
          </p:nvSpPr>
          <p:spPr bwMode="auto">
            <a:xfrm>
              <a:off x="3648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39278" name="Rectangle 14"/>
            <p:cNvSpPr>
              <a:spLocks noChangeArrowheads="1"/>
            </p:cNvSpPr>
            <p:nvPr/>
          </p:nvSpPr>
          <p:spPr bwMode="auto">
            <a:xfrm>
              <a:off x="3989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39279" name="Rectangle 15"/>
            <p:cNvSpPr>
              <a:spLocks noChangeArrowheads="1"/>
            </p:cNvSpPr>
            <p:nvPr/>
          </p:nvSpPr>
          <p:spPr bwMode="auto">
            <a:xfrm>
              <a:off x="4330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39280" name="Rectangle 16"/>
            <p:cNvSpPr>
              <a:spLocks noChangeArrowheads="1"/>
            </p:cNvSpPr>
            <p:nvPr/>
          </p:nvSpPr>
          <p:spPr bwMode="auto">
            <a:xfrm>
              <a:off x="4672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39281" name="Text Box 17"/>
            <p:cNvSpPr txBox="1">
              <a:spLocks noChangeArrowheads="1"/>
            </p:cNvSpPr>
            <p:nvPr/>
          </p:nvSpPr>
          <p:spPr bwMode="auto">
            <a:xfrm>
              <a:off x="3456" y="76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a</a:t>
              </a:r>
            </a:p>
          </p:txBody>
        </p:sp>
      </p:grpSp>
      <p:sp>
        <p:nvSpPr>
          <p:cNvPr id="139268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ChangeArrowheads="1"/>
          </p:cNvSpPr>
          <p:nvPr/>
        </p:nvSpPr>
        <p:spPr bwMode="auto">
          <a:xfrm>
            <a:off x="838200" y="2616200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40290" name="Text Box 3"/>
          <p:cNvSpPr txBox="1">
            <a:spLocks noChangeArrowheads="1"/>
          </p:cNvSpPr>
          <p:nvPr/>
        </p:nvSpPr>
        <p:spPr bwMode="auto">
          <a:xfrm>
            <a:off x="609600" y="361950"/>
            <a:ext cx="39624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140291" name="Group 4"/>
          <p:cNvGrpSpPr>
            <a:grpSpLocks/>
          </p:cNvGrpSpPr>
          <p:nvPr/>
        </p:nvGrpSpPr>
        <p:grpSpPr bwMode="auto">
          <a:xfrm>
            <a:off x="5486400" y="963613"/>
            <a:ext cx="2362200" cy="1905000"/>
            <a:chOff x="3456" y="768"/>
            <a:chExt cx="1488" cy="1200"/>
          </a:xfrm>
        </p:grpSpPr>
        <p:sp>
          <p:nvSpPr>
            <p:cNvPr id="140298" name="Rectangle 5"/>
            <p:cNvSpPr>
              <a:spLocks noChangeArrowheads="1"/>
            </p:cNvSpPr>
            <p:nvPr/>
          </p:nvSpPr>
          <p:spPr bwMode="auto">
            <a:xfrm>
              <a:off x="3648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000"/>
            </a:p>
          </p:txBody>
        </p:sp>
        <p:sp>
          <p:nvSpPr>
            <p:cNvPr id="140299" name="Rectangle 6"/>
            <p:cNvSpPr>
              <a:spLocks noChangeArrowheads="1"/>
            </p:cNvSpPr>
            <p:nvPr/>
          </p:nvSpPr>
          <p:spPr bwMode="auto">
            <a:xfrm>
              <a:off x="3989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0300" name="Rectangle 7"/>
            <p:cNvSpPr>
              <a:spLocks noChangeArrowheads="1"/>
            </p:cNvSpPr>
            <p:nvPr/>
          </p:nvSpPr>
          <p:spPr bwMode="auto">
            <a:xfrm>
              <a:off x="4330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0301" name="Rectangle 8"/>
            <p:cNvSpPr>
              <a:spLocks noChangeArrowheads="1"/>
            </p:cNvSpPr>
            <p:nvPr/>
          </p:nvSpPr>
          <p:spPr bwMode="auto">
            <a:xfrm>
              <a:off x="4672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0302" name="Rectangle 9"/>
            <p:cNvSpPr>
              <a:spLocks noChangeArrowheads="1"/>
            </p:cNvSpPr>
            <p:nvPr/>
          </p:nvSpPr>
          <p:spPr bwMode="auto">
            <a:xfrm>
              <a:off x="3648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0303" name="Rectangle 10"/>
            <p:cNvSpPr>
              <a:spLocks noChangeArrowheads="1"/>
            </p:cNvSpPr>
            <p:nvPr/>
          </p:nvSpPr>
          <p:spPr bwMode="auto">
            <a:xfrm>
              <a:off x="3989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0304" name="Rectangle 11"/>
            <p:cNvSpPr>
              <a:spLocks noChangeArrowheads="1"/>
            </p:cNvSpPr>
            <p:nvPr/>
          </p:nvSpPr>
          <p:spPr bwMode="auto">
            <a:xfrm>
              <a:off x="4330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0305" name="Rectangle 12"/>
            <p:cNvSpPr>
              <a:spLocks noChangeArrowheads="1"/>
            </p:cNvSpPr>
            <p:nvPr/>
          </p:nvSpPr>
          <p:spPr bwMode="auto">
            <a:xfrm>
              <a:off x="4672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0306" name="Rectangle 13"/>
            <p:cNvSpPr>
              <a:spLocks noChangeArrowheads="1"/>
            </p:cNvSpPr>
            <p:nvPr/>
          </p:nvSpPr>
          <p:spPr bwMode="auto">
            <a:xfrm>
              <a:off x="3648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0307" name="Rectangle 14"/>
            <p:cNvSpPr>
              <a:spLocks noChangeArrowheads="1"/>
            </p:cNvSpPr>
            <p:nvPr/>
          </p:nvSpPr>
          <p:spPr bwMode="auto">
            <a:xfrm>
              <a:off x="3989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0308" name="Rectangle 15"/>
            <p:cNvSpPr>
              <a:spLocks noChangeArrowheads="1"/>
            </p:cNvSpPr>
            <p:nvPr/>
          </p:nvSpPr>
          <p:spPr bwMode="auto">
            <a:xfrm>
              <a:off x="4330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0309" name="Rectangle 16"/>
            <p:cNvSpPr>
              <a:spLocks noChangeArrowheads="1"/>
            </p:cNvSpPr>
            <p:nvPr/>
          </p:nvSpPr>
          <p:spPr bwMode="auto">
            <a:xfrm>
              <a:off x="4672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0310" name="Text Box 17"/>
            <p:cNvSpPr txBox="1">
              <a:spLocks noChangeArrowheads="1"/>
            </p:cNvSpPr>
            <p:nvPr/>
          </p:nvSpPr>
          <p:spPr bwMode="auto">
            <a:xfrm>
              <a:off x="3456" y="76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a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162550" y="3402013"/>
            <a:ext cx="3219450" cy="381000"/>
            <a:chOff x="3252" y="2304"/>
            <a:chExt cx="2028" cy="240"/>
          </a:xfrm>
        </p:grpSpPr>
        <p:sp>
          <p:nvSpPr>
            <p:cNvPr id="140294" name="Rectangle 19"/>
            <p:cNvSpPr>
              <a:spLocks noChangeArrowheads="1"/>
            </p:cNvSpPr>
            <p:nvPr/>
          </p:nvSpPr>
          <p:spPr bwMode="auto">
            <a:xfrm>
              <a:off x="3456" y="2304"/>
              <a:ext cx="672" cy="240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40295" name="Rectangle 20"/>
            <p:cNvSpPr>
              <a:spLocks noChangeArrowheads="1"/>
            </p:cNvSpPr>
            <p:nvPr/>
          </p:nvSpPr>
          <p:spPr bwMode="auto">
            <a:xfrm>
              <a:off x="4608" y="2304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40296" name="Text Box 21"/>
            <p:cNvSpPr txBox="1">
              <a:spLocks noChangeArrowheads="1"/>
            </p:cNvSpPr>
            <p:nvPr/>
          </p:nvSpPr>
          <p:spPr bwMode="auto">
            <a:xfrm>
              <a:off x="3252" y="2313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 b="1"/>
                <a:t>i</a:t>
              </a:r>
            </a:p>
          </p:txBody>
        </p:sp>
        <p:sp>
          <p:nvSpPr>
            <p:cNvPr id="140297" name="Text Box 22"/>
            <p:cNvSpPr txBox="1">
              <a:spLocks noChangeArrowheads="1"/>
            </p:cNvSpPr>
            <p:nvPr/>
          </p:nvSpPr>
          <p:spPr bwMode="auto">
            <a:xfrm>
              <a:off x="4416" y="2304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 b="1"/>
                <a:t>j</a:t>
              </a:r>
            </a:p>
          </p:txBody>
        </p:sp>
      </p:grpSp>
      <p:sp>
        <p:nvSpPr>
          <p:cNvPr id="140293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ChangeArrowheads="1"/>
          </p:cNvSpPr>
          <p:nvPr/>
        </p:nvSpPr>
        <p:spPr bwMode="auto">
          <a:xfrm>
            <a:off x="838200" y="2976563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41314" name="Text Box 3"/>
          <p:cNvSpPr txBox="1">
            <a:spLocks noChangeArrowheads="1"/>
          </p:cNvSpPr>
          <p:nvPr/>
        </p:nvSpPr>
        <p:spPr bwMode="auto">
          <a:xfrm>
            <a:off x="609600" y="361950"/>
            <a:ext cx="39624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141315" name="Group 4"/>
          <p:cNvGrpSpPr>
            <a:grpSpLocks/>
          </p:cNvGrpSpPr>
          <p:nvPr/>
        </p:nvGrpSpPr>
        <p:grpSpPr bwMode="auto">
          <a:xfrm>
            <a:off x="5486400" y="963613"/>
            <a:ext cx="2362200" cy="1905000"/>
            <a:chOff x="3456" y="768"/>
            <a:chExt cx="1488" cy="1200"/>
          </a:xfrm>
        </p:grpSpPr>
        <p:sp>
          <p:nvSpPr>
            <p:cNvPr id="141321" name="Rectangle 5"/>
            <p:cNvSpPr>
              <a:spLocks noChangeArrowheads="1"/>
            </p:cNvSpPr>
            <p:nvPr/>
          </p:nvSpPr>
          <p:spPr bwMode="auto">
            <a:xfrm>
              <a:off x="3648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000"/>
            </a:p>
          </p:txBody>
        </p:sp>
        <p:sp>
          <p:nvSpPr>
            <p:cNvPr id="141322" name="Rectangle 6"/>
            <p:cNvSpPr>
              <a:spLocks noChangeArrowheads="1"/>
            </p:cNvSpPr>
            <p:nvPr/>
          </p:nvSpPr>
          <p:spPr bwMode="auto">
            <a:xfrm>
              <a:off x="3989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1323" name="Rectangle 7"/>
            <p:cNvSpPr>
              <a:spLocks noChangeArrowheads="1"/>
            </p:cNvSpPr>
            <p:nvPr/>
          </p:nvSpPr>
          <p:spPr bwMode="auto">
            <a:xfrm>
              <a:off x="4330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1324" name="Rectangle 8"/>
            <p:cNvSpPr>
              <a:spLocks noChangeArrowheads="1"/>
            </p:cNvSpPr>
            <p:nvPr/>
          </p:nvSpPr>
          <p:spPr bwMode="auto">
            <a:xfrm>
              <a:off x="4672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1325" name="Rectangle 9"/>
            <p:cNvSpPr>
              <a:spLocks noChangeArrowheads="1"/>
            </p:cNvSpPr>
            <p:nvPr/>
          </p:nvSpPr>
          <p:spPr bwMode="auto">
            <a:xfrm>
              <a:off x="3648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1326" name="Rectangle 10"/>
            <p:cNvSpPr>
              <a:spLocks noChangeArrowheads="1"/>
            </p:cNvSpPr>
            <p:nvPr/>
          </p:nvSpPr>
          <p:spPr bwMode="auto">
            <a:xfrm>
              <a:off x="3989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1327" name="Rectangle 11"/>
            <p:cNvSpPr>
              <a:spLocks noChangeArrowheads="1"/>
            </p:cNvSpPr>
            <p:nvPr/>
          </p:nvSpPr>
          <p:spPr bwMode="auto">
            <a:xfrm>
              <a:off x="4330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1328" name="Rectangle 12"/>
            <p:cNvSpPr>
              <a:spLocks noChangeArrowheads="1"/>
            </p:cNvSpPr>
            <p:nvPr/>
          </p:nvSpPr>
          <p:spPr bwMode="auto">
            <a:xfrm>
              <a:off x="4672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1329" name="Rectangle 13"/>
            <p:cNvSpPr>
              <a:spLocks noChangeArrowheads="1"/>
            </p:cNvSpPr>
            <p:nvPr/>
          </p:nvSpPr>
          <p:spPr bwMode="auto">
            <a:xfrm>
              <a:off x="3648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1330" name="Rectangle 14"/>
            <p:cNvSpPr>
              <a:spLocks noChangeArrowheads="1"/>
            </p:cNvSpPr>
            <p:nvPr/>
          </p:nvSpPr>
          <p:spPr bwMode="auto">
            <a:xfrm>
              <a:off x="3989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1331" name="Rectangle 15"/>
            <p:cNvSpPr>
              <a:spLocks noChangeArrowheads="1"/>
            </p:cNvSpPr>
            <p:nvPr/>
          </p:nvSpPr>
          <p:spPr bwMode="auto">
            <a:xfrm>
              <a:off x="4330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1332" name="Rectangle 16"/>
            <p:cNvSpPr>
              <a:spLocks noChangeArrowheads="1"/>
            </p:cNvSpPr>
            <p:nvPr/>
          </p:nvSpPr>
          <p:spPr bwMode="auto">
            <a:xfrm>
              <a:off x="4672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1333" name="Text Box 17"/>
            <p:cNvSpPr txBox="1">
              <a:spLocks noChangeArrowheads="1"/>
            </p:cNvSpPr>
            <p:nvPr/>
          </p:nvSpPr>
          <p:spPr bwMode="auto">
            <a:xfrm>
              <a:off x="3456" y="76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a</a:t>
              </a:r>
            </a:p>
          </p:txBody>
        </p:sp>
      </p:grpSp>
      <p:sp>
        <p:nvSpPr>
          <p:cNvPr id="141316" name="Rectangle 18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41317" name="Rectangle 19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41318" name="Text Box 20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41319" name="Text Box 21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41320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一维数组定义与初始化</a:t>
            </a: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533400" y="1355725"/>
            <a:ext cx="70389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与普通变量一样，可以在数组定义的同时，对数组元素赋初值</a:t>
            </a:r>
          </a:p>
        </p:txBody>
      </p:sp>
      <p:sp>
        <p:nvSpPr>
          <p:cNvPr id="519175" name="Text Box 7"/>
          <p:cNvSpPr txBox="1">
            <a:spLocks noChangeArrowheads="1"/>
          </p:cNvSpPr>
          <p:nvPr/>
        </p:nvSpPr>
        <p:spPr bwMode="auto">
          <a:xfrm>
            <a:off x="809625" y="2724150"/>
            <a:ext cx="5667375" cy="283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zh-CN" altLang="en-US" sz="2000" b="1">
                <a:solidFill>
                  <a:srgbClr val="008000"/>
                </a:solidFill>
                <a:ea typeface="宋体" pitchFamily="2" charset="-122"/>
              </a:rPr>
              <a:t>：</a:t>
            </a: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>
                <a:ea typeface="宋体" pitchFamily="2" charset="-122"/>
              </a:rPr>
              <a:t>int  a [ 5 ] = { 1,  3,  5,  7,  9 };		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>
                <a:ea typeface="宋体" pitchFamily="2" charset="-122"/>
              </a:rPr>
              <a:t>	</a:t>
            </a: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int  b1 [ 5 ] = { 0 } ;</a:t>
            </a:r>
            <a:r>
              <a:rPr lang="en-US" altLang="zh-CN" sz="2000">
                <a:ea typeface="宋体" pitchFamily="2" charset="-122"/>
              </a:rPr>
              <a:t>		</a:t>
            </a:r>
            <a:r>
              <a:rPr lang="en-US" altLang="en-US" sz="2000">
                <a:ea typeface="宋体" pitchFamily="2" charset="-122"/>
              </a:rPr>
              <a:t>	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>
                <a:ea typeface="宋体" pitchFamily="2" charset="-122"/>
              </a:rPr>
              <a:t>	int  b2 [ 5 ] = { 1, 2, 3</a:t>
            </a:r>
            <a:r>
              <a:rPr lang="en-US" altLang="zh-CN" sz="2000">
                <a:solidFill>
                  <a:schemeClr val="hlink"/>
                </a:solidFill>
                <a:ea typeface="宋体" pitchFamily="2" charset="-122"/>
              </a:rPr>
              <a:t>,</a:t>
            </a:r>
            <a:r>
              <a:rPr lang="en-US" altLang="zh-CN" sz="2000">
                <a:ea typeface="宋体" pitchFamily="2" charset="-122"/>
              </a:rPr>
              <a:t> } ;		</a:t>
            </a:r>
            <a:endParaRPr lang="en-US" altLang="zh-CN" sz="2000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>
                <a:ea typeface="宋体" pitchFamily="2" charset="-122"/>
              </a:rPr>
              <a:t>int  c [  ] = { 1, 2, 3, 4, 5, 6, 7 } ;	</a:t>
            </a:r>
            <a:endParaRPr lang="en-US" altLang="zh-CN" sz="2000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 i="1">
                <a:ea typeface="宋体" pitchFamily="2" charset="-122"/>
              </a:rPr>
              <a:t>int  d [ 5 ] = { 1, 2, 3, 4, 5, 6, 7 } ;</a:t>
            </a:r>
            <a:r>
              <a:rPr lang="en-US" altLang="zh-CN" sz="2000">
                <a:ea typeface="宋体" pitchFamily="2" charset="-122"/>
              </a:rPr>
              <a:t> 	</a:t>
            </a:r>
            <a:endParaRPr lang="en-US" altLang="zh-CN" sz="2000" i="1">
              <a:solidFill>
                <a:srgbClr val="ECE6C0"/>
              </a:solidFill>
              <a:effectDag name="">
                <a:cont type="tree" name="">
                  <a:effect ref="fillLine"/>
                  <a:outerShdw dist="38100" dir="13500000" algn="br">
                    <a:srgbClr val="FFFBE0"/>
                  </a:outerShdw>
                </a:cont>
                <a:cont type="tree" name="">
                  <a:effect ref="fillLine"/>
                  <a:outerShdw dist="38100" dir="2700000" algn="tl">
                    <a:srgbClr val="8D8973"/>
                  </a:outerShdw>
                </a:cont>
                <a:effect ref="fillLine"/>
              </a:effectDag>
              <a:ea typeface="宋体" pitchFamily="2" charset="-122"/>
            </a:endParaRPr>
          </a:p>
        </p:txBody>
      </p:sp>
      <p:sp>
        <p:nvSpPr>
          <p:cNvPr id="519176" name="Rectangle 8"/>
          <p:cNvSpPr>
            <a:spLocks noChangeArrowheads="1"/>
          </p:cNvSpPr>
          <p:nvPr/>
        </p:nvSpPr>
        <p:spPr bwMode="auto">
          <a:xfrm>
            <a:off x="5543550" y="3276600"/>
            <a:ext cx="284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全部元素初始化为</a:t>
            </a:r>
            <a:r>
              <a:rPr lang="zh-CN" altLang="zh-CN" sz="2000" b="1" i="1">
                <a:solidFill>
                  <a:srgbClr val="008000"/>
                </a:solidFill>
              </a:rPr>
              <a:t> 0</a:t>
            </a:r>
            <a:endParaRPr lang="en-US" altLang="en-US" sz="2000" b="1" i="1">
              <a:solidFill>
                <a:srgbClr val="008000"/>
              </a:solidFill>
            </a:endParaRP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5543550" y="2743200"/>
            <a:ext cx="284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各元素分别赋初始值</a:t>
            </a:r>
            <a:endParaRPr lang="en-US" altLang="en-US" sz="2000" b="1" i="1">
              <a:solidFill>
                <a:srgbClr val="008000"/>
              </a:solidFill>
            </a:endParaRPr>
          </a:p>
        </p:txBody>
      </p:sp>
      <p:sp>
        <p:nvSpPr>
          <p:cNvPr id="2253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6" grpId="0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ChangeArrowheads="1"/>
          </p:cNvSpPr>
          <p:nvPr/>
        </p:nvSpPr>
        <p:spPr bwMode="auto">
          <a:xfrm>
            <a:off x="838200" y="3335338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361950"/>
            <a:ext cx="39624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</a:t>
            </a:r>
            <a:r>
              <a:rPr lang="en-US" altLang="zh-CN" sz="1800" b="1">
                <a:solidFill>
                  <a:srgbClr val="FFFFFF"/>
                </a:solidFill>
              </a:rPr>
              <a:t>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grpSp>
        <p:nvGrpSpPr>
          <p:cNvPr id="142339" name="Group 4"/>
          <p:cNvGrpSpPr>
            <a:grpSpLocks/>
          </p:cNvGrpSpPr>
          <p:nvPr/>
        </p:nvGrpSpPr>
        <p:grpSpPr bwMode="auto">
          <a:xfrm>
            <a:off x="5486400" y="963613"/>
            <a:ext cx="2362200" cy="1905000"/>
            <a:chOff x="3456" y="768"/>
            <a:chExt cx="1488" cy="1200"/>
          </a:xfrm>
        </p:grpSpPr>
        <p:sp>
          <p:nvSpPr>
            <p:cNvPr id="142345" name="Rectangle 5"/>
            <p:cNvSpPr>
              <a:spLocks noChangeArrowheads="1"/>
            </p:cNvSpPr>
            <p:nvPr/>
          </p:nvSpPr>
          <p:spPr bwMode="auto">
            <a:xfrm>
              <a:off x="3648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000"/>
            </a:p>
          </p:txBody>
        </p:sp>
        <p:sp>
          <p:nvSpPr>
            <p:cNvPr id="142346" name="Rectangle 6"/>
            <p:cNvSpPr>
              <a:spLocks noChangeArrowheads="1"/>
            </p:cNvSpPr>
            <p:nvPr/>
          </p:nvSpPr>
          <p:spPr bwMode="auto">
            <a:xfrm>
              <a:off x="3989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2347" name="Rectangle 7"/>
            <p:cNvSpPr>
              <a:spLocks noChangeArrowheads="1"/>
            </p:cNvSpPr>
            <p:nvPr/>
          </p:nvSpPr>
          <p:spPr bwMode="auto">
            <a:xfrm>
              <a:off x="4330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2348" name="Rectangle 8"/>
            <p:cNvSpPr>
              <a:spLocks noChangeArrowheads="1"/>
            </p:cNvSpPr>
            <p:nvPr/>
          </p:nvSpPr>
          <p:spPr bwMode="auto">
            <a:xfrm>
              <a:off x="4672" y="1008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2349" name="Rectangle 9"/>
            <p:cNvSpPr>
              <a:spLocks noChangeArrowheads="1"/>
            </p:cNvSpPr>
            <p:nvPr/>
          </p:nvSpPr>
          <p:spPr bwMode="auto">
            <a:xfrm>
              <a:off x="3648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2350" name="Rectangle 10"/>
            <p:cNvSpPr>
              <a:spLocks noChangeArrowheads="1"/>
            </p:cNvSpPr>
            <p:nvPr/>
          </p:nvSpPr>
          <p:spPr bwMode="auto">
            <a:xfrm>
              <a:off x="3989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2351" name="Rectangle 11"/>
            <p:cNvSpPr>
              <a:spLocks noChangeArrowheads="1"/>
            </p:cNvSpPr>
            <p:nvPr/>
          </p:nvSpPr>
          <p:spPr bwMode="auto">
            <a:xfrm>
              <a:off x="4330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2352" name="Rectangle 12"/>
            <p:cNvSpPr>
              <a:spLocks noChangeArrowheads="1"/>
            </p:cNvSpPr>
            <p:nvPr/>
          </p:nvSpPr>
          <p:spPr bwMode="auto">
            <a:xfrm>
              <a:off x="4672" y="1352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2353" name="Rectangle 13"/>
            <p:cNvSpPr>
              <a:spLocks noChangeArrowheads="1"/>
            </p:cNvSpPr>
            <p:nvPr/>
          </p:nvSpPr>
          <p:spPr bwMode="auto">
            <a:xfrm>
              <a:off x="3648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2354" name="Rectangle 14"/>
            <p:cNvSpPr>
              <a:spLocks noChangeArrowheads="1"/>
            </p:cNvSpPr>
            <p:nvPr/>
          </p:nvSpPr>
          <p:spPr bwMode="auto">
            <a:xfrm>
              <a:off x="3989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2355" name="Rectangle 15"/>
            <p:cNvSpPr>
              <a:spLocks noChangeArrowheads="1"/>
            </p:cNvSpPr>
            <p:nvPr/>
          </p:nvSpPr>
          <p:spPr bwMode="auto">
            <a:xfrm>
              <a:off x="4330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2356" name="Rectangle 16"/>
            <p:cNvSpPr>
              <a:spLocks noChangeArrowheads="1"/>
            </p:cNvSpPr>
            <p:nvPr/>
          </p:nvSpPr>
          <p:spPr bwMode="auto">
            <a:xfrm>
              <a:off x="4672" y="1696"/>
              <a:ext cx="27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800" b="1"/>
            </a:p>
          </p:txBody>
        </p:sp>
        <p:sp>
          <p:nvSpPr>
            <p:cNvPr id="142357" name="Text Box 17"/>
            <p:cNvSpPr txBox="1">
              <a:spLocks noChangeArrowheads="1"/>
            </p:cNvSpPr>
            <p:nvPr/>
          </p:nvSpPr>
          <p:spPr bwMode="auto">
            <a:xfrm>
              <a:off x="3456" y="76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a</a:t>
              </a:r>
            </a:p>
          </p:txBody>
        </p:sp>
      </p:grpSp>
      <p:sp>
        <p:nvSpPr>
          <p:cNvPr id="142340" name="Rectangle 18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42341" name="Rectangle 19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42342" name="Text Box 20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42343" name="Text Box 21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42344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ChangeArrowheads="1"/>
          </p:cNvSpPr>
          <p:nvPr/>
        </p:nvSpPr>
        <p:spPr bwMode="auto">
          <a:xfrm>
            <a:off x="838200" y="3695700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43362" name="Text Box 3"/>
          <p:cNvSpPr txBox="1">
            <a:spLocks noChangeArrowheads="1"/>
          </p:cNvSpPr>
          <p:nvPr/>
        </p:nvSpPr>
        <p:spPr bwMode="auto">
          <a:xfrm>
            <a:off x="609600" y="361950"/>
            <a:ext cx="39624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</a:t>
            </a:r>
            <a:r>
              <a:rPr lang="en-US" altLang="zh-CN" sz="1800" b="1">
                <a:solidFill>
                  <a:srgbClr val="FFFFFF"/>
                </a:solidFill>
              </a:rPr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43363" name="Rectangle 4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43364" name="Rectangle 5"/>
          <p:cNvSpPr>
            <a:spLocks noChangeArrowheads="1"/>
          </p:cNvSpPr>
          <p:nvPr/>
        </p:nvSpPr>
        <p:spPr bwMode="auto">
          <a:xfrm>
            <a:off x="63325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3365" name="Rectangle 6"/>
          <p:cNvSpPr>
            <a:spLocks noChangeArrowheads="1"/>
          </p:cNvSpPr>
          <p:nvPr/>
        </p:nvSpPr>
        <p:spPr bwMode="auto">
          <a:xfrm>
            <a:off x="68738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3366" name="Rectangle 7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3367" name="Rectangle 8"/>
          <p:cNvSpPr>
            <a:spLocks noChangeArrowheads="1"/>
          </p:cNvSpPr>
          <p:nvPr/>
        </p:nvSpPr>
        <p:spPr bwMode="auto">
          <a:xfrm>
            <a:off x="57912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3368" name="Rectangle 9"/>
          <p:cNvSpPr>
            <a:spLocks noChangeArrowheads="1"/>
          </p:cNvSpPr>
          <p:nvPr/>
        </p:nvSpPr>
        <p:spPr bwMode="auto">
          <a:xfrm>
            <a:off x="6332538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3369" name="Rectangle 10"/>
          <p:cNvSpPr>
            <a:spLocks noChangeArrowheads="1"/>
          </p:cNvSpPr>
          <p:nvPr/>
        </p:nvSpPr>
        <p:spPr bwMode="auto">
          <a:xfrm>
            <a:off x="6873875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3370" name="Rectangle 11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3371" name="Rectangle 12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3372" name="Rectangle 13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3373" name="Rectangle 14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3374" name="Rectangle 15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3375" name="Text Box 16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43376" name="Rectangle 17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43377" name="Rectangle 18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43378" name="Text Box 19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43379" name="Text Box 20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702485" name="Oval 21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43381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702491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85" grpId="0" animBg="1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ChangeArrowheads="1"/>
          </p:cNvSpPr>
          <p:nvPr/>
        </p:nvSpPr>
        <p:spPr bwMode="auto">
          <a:xfrm>
            <a:off x="838200" y="3335338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44386" name="Text Box 3"/>
          <p:cNvSpPr txBox="1">
            <a:spLocks noChangeArrowheads="1"/>
          </p:cNvSpPr>
          <p:nvPr/>
        </p:nvSpPr>
        <p:spPr bwMode="auto">
          <a:xfrm>
            <a:off x="609600" y="361950"/>
            <a:ext cx="39624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44387" name="Rectangle 4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44388" name="Rectangle 5"/>
          <p:cNvSpPr>
            <a:spLocks noChangeArrowheads="1"/>
          </p:cNvSpPr>
          <p:nvPr/>
        </p:nvSpPr>
        <p:spPr bwMode="auto">
          <a:xfrm>
            <a:off x="63325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4389" name="Rectangle 6"/>
          <p:cNvSpPr>
            <a:spLocks noChangeArrowheads="1"/>
          </p:cNvSpPr>
          <p:nvPr/>
        </p:nvSpPr>
        <p:spPr bwMode="auto">
          <a:xfrm>
            <a:off x="68738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4390" name="Rectangle 7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4391" name="Rectangle 8"/>
          <p:cNvSpPr>
            <a:spLocks noChangeArrowheads="1"/>
          </p:cNvSpPr>
          <p:nvPr/>
        </p:nvSpPr>
        <p:spPr bwMode="auto">
          <a:xfrm>
            <a:off x="57912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4392" name="Rectangle 9"/>
          <p:cNvSpPr>
            <a:spLocks noChangeArrowheads="1"/>
          </p:cNvSpPr>
          <p:nvPr/>
        </p:nvSpPr>
        <p:spPr bwMode="auto">
          <a:xfrm>
            <a:off x="6332538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4393" name="Rectangle 10"/>
          <p:cNvSpPr>
            <a:spLocks noChangeArrowheads="1"/>
          </p:cNvSpPr>
          <p:nvPr/>
        </p:nvSpPr>
        <p:spPr bwMode="auto">
          <a:xfrm>
            <a:off x="6873875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4394" name="Rectangle 11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4395" name="Rectangle 12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4396" name="Rectangle 13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4397" name="Rectangle 14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4398" name="Rectangle 15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4399" name="Text Box 16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44400" name="Rectangle 17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44401" name="Rectangle 18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4402" name="Text Box 19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44403" name="Text Box 20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44404" name="Oval 21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44405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44406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5411" name="Rectangle 4"/>
          <p:cNvSpPr>
            <a:spLocks noChangeArrowheads="1"/>
          </p:cNvSpPr>
          <p:nvPr/>
        </p:nvSpPr>
        <p:spPr bwMode="auto">
          <a:xfrm>
            <a:off x="68738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5412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5413" name="Rectangle 6"/>
          <p:cNvSpPr>
            <a:spLocks noChangeArrowheads="1"/>
          </p:cNvSpPr>
          <p:nvPr/>
        </p:nvSpPr>
        <p:spPr bwMode="auto">
          <a:xfrm>
            <a:off x="57912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5414" name="Rectangle 7"/>
          <p:cNvSpPr>
            <a:spLocks noChangeArrowheads="1"/>
          </p:cNvSpPr>
          <p:nvPr/>
        </p:nvSpPr>
        <p:spPr bwMode="auto">
          <a:xfrm>
            <a:off x="6332538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5415" name="Rectangle 8"/>
          <p:cNvSpPr>
            <a:spLocks noChangeArrowheads="1"/>
          </p:cNvSpPr>
          <p:nvPr/>
        </p:nvSpPr>
        <p:spPr bwMode="auto">
          <a:xfrm>
            <a:off x="6873875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5416" name="Rectangle 9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5417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5418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5419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5420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5421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45422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45423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5424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45425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45426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45427" name="Rectangle 20"/>
          <p:cNvSpPr>
            <a:spLocks noChangeArrowheads="1"/>
          </p:cNvSpPr>
          <p:nvPr/>
        </p:nvSpPr>
        <p:spPr bwMode="auto">
          <a:xfrm>
            <a:off x="838200" y="3695700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45428" name="Text Box 21"/>
          <p:cNvSpPr txBox="1">
            <a:spLocks noChangeArrowheads="1"/>
          </p:cNvSpPr>
          <p:nvPr/>
        </p:nvSpPr>
        <p:spPr bwMode="auto">
          <a:xfrm>
            <a:off x="609600" y="361950"/>
            <a:ext cx="39624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</a:t>
            </a:r>
            <a:r>
              <a:rPr lang="en-US" altLang="zh-CN" sz="1800" b="1">
                <a:solidFill>
                  <a:srgbClr val="FFFFFF"/>
                </a:solidFill>
              </a:rPr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704534" name="Oval 22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45430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45431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34" grpId="0" animBg="1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46434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6435" name="Rectangle 4"/>
          <p:cNvSpPr>
            <a:spLocks noChangeArrowheads="1"/>
          </p:cNvSpPr>
          <p:nvPr/>
        </p:nvSpPr>
        <p:spPr bwMode="auto">
          <a:xfrm>
            <a:off x="68738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6436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6437" name="Rectangle 6"/>
          <p:cNvSpPr>
            <a:spLocks noChangeArrowheads="1"/>
          </p:cNvSpPr>
          <p:nvPr/>
        </p:nvSpPr>
        <p:spPr bwMode="auto">
          <a:xfrm>
            <a:off x="57912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6438" name="Rectangle 7"/>
          <p:cNvSpPr>
            <a:spLocks noChangeArrowheads="1"/>
          </p:cNvSpPr>
          <p:nvPr/>
        </p:nvSpPr>
        <p:spPr bwMode="auto">
          <a:xfrm>
            <a:off x="6332538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6439" name="Rectangle 8"/>
          <p:cNvSpPr>
            <a:spLocks noChangeArrowheads="1"/>
          </p:cNvSpPr>
          <p:nvPr/>
        </p:nvSpPr>
        <p:spPr bwMode="auto">
          <a:xfrm>
            <a:off x="6873875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6440" name="Rectangle 9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6441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6442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6443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6444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6445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46446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46447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46448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46449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46450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46451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46452" name="Rectangle 21"/>
          <p:cNvSpPr>
            <a:spLocks noChangeArrowheads="1"/>
          </p:cNvSpPr>
          <p:nvPr/>
        </p:nvSpPr>
        <p:spPr bwMode="auto">
          <a:xfrm>
            <a:off x="838200" y="3335338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46453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9624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46454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46455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7458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7459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7460" name="Rectangle 6"/>
          <p:cNvSpPr>
            <a:spLocks noChangeArrowheads="1"/>
          </p:cNvSpPr>
          <p:nvPr/>
        </p:nvSpPr>
        <p:spPr bwMode="auto">
          <a:xfrm>
            <a:off x="57912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7461" name="Rectangle 7"/>
          <p:cNvSpPr>
            <a:spLocks noChangeArrowheads="1"/>
          </p:cNvSpPr>
          <p:nvPr/>
        </p:nvSpPr>
        <p:spPr bwMode="auto">
          <a:xfrm>
            <a:off x="6332538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7462" name="Rectangle 8"/>
          <p:cNvSpPr>
            <a:spLocks noChangeArrowheads="1"/>
          </p:cNvSpPr>
          <p:nvPr/>
        </p:nvSpPr>
        <p:spPr bwMode="auto">
          <a:xfrm>
            <a:off x="6873875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7463" name="Rectangle 9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7464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7465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7466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7467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7468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47469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47470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47471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47472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47473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47474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47475" name="Rectangle 21"/>
          <p:cNvSpPr>
            <a:spLocks noChangeArrowheads="1"/>
          </p:cNvSpPr>
          <p:nvPr/>
        </p:nvSpPr>
        <p:spPr bwMode="auto">
          <a:xfrm>
            <a:off x="838200" y="3695700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47476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9624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</a:t>
            </a:r>
            <a:r>
              <a:rPr lang="en-US" altLang="zh-CN" sz="1800" b="1">
                <a:solidFill>
                  <a:srgbClr val="FFFFFF"/>
                </a:solidFill>
              </a:rPr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706583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47478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47479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3" grpId="0" animBg="1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48482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8483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8484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8485" name="Rectangle 6"/>
          <p:cNvSpPr>
            <a:spLocks noChangeArrowheads="1"/>
          </p:cNvSpPr>
          <p:nvPr/>
        </p:nvSpPr>
        <p:spPr bwMode="auto">
          <a:xfrm>
            <a:off x="57912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8486" name="Rectangle 7"/>
          <p:cNvSpPr>
            <a:spLocks noChangeArrowheads="1"/>
          </p:cNvSpPr>
          <p:nvPr/>
        </p:nvSpPr>
        <p:spPr bwMode="auto">
          <a:xfrm>
            <a:off x="6332538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8487" name="Rectangle 8"/>
          <p:cNvSpPr>
            <a:spLocks noChangeArrowheads="1"/>
          </p:cNvSpPr>
          <p:nvPr/>
        </p:nvSpPr>
        <p:spPr bwMode="auto">
          <a:xfrm>
            <a:off x="6873875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8488" name="Rectangle 9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8489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8490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8491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8492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8493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48494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48495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48496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48497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48498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48499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48500" name="Rectangle 21"/>
          <p:cNvSpPr>
            <a:spLocks noChangeArrowheads="1"/>
          </p:cNvSpPr>
          <p:nvPr/>
        </p:nvSpPr>
        <p:spPr bwMode="auto">
          <a:xfrm>
            <a:off x="838200" y="3335338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48501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9624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</a:t>
            </a:r>
            <a:r>
              <a:rPr lang="en-US" altLang="zh-CN" sz="1800" b="1">
                <a:solidFill>
                  <a:srgbClr val="FFFFFF"/>
                </a:solidFill>
              </a:rPr>
              <a:t>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48502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48503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48504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49506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9507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9508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9509" name="Rectangle 6"/>
          <p:cNvSpPr>
            <a:spLocks noChangeArrowheads="1"/>
          </p:cNvSpPr>
          <p:nvPr/>
        </p:nvSpPr>
        <p:spPr bwMode="auto">
          <a:xfrm>
            <a:off x="57912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9510" name="Rectangle 7"/>
          <p:cNvSpPr>
            <a:spLocks noChangeArrowheads="1"/>
          </p:cNvSpPr>
          <p:nvPr/>
        </p:nvSpPr>
        <p:spPr bwMode="auto">
          <a:xfrm>
            <a:off x="6332538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9511" name="Rectangle 8"/>
          <p:cNvSpPr>
            <a:spLocks noChangeArrowheads="1"/>
          </p:cNvSpPr>
          <p:nvPr/>
        </p:nvSpPr>
        <p:spPr bwMode="auto">
          <a:xfrm>
            <a:off x="6873875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9512" name="Rectangle 9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9513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9514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9515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9516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49517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49518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49519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49520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49521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49522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49523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49524" name="Rectangle 21"/>
          <p:cNvSpPr>
            <a:spLocks noChangeArrowheads="1"/>
          </p:cNvSpPr>
          <p:nvPr/>
        </p:nvSpPr>
        <p:spPr bwMode="auto">
          <a:xfrm>
            <a:off x="838200" y="3695700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49525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9624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</a:t>
            </a:r>
            <a:r>
              <a:rPr lang="en-US" altLang="zh-CN" sz="1800" b="1">
                <a:solidFill>
                  <a:srgbClr val="FFFFFF"/>
                </a:solidFill>
              </a:rPr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49526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708632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49528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49529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32" grpId="0" animBg="1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50530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0531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0532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0533" name="Rectangle 6"/>
          <p:cNvSpPr>
            <a:spLocks noChangeArrowheads="1"/>
          </p:cNvSpPr>
          <p:nvPr/>
        </p:nvSpPr>
        <p:spPr bwMode="auto">
          <a:xfrm>
            <a:off x="57912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0534" name="Rectangle 7"/>
          <p:cNvSpPr>
            <a:spLocks noChangeArrowheads="1"/>
          </p:cNvSpPr>
          <p:nvPr/>
        </p:nvSpPr>
        <p:spPr bwMode="auto">
          <a:xfrm>
            <a:off x="6332538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0535" name="Rectangle 8"/>
          <p:cNvSpPr>
            <a:spLocks noChangeArrowheads="1"/>
          </p:cNvSpPr>
          <p:nvPr/>
        </p:nvSpPr>
        <p:spPr bwMode="auto">
          <a:xfrm>
            <a:off x="6873875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0536" name="Rectangle 9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0537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0538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0539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0540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0541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50542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50543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50544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50545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50546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50547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50548" name="Rectangle 21"/>
          <p:cNvSpPr>
            <a:spLocks noChangeArrowheads="1"/>
          </p:cNvSpPr>
          <p:nvPr/>
        </p:nvSpPr>
        <p:spPr bwMode="auto">
          <a:xfrm>
            <a:off x="838200" y="3335338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0549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9624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</a:t>
            </a:r>
            <a:r>
              <a:rPr lang="en-US" altLang="zh-CN" sz="1800" b="1">
                <a:solidFill>
                  <a:srgbClr val="FFFFFF"/>
                </a:solidFill>
              </a:rPr>
              <a:t>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/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50550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50551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50552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50553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51554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1555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1556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1557" name="Rectangle 6"/>
          <p:cNvSpPr>
            <a:spLocks noChangeArrowheads="1"/>
          </p:cNvSpPr>
          <p:nvPr/>
        </p:nvSpPr>
        <p:spPr bwMode="auto">
          <a:xfrm>
            <a:off x="57912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1558" name="Rectangle 7"/>
          <p:cNvSpPr>
            <a:spLocks noChangeArrowheads="1"/>
          </p:cNvSpPr>
          <p:nvPr/>
        </p:nvSpPr>
        <p:spPr bwMode="auto">
          <a:xfrm>
            <a:off x="6332538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1559" name="Rectangle 8"/>
          <p:cNvSpPr>
            <a:spLocks noChangeArrowheads="1"/>
          </p:cNvSpPr>
          <p:nvPr/>
        </p:nvSpPr>
        <p:spPr bwMode="auto">
          <a:xfrm>
            <a:off x="6873875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1560" name="Rectangle 9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1561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1562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1563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1564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1565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51566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1567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51568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51569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51570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51571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51572" name="Rectangle 21"/>
          <p:cNvSpPr>
            <a:spLocks noChangeArrowheads="1"/>
          </p:cNvSpPr>
          <p:nvPr/>
        </p:nvSpPr>
        <p:spPr bwMode="auto">
          <a:xfrm>
            <a:off x="838200" y="2976563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1573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8100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/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51574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51575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51576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51577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一维数组定义与初始化</a:t>
            </a:r>
          </a:p>
        </p:txBody>
      </p:sp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533400" y="1355725"/>
            <a:ext cx="70389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与普通变量一样，可以在数组定义的同时，对数组元素赋初值</a:t>
            </a:r>
          </a:p>
        </p:txBody>
      </p:sp>
      <p:sp>
        <p:nvSpPr>
          <p:cNvPr id="520199" name="Text Box 7"/>
          <p:cNvSpPr txBox="1">
            <a:spLocks noChangeArrowheads="1"/>
          </p:cNvSpPr>
          <p:nvPr/>
        </p:nvSpPr>
        <p:spPr bwMode="auto">
          <a:xfrm>
            <a:off x="809625" y="2724150"/>
            <a:ext cx="5667375" cy="283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zh-CN" altLang="en-US" sz="2000" b="1">
                <a:solidFill>
                  <a:srgbClr val="008000"/>
                </a:solidFill>
                <a:ea typeface="宋体" pitchFamily="2" charset="-122"/>
              </a:rPr>
              <a:t>：</a:t>
            </a: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>
                <a:ea typeface="宋体" pitchFamily="2" charset="-122"/>
              </a:rPr>
              <a:t>int  a [ 5 ] = { 1,  3,  5,  7,  9 };		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>
                <a:ea typeface="宋体" pitchFamily="2" charset="-122"/>
              </a:rPr>
              <a:t>	int  b1 [ 5 ] = { 0 } ;		</a:t>
            </a:r>
            <a:r>
              <a:rPr lang="en-US" altLang="en-US" sz="2000">
                <a:ea typeface="宋体" pitchFamily="2" charset="-122"/>
              </a:rPr>
              <a:t>	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>
                <a:ea typeface="宋体" pitchFamily="2" charset="-122"/>
              </a:rPr>
              <a:t>	</a:t>
            </a: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int  b2 [ 5 ] = { 1, 2, 3, } ;</a:t>
            </a: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	</a:t>
            </a:r>
            <a:r>
              <a:rPr lang="en-US" altLang="zh-CN" sz="2000">
                <a:ea typeface="宋体" pitchFamily="2" charset="-122"/>
              </a:rPr>
              <a:t>	</a:t>
            </a:r>
            <a:endParaRPr lang="en-US" altLang="zh-CN" sz="2000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>
                <a:ea typeface="宋体" pitchFamily="2" charset="-122"/>
              </a:rPr>
              <a:t>int  c [  ] = { 1, 2, 3, 4, 5, 6, 7 } ;	</a:t>
            </a:r>
            <a:endParaRPr lang="en-US" altLang="zh-CN" sz="2000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 i="1">
                <a:ea typeface="宋体" pitchFamily="2" charset="-122"/>
              </a:rPr>
              <a:t>int  d [ 5 ] = { 1, 2, 3, 4, 5, 6, 7 } ;</a:t>
            </a:r>
            <a:r>
              <a:rPr lang="en-US" altLang="zh-CN" sz="2000">
                <a:ea typeface="宋体" pitchFamily="2" charset="-122"/>
              </a:rPr>
              <a:t> 	</a:t>
            </a:r>
            <a:endParaRPr lang="en-US" altLang="zh-CN" sz="2000" i="1">
              <a:solidFill>
                <a:srgbClr val="ECE6C0"/>
              </a:solidFill>
              <a:effectDag name="">
                <a:cont type="tree" name="">
                  <a:effect ref="fillLine"/>
                  <a:outerShdw dist="38100" dir="13500000" algn="br">
                    <a:srgbClr val="FFFBE0"/>
                  </a:outerShdw>
                </a:cont>
                <a:cont type="tree" name="">
                  <a:effect ref="fillLine"/>
                  <a:outerShdw dist="38100" dir="2700000" algn="tl">
                    <a:srgbClr val="8D8973"/>
                  </a:outerShdw>
                </a:cont>
                <a:effect ref="fillLine"/>
              </a:effectDag>
              <a:ea typeface="宋体" pitchFamily="2" charset="-122"/>
            </a:endParaRPr>
          </a:p>
        </p:txBody>
      </p:sp>
      <p:sp>
        <p:nvSpPr>
          <p:cNvPr id="520200" name="Rectangle 8"/>
          <p:cNvSpPr>
            <a:spLocks noChangeArrowheads="1"/>
          </p:cNvSpPr>
          <p:nvPr/>
        </p:nvSpPr>
        <p:spPr bwMode="auto">
          <a:xfrm>
            <a:off x="5568950" y="3854450"/>
            <a:ext cx="303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b2[3],  b2[4]</a:t>
            </a:r>
            <a:r>
              <a:rPr lang="zh-CN" altLang="zh-CN" sz="2000" b="1" i="1">
                <a:solidFill>
                  <a:srgbClr val="008000"/>
                </a:solidFill>
              </a:rPr>
              <a:t>自动赋 0</a:t>
            </a:r>
            <a:endParaRPr lang="en-US" altLang="en-US" sz="2000" b="1" i="1">
              <a:solidFill>
                <a:srgbClr val="008000"/>
              </a:solidFill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5543550" y="3276600"/>
            <a:ext cx="3060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全部元素初始化为</a:t>
            </a:r>
            <a:r>
              <a:rPr lang="zh-CN" altLang="zh-CN" sz="2000" b="1" i="1">
                <a:solidFill>
                  <a:srgbClr val="008000"/>
                </a:solidFill>
              </a:rPr>
              <a:t> 0</a:t>
            </a:r>
            <a:endParaRPr lang="en-US" altLang="en-US" sz="2000" b="1" i="1">
              <a:solidFill>
                <a:srgbClr val="008000"/>
              </a:solidFill>
            </a:endParaRPr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5543550" y="2743200"/>
            <a:ext cx="2989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各元素分别赋初始值</a:t>
            </a:r>
            <a:endParaRPr lang="en-US" altLang="en-US" sz="2000" b="1" i="1">
              <a:solidFill>
                <a:srgbClr val="008000"/>
              </a:solidFill>
            </a:endParaRPr>
          </a:p>
        </p:txBody>
      </p:sp>
      <p:sp>
        <p:nvSpPr>
          <p:cNvPr id="23559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00" grpId="0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52578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2579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2580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2581" name="Rectangle 6"/>
          <p:cNvSpPr>
            <a:spLocks noChangeArrowheads="1"/>
          </p:cNvSpPr>
          <p:nvPr/>
        </p:nvSpPr>
        <p:spPr bwMode="auto">
          <a:xfrm>
            <a:off x="57912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2582" name="Rectangle 7"/>
          <p:cNvSpPr>
            <a:spLocks noChangeArrowheads="1"/>
          </p:cNvSpPr>
          <p:nvPr/>
        </p:nvSpPr>
        <p:spPr bwMode="auto">
          <a:xfrm>
            <a:off x="6332538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2583" name="Rectangle 8"/>
          <p:cNvSpPr>
            <a:spLocks noChangeArrowheads="1"/>
          </p:cNvSpPr>
          <p:nvPr/>
        </p:nvSpPr>
        <p:spPr bwMode="auto">
          <a:xfrm>
            <a:off x="6873875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2584" name="Rectangle 9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2585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2586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2587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2588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2589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52590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2591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52592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52593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52594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52595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52596" name="Rectangle 21"/>
          <p:cNvSpPr>
            <a:spLocks noChangeArrowheads="1"/>
          </p:cNvSpPr>
          <p:nvPr/>
        </p:nvSpPr>
        <p:spPr bwMode="auto">
          <a:xfrm>
            <a:off x="838200" y="3335338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2597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8100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</a:t>
            </a:r>
            <a:r>
              <a:rPr lang="en-US" altLang="zh-CN" sz="1800" b="1">
                <a:solidFill>
                  <a:srgbClr val="FFFFFF"/>
                </a:solidFill>
              </a:rPr>
              <a:t>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/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52598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52599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52600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52601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53602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3603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3604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3605" name="Rectangle 6"/>
          <p:cNvSpPr>
            <a:spLocks noChangeArrowheads="1"/>
          </p:cNvSpPr>
          <p:nvPr/>
        </p:nvSpPr>
        <p:spPr bwMode="auto">
          <a:xfrm>
            <a:off x="57912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3606" name="Rectangle 7"/>
          <p:cNvSpPr>
            <a:spLocks noChangeArrowheads="1"/>
          </p:cNvSpPr>
          <p:nvPr/>
        </p:nvSpPr>
        <p:spPr bwMode="auto">
          <a:xfrm>
            <a:off x="6332538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3607" name="Rectangle 8"/>
          <p:cNvSpPr>
            <a:spLocks noChangeArrowheads="1"/>
          </p:cNvSpPr>
          <p:nvPr/>
        </p:nvSpPr>
        <p:spPr bwMode="auto">
          <a:xfrm>
            <a:off x="6873875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3608" name="Rectangle 9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3609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3610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3611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3612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3613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53614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3615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53616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53617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53618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53619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53620" name="Rectangle 21"/>
          <p:cNvSpPr>
            <a:spLocks noChangeArrowheads="1"/>
          </p:cNvSpPr>
          <p:nvPr/>
        </p:nvSpPr>
        <p:spPr bwMode="auto">
          <a:xfrm>
            <a:off x="838200" y="3695700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3621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8100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 b="1">
                <a:solidFill>
                  <a:srgbClr val="FFFFFF"/>
                </a:solidFill>
              </a:rPr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53622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53623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712729" name="Oval 25"/>
          <p:cNvSpPr>
            <a:spLocks noChangeArrowheads="1"/>
          </p:cNvSpPr>
          <p:nvPr/>
        </p:nvSpPr>
        <p:spPr bwMode="auto">
          <a:xfrm>
            <a:off x="58166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153625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53626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29" grpId="0" animBg="1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54626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4628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4629" name="Rectangle 6"/>
          <p:cNvSpPr>
            <a:spLocks noChangeArrowheads="1"/>
          </p:cNvSpPr>
          <p:nvPr/>
        </p:nvSpPr>
        <p:spPr bwMode="auto">
          <a:xfrm>
            <a:off x="57912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4630" name="Rectangle 7"/>
          <p:cNvSpPr>
            <a:spLocks noChangeArrowheads="1"/>
          </p:cNvSpPr>
          <p:nvPr/>
        </p:nvSpPr>
        <p:spPr bwMode="auto">
          <a:xfrm>
            <a:off x="6332538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4631" name="Rectangle 8"/>
          <p:cNvSpPr>
            <a:spLocks noChangeArrowheads="1"/>
          </p:cNvSpPr>
          <p:nvPr/>
        </p:nvSpPr>
        <p:spPr bwMode="auto">
          <a:xfrm>
            <a:off x="6873875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4632" name="Rectangle 9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4633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4634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4635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4636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4637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54638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4639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4640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54641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54642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54643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54644" name="Rectangle 21"/>
          <p:cNvSpPr>
            <a:spLocks noChangeArrowheads="1"/>
          </p:cNvSpPr>
          <p:nvPr/>
        </p:nvSpPr>
        <p:spPr bwMode="auto">
          <a:xfrm>
            <a:off x="838200" y="3335338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4645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8100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</a:t>
            </a:r>
            <a:r>
              <a:rPr lang="en-US" altLang="zh-CN" sz="1800" b="1">
                <a:solidFill>
                  <a:srgbClr val="FFFFFF"/>
                </a:solidFill>
              </a:rPr>
              <a:t>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/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54646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54647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54648" name="Oval 25"/>
          <p:cNvSpPr>
            <a:spLocks noChangeArrowheads="1"/>
          </p:cNvSpPr>
          <p:nvPr/>
        </p:nvSpPr>
        <p:spPr bwMode="auto">
          <a:xfrm>
            <a:off x="58166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154649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54650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55650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5651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5652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5653" name="Rectangle 6"/>
          <p:cNvSpPr>
            <a:spLocks noChangeArrowheads="1"/>
          </p:cNvSpPr>
          <p:nvPr/>
        </p:nvSpPr>
        <p:spPr bwMode="auto">
          <a:xfrm>
            <a:off x="57912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5654" name="Rectangle 7"/>
          <p:cNvSpPr>
            <a:spLocks noChangeArrowheads="1"/>
          </p:cNvSpPr>
          <p:nvPr/>
        </p:nvSpPr>
        <p:spPr bwMode="auto">
          <a:xfrm>
            <a:off x="6340475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5655" name="Rectangle 8"/>
          <p:cNvSpPr>
            <a:spLocks noChangeArrowheads="1"/>
          </p:cNvSpPr>
          <p:nvPr/>
        </p:nvSpPr>
        <p:spPr bwMode="auto">
          <a:xfrm>
            <a:off x="6873875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5656" name="Rectangle 9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5657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5658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5659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5660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5661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55662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5663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5664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55665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55666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55667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55668" name="Rectangle 21"/>
          <p:cNvSpPr>
            <a:spLocks noChangeArrowheads="1"/>
          </p:cNvSpPr>
          <p:nvPr/>
        </p:nvSpPr>
        <p:spPr bwMode="auto">
          <a:xfrm>
            <a:off x="838200" y="3695700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5669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8100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 b="1">
                <a:solidFill>
                  <a:srgbClr val="FFFFFF"/>
                </a:solidFill>
              </a:rPr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55670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55671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55672" name="Oval 25"/>
          <p:cNvSpPr>
            <a:spLocks noChangeArrowheads="1"/>
          </p:cNvSpPr>
          <p:nvPr/>
        </p:nvSpPr>
        <p:spPr bwMode="auto">
          <a:xfrm>
            <a:off x="58166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714778" name="Oval 26"/>
          <p:cNvSpPr>
            <a:spLocks noChangeArrowheads="1"/>
          </p:cNvSpPr>
          <p:nvPr/>
        </p:nvSpPr>
        <p:spPr bwMode="auto">
          <a:xfrm>
            <a:off x="6367463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3</a:t>
            </a:r>
          </a:p>
        </p:txBody>
      </p:sp>
      <p:sp>
        <p:nvSpPr>
          <p:cNvPr id="155674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55675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78" grpId="0" animBg="1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56674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6675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6676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6677" name="Rectangle 6"/>
          <p:cNvSpPr>
            <a:spLocks noChangeArrowheads="1"/>
          </p:cNvSpPr>
          <p:nvPr/>
        </p:nvSpPr>
        <p:spPr bwMode="auto">
          <a:xfrm>
            <a:off x="57912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6678" name="Rectangle 7"/>
          <p:cNvSpPr>
            <a:spLocks noChangeArrowheads="1"/>
          </p:cNvSpPr>
          <p:nvPr/>
        </p:nvSpPr>
        <p:spPr bwMode="auto">
          <a:xfrm>
            <a:off x="6340475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6679" name="Rectangle 8"/>
          <p:cNvSpPr>
            <a:spLocks noChangeArrowheads="1"/>
          </p:cNvSpPr>
          <p:nvPr/>
        </p:nvSpPr>
        <p:spPr bwMode="auto">
          <a:xfrm>
            <a:off x="6873875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6680" name="Rectangle 9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6681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6682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6683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6684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6685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56686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6687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6688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56689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56690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56691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56692" name="Rectangle 21"/>
          <p:cNvSpPr>
            <a:spLocks noChangeArrowheads="1"/>
          </p:cNvSpPr>
          <p:nvPr/>
        </p:nvSpPr>
        <p:spPr bwMode="auto">
          <a:xfrm>
            <a:off x="838200" y="3335338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6693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8100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</a:t>
            </a:r>
            <a:r>
              <a:rPr lang="en-US" altLang="zh-CN" sz="1800" b="1">
                <a:solidFill>
                  <a:srgbClr val="FFFFFF"/>
                </a:solidFill>
              </a:rPr>
              <a:t>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/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56694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56695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56696" name="Oval 25"/>
          <p:cNvSpPr>
            <a:spLocks noChangeArrowheads="1"/>
          </p:cNvSpPr>
          <p:nvPr/>
        </p:nvSpPr>
        <p:spPr bwMode="auto">
          <a:xfrm>
            <a:off x="58166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156697" name="Oval 26"/>
          <p:cNvSpPr>
            <a:spLocks noChangeArrowheads="1"/>
          </p:cNvSpPr>
          <p:nvPr/>
        </p:nvSpPr>
        <p:spPr bwMode="auto">
          <a:xfrm>
            <a:off x="6367463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3</a:t>
            </a:r>
          </a:p>
        </p:txBody>
      </p:sp>
      <p:sp>
        <p:nvSpPr>
          <p:cNvPr id="156698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56699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57698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7699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7700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7701" name="Rectangle 6"/>
          <p:cNvSpPr>
            <a:spLocks noChangeArrowheads="1"/>
          </p:cNvSpPr>
          <p:nvPr/>
        </p:nvSpPr>
        <p:spPr bwMode="auto">
          <a:xfrm>
            <a:off x="57912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7702" name="Rectangle 7"/>
          <p:cNvSpPr>
            <a:spLocks noChangeArrowheads="1"/>
          </p:cNvSpPr>
          <p:nvPr/>
        </p:nvSpPr>
        <p:spPr bwMode="auto">
          <a:xfrm>
            <a:off x="6340475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7703" name="Rectangle 8"/>
          <p:cNvSpPr>
            <a:spLocks noChangeArrowheads="1"/>
          </p:cNvSpPr>
          <p:nvPr/>
        </p:nvSpPr>
        <p:spPr bwMode="auto">
          <a:xfrm>
            <a:off x="6878638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7704" name="Rectangle 9"/>
          <p:cNvSpPr>
            <a:spLocks noChangeArrowheads="1"/>
          </p:cNvSpPr>
          <p:nvPr/>
        </p:nvSpPr>
        <p:spPr bwMode="auto">
          <a:xfrm>
            <a:off x="7416800" y="18907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7705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7706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7707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7708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7709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57710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7711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7712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57713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57714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57715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57716" name="Rectangle 21"/>
          <p:cNvSpPr>
            <a:spLocks noChangeArrowheads="1"/>
          </p:cNvSpPr>
          <p:nvPr/>
        </p:nvSpPr>
        <p:spPr bwMode="auto">
          <a:xfrm>
            <a:off x="838200" y="3695700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7717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8100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 b="1">
                <a:solidFill>
                  <a:srgbClr val="FFFFFF"/>
                </a:solidFill>
              </a:rPr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57718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57719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57720" name="Oval 25"/>
          <p:cNvSpPr>
            <a:spLocks noChangeArrowheads="1"/>
          </p:cNvSpPr>
          <p:nvPr/>
        </p:nvSpPr>
        <p:spPr bwMode="auto">
          <a:xfrm>
            <a:off x="58166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157721" name="Oval 26"/>
          <p:cNvSpPr>
            <a:spLocks noChangeArrowheads="1"/>
          </p:cNvSpPr>
          <p:nvPr/>
        </p:nvSpPr>
        <p:spPr bwMode="auto">
          <a:xfrm>
            <a:off x="6367463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3</a:t>
            </a:r>
          </a:p>
        </p:txBody>
      </p:sp>
      <p:sp>
        <p:nvSpPr>
          <p:cNvPr id="716827" name="Oval 27"/>
          <p:cNvSpPr>
            <a:spLocks noChangeArrowheads="1"/>
          </p:cNvSpPr>
          <p:nvPr/>
        </p:nvSpPr>
        <p:spPr bwMode="auto">
          <a:xfrm>
            <a:off x="6904038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5</a:t>
            </a:r>
          </a:p>
        </p:txBody>
      </p:sp>
      <p:sp>
        <p:nvSpPr>
          <p:cNvPr id="157723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57724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7" grpId="0" animBg="1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58722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8723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8724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8725" name="Rectangle 6"/>
          <p:cNvSpPr>
            <a:spLocks noChangeArrowheads="1"/>
          </p:cNvSpPr>
          <p:nvPr/>
        </p:nvSpPr>
        <p:spPr bwMode="auto">
          <a:xfrm>
            <a:off x="57912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8726" name="Rectangle 7"/>
          <p:cNvSpPr>
            <a:spLocks noChangeArrowheads="1"/>
          </p:cNvSpPr>
          <p:nvPr/>
        </p:nvSpPr>
        <p:spPr bwMode="auto">
          <a:xfrm>
            <a:off x="6340475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8727" name="Rectangle 8"/>
          <p:cNvSpPr>
            <a:spLocks noChangeArrowheads="1"/>
          </p:cNvSpPr>
          <p:nvPr/>
        </p:nvSpPr>
        <p:spPr bwMode="auto">
          <a:xfrm>
            <a:off x="6878638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8728" name="Rectangle 9"/>
          <p:cNvSpPr>
            <a:spLocks noChangeArrowheads="1"/>
          </p:cNvSpPr>
          <p:nvPr/>
        </p:nvSpPr>
        <p:spPr bwMode="auto">
          <a:xfrm>
            <a:off x="74168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8729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8730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8731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8732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8733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58734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8735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8736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58737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58738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58739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58740" name="Rectangle 21"/>
          <p:cNvSpPr>
            <a:spLocks noChangeArrowheads="1"/>
          </p:cNvSpPr>
          <p:nvPr/>
        </p:nvSpPr>
        <p:spPr bwMode="auto">
          <a:xfrm>
            <a:off x="838200" y="3695700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8741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8100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 b="1">
                <a:solidFill>
                  <a:srgbClr val="FFFFFF"/>
                </a:solidFill>
              </a:rPr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58742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58743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58744" name="Oval 25"/>
          <p:cNvSpPr>
            <a:spLocks noChangeArrowheads="1"/>
          </p:cNvSpPr>
          <p:nvPr/>
        </p:nvSpPr>
        <p:spPr bwMode="auto">
          <a:xfrm>
            <a:off x="58166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158745" name="Oval 26"/>
          <p:cNvSpPr>
            <a:spLocks noChangeArrowheads="1"/>
          </p:cNvSpPr>
          <p:nvPr/>
        </p:nvSpPr>
        <p:spPr bwMode="auto">
          <a:xfrm>
            <a:off x="6367463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3</a:t>
            </a:r>
          </a:p>
        </p:txBody>
      </p:sp>
      <p:sp>
        <p:nvSpPr>
          <p:cNvPr id="158746" name="Oval 27"/>
          <p:cNvSpPr>
            <a:spLocks noChangeArrowheads="1"/>
          </p:cNvSpPr>
          <p:nvPr/>
        </p:nvSpPr>
        <p:spPr bwMode="auto">
          <a:xfrm>
            <a:off x="6904038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5</a:t>
            </a:r>
          </a:p>
        </p:txBody>
      </p:sp>
      <p:sp>
        <p:nvSpPr>
          <p:cNvPr id="717852" name="Oval 28"/>
          <p:cNvSpPr>
            <a:spLocks noChangeArrowheads="1"/>
          </p:cNvSpPr>
          <p:nvPr/>
        </p:nvSpPr>
        <p:spPr bwMode="auto">
          <a:xfrm>
            <a:off x="74422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7</a:t>
            </a:r>
          </a:p>
        </p:txBody>
      </p:sp>
      <p:sp>
        <p:nvSpPr>
          <p:cNvPr id="158748" name="Rectangle 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58749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52" grpId="0" animBg="1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59746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9747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9748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9749" name="Rectangle 6"/>
          <p:cNvSpPr>
            <a:spLocks noChangeArrowheads="1"/>
          </p:cNvSpPr>
          <p:nvPr/>
        </p:nvSpPr>
        <p:spPr bwMode="auto">
          <a:xfrm>
            <a:off x="57912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9750" name="Rectangle 7"/>
          <p:cNvSpPr>
            <a:spLocks noChangeArrowheads="1"/>
          </p:cNvSpPr>
          <p:nvPr/>
        </p:nvSpPr>
        <p:spPr bwMode="auto">
          <a:xfrm>
            <a:off x="6340475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9751" name="Rectangle 8"/>
          <p:cNvSpPr>
            <a:spLocks noChangeArrowheads="1"/>
          </p:cNvSpPr>
          <p:nvPr/>
        </p:nvSpPr>
        <p:spPr bwMode="auto">
          <a:xfrm>
            <a:off x="6878638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9752" name="Rectangle 9"/>
          <p:cNvSpPr>
            <a:spLocks noChangeArrowheads="1"/>
          </p:cNvSpPr>
          <p:nvPr/>
        </p:nvSpPr>
        <p:spPr bwMode="auto">
          <a:xfrm>
            <a:off x="74168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9753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9754" name="Rectangle 11"/>
          <p:cNvSpPr>
            <a:spLocks noChangeArrowheads="1"/>
          </p:cNvSpPr>
          <p:nvPr/>
        </p:nvSpPr>
        <p:spPr bwMode="auto">
          <a:xfrm>
            <a:off x="63325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9755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9756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59757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59758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9759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59760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59761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59762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59763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59764" name="Rectangle 21"/>
          <p:cNvSpPr>
            <a:spLocks noChangeArrowheads="1"/>
          </p:cNvSpPr>
          <p:nvPr/>
        </p:nvSpPr>
        <p:spPr bwMode="auto">
          <a:xfrm>
            <a:off x="838200" y="3695700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9765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8100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 b="1">
                <a:solidFill>
                  <a:srgbClr val="FFFFFF"/>
                </a:solidFill>
              </a:rPr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59766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59767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59768" name="Oval 25"/>
          <p:cNvSpPr>
            <a:spLocks noChangeArrowheads="1"/>
          </p:cNvSpPr>
          <p:nvPr/>
        </p:nvSpPr>
        <p:spPr bwMode="auto">
          <a:xfrm>
            <a:off x="58166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159769" name="Oval 26"/>
          <p:cNvSpPr>
            <a:spLocks noChangeArrowheads="1"/>
          </p:cNvSpPr>
          <p:nvPr/>
        </p:nvSpPr>
        <p:spPr bwMode="auto">
          <a:xfrm>
            <a:off x="6367463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3</a:t>
            </a:r>
          </a:p>
        </p:txBody>
      </p:sp>
      <p:sp>
        <p:nvSpPr>
          <p:cNvPr id="159770" name="Oval 27"/>
          <p:cNvSpPr>
            <a:spLocks noChangeArrowheads="1"/>
          </p:cNvSpPr>
          <p:nvPr/>
        </p:nvSpPr>
        <p:spPr bwMode="auto">
          <a:xfrm>
            <a:off x="6904038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5</a:t>
            </a:r>
          </a:p>
        </p:txBody>
      </p:sp>
      <p:sp>
        <p:nvSpPr>
          <p:cNvPr id="159771" name="Oval 28"/>
          <p:cNvSpPr>
            <a:spLocks noChangeArrowheads="1"/>
          </p:cNvSpPr>
          <p:nvPr/>
        </p:nvSpPr>
        <p:spPr bwMode="auto">
          <a:xfrm>
            <a:off x="74422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7</a:t>
            </a:r>
          </a:p>
        </p:txBody>
      </p:sp>
      <p:sp>
        <p:nvSpPr>
          <p:cNvPr id="718877" name="Oval 29"/>
          <p:cNvSpPr>
            <a:spLocks noChangeArrowheads="1"/>
          </p:cNvSpPr>
          <p:nvPr/>
        </p:nvSpPr>
        <p:spPr bwMode="auto">
          <a:xfrm>
            <a:off x="5816600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9</a:t>
            </a:r>
          </a:p>
        </p:txBody>
      </p:sp>
      <p:sp>
        <p:nvSpPr>
          <p:cNvPr id="159773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59774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77" grpId="0" animBg="1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60770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0771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0772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0773" name="Rectangle 6"/>
          <p:cNvSpPr>
            <a:spLocks noChangeArrowheads="1"/>
          </p:cNvSpPr>
          <p:nvPr/>
        </p:nvSpPr>
        <p:spPr bwMode="auto">
          <a:xfrm>
            <a:off x="57912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0774" name="Rectangle 7"/>
          <p:cNvSpPr>
            <a:spLocks noChangeArrowheads="1"/>
          </p:cNvSpPr>
          <p:nvPr/>
        </p:nvSpPr>
        <p:spPr bwMode="auto">
          <a:xfrm>
            <a:off x="6340475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0775" name="Rectangle 8"/>
          <p:cNvSpPr>
            <a:spLocks noChangeArrowheads="1"/>
          </p:cNvSpPr>
          <p:nvPr/>
        </p:nvSpPr>
        <p:spPr bwMode="auto">
          <a:xfrm>
            <a:off x="6878638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0776" name="Rectangle 9"/>
          <p:cNvSpPr>
            <a:spLocks noChangeArrowheads="1"/>
          </p:cNvSpPr>
          <p:nvPr/>
        </p:nvSpPr>
        <p:spPr bwMode="auto">
          <a:xfrm>
            <a:off x="74168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0777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0778" name="Rectangle 11"/>
          <p:cNvSpPr>
            <a:spLocks noChangeArrowheads="1"/>
          </p:cNvSpPr>
          <p:nvPr/>
        </p:nvSpPr>
        <p:spPr bwMode="auto">
          <a:xfrm>
            <a:off x="63404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0779" name="Rectangle 12"/>
          <p:cNvSpPr>
            <a:spLocks noChangeArrowheads="1"/>
          </p:cNvSpPr>
          <p:nvPr/>
        </p:nvSpPr>
        <p:spPr bwMode="auto">
          <a:xfrm>
            <a:off x="68738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0780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0781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60782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60783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0784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60785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60786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60787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60788" name="Rectangle 21"/>
          <p:cNvSpPr>
            <a:spLocks noChangeArrowheads="1"/>
          </p:cNvSpPr>
          <p:nvPr/>
        </p:nvSpPr>
        <p:spPr bwMode="auto">
          <a:xfrm>
            <a:off x="838200" y="3695700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0789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8100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 b="1">
                <a:solidFill>
                  <a:srgbClr val="FFFFFF"/>
                </a:solidFill>
              </a:rPr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60790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60791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60792" name="Oval 25"/>
          <p:cNvSpPr>
            <a:spLocks noChangeArrowheads="1"/>
          </p:cNvSpPr>
          <p:nvPr/>
        </p:nvSpPr>
        <p:spPr bwMode="auto">
          <a:xfrm>
            <a:off x="58166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160793" name="Oval 26"/>
          <p:cNvSpPr>
            <a:spLocks noChangeArrowheads="1"/>
          </p:cNvSpPr>
          <p:nvPr/>
        </p:nvSpPr>
        <p:spPr bwMode="auto">
          <a:xfrm>
            <a:off x="6367463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3</a:t>
            </a:r>
          </a:p>
        </p:txBody>
      </p:sp>
      <p:sp>
        <p:nvSpPr>
          <p:cNvPr id="160794" name="Oval 27"/>
          <p:cNvSpPr>
            <a:spLocks noChangeArrowheads="1"/>
          </p:cNvSpPr>
          <p:nvPr/>
        </p:nvSpPr>
        <p:spPr bwMode="auto">
          <a:xfrm>
            <a:off x="6904038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5</a:t>
            </a:r>
          </a:p>
        </p:txBody>
      </p:sp>
      <p:sp>
        <p:nvSpPr>
          <p:cNvPr id="160795" name="Oval 28"/>
          <p:cNvSpPr>
            <a:spLocks noChangeArrowheads="1"/>
          </p:cNvSpPr>
          <p:nvPr/>
        </p:nvSpPr>
        <p:spPr bwMode="auto">
          <a:xfrm>
            <a:off x="74422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7</a:t>
            </a:r>
          </a:p>
        </p:txBody>
      </p:sp>
      <p:sp>
        <p:nvSpPr>
          <p:cNvPr id="160796" name="Oval 29"/>
          <p:cNvSpPr>
            <a:spLocks noChangeArrowheads="1"/>
          </p:cNvSpPr>
          <p:nvPr/>
        </p:nvSpPr>
        <p:spPr bwMode="auto">
          <a:xfrm>
            <a:off x="5816600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9</a:t>
            </a:r>
          </a:p>
        </p:txBody>
      </p:sp>
      <p:sp>
        <p:nvSpPr>
          <p:cNvPr id="719902" name="Oval 30"/>
          <p:cNvSpPr>
            <a:spLocks noChangeArrowheads="1"/>
          </p:cNvSpPr>
          <p:nvPr/>
        </p:nvSpPr>
        <p:spPr bwMode="auto">
          <a:xfrm>
            <a:off x="6367463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10</a:t>
            </a:r>
          </a:p>
        </p:txBody>
      </p:sp>
      <p:sp>
        <p:nvSpPr>
          <p:cNvPr id="160798" name="Rectangle 3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60799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902" grpId="0" animBg="1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61794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1795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1796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1797" name="Rectangle 6"/>
          <p:cNvSpPr>
            <a:spLocks noChangeArrowheads="1"/>
          </p:cNvSpPr>
          <p:nvPr/>
        </p:nvSpPr>
        <p:spPr bwMode="auto">
          <a:xfrm>
            <a:off x="57912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1798" name="Rectangle 7"/>
          <p:cNvSpPr>
            <a:spLocks noChangeArrowheads="1"/>
          </p:cNvSpPr>
          <p:nvPr/>
        </p:nvSpPr>
        <p:spPr bwMode="auto">
          <a:xfrm>
            <a:off x="6340475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1799" name="Rectangle 8"/>
          <p:cNvSpPr>
            <a:spLocks noChangeArrowheads="1"/>
          </p:cNvSpPr>
          <p:nvPr/>
        </p:nvSpPr>
        <p:spPr bwMode="auto">
          <a:xfrm>
            <a:off x="6878638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1800" name="Rectangle 9"/>
          <p:cNvSpPr>
            <a:spLocks noChangeArrowheads="1"/>
          </p:cNvSpPr>
          <p:nvPr/>
        </p:nvSpPr>
        <p:spPr bwMode="auto">
          <a:xfrm>
            <a:off x="74168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1801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1802" name="Rectangle 11"/>
          <p:cNvSpPr>
            <a:spLocks noChangeArrowheads="1"/>
          </p:cNvSpPr>
          <p:nvPr/>
        </p:nvSpPr>
        <p:spPr bwMode="auto">
          <a:xfrm>
            <a:off x="63404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1803" name="Rectangle 12"/>
          <p:cNvSpPr>
            <a:spLocks noChangeArrowheads="1"/>
          </p:cNvSpPr>
          <p:nvPr/>
        </p:nvSpPr>
        <p:spPr bwMode="auto">
          <a:xfrm>
            <a:off x="68659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1804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1805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61806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61807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61808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61809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61810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61811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61812" name="Rectangle 21"/>
          <p:cNvSpPr>
            <a:spLocks noChangeArrowheads="1"/>
          </p:cNvSpPr>
          <p:nvPr/>
        </p:nvSpPr>
        <p:spPr bwMode="auto">
          <a:xfrm>
            <a:off x="838200" y="3695700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1813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8100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 b="1">
                <a:solidFill>
                  <a:srgbClr val="FFFFFF"/>
                </a:solidFill>
              </a:rPr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61814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61815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61816" name="Oval 25"/>
          <p:cNvSpPr>
            <a:spLocks noChangeArrowheads="1"/>
          </p:cNvSpPr>
          <p:nvPr/>
        </p:nvSpPr>
        <p:spPr bwMode="auto">
          <a:xfrm>
            <a:off x="58166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161817" name="Oval 26"/>
          <p:cNvSpPr>
            <a:spLocks noChangeArrowheads="1"/>
          </p:cNvSpPr>
          <p:nvPr/>
        </p:nvSpPr>
        <p:spPr bwMode="auto">
          <a:xfrm>
            <a:off x="6367463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3</a:t>
            </a:r>
          </a:p>
        </p:txBody>
      </p:sp>
      <p:sp>
        <p:nvSpPr>
          <p:cNvPr id="161818" name="Oval 27"/>
          <p:cNvSpPr>
            <a:spLocks noChangeArrowheads="1"/>
          </p:cNvSpPr>
          <p:nvPr/>
        </p:nvSpPr>
        <p:spPr bwMode="auto">
          <a:xfrm>
            <a:off x="6904038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5</a:t>
            </a:r>
          </a:p>
        </p:txBody>
      </p:sp>
      <p:sp>
        <p:nvSpPr>
          <p:cNvPr id="161819" name="Oval 28"/>
          <p:cNvSpPr>
            <a:spLocks noChangeArrowheads="1"/>
          </p:cNvSpPr>
          <p:nvPr/>
        </p:nvSpPr>
        <p:spPr bwMode="auto">
          <a:xfrm>
            <a:off x="74422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7</a:t>
            </a:r>
          </a:p>
        </p:txBody>
      </p:sp>
      <p:sp>
        <p:nvSpPr>
          <p:cNvPr id="161820" name="Oval 29"/>
          <p:cNvSpPr>
            <a:spLocks noChangeArrowheads="1"/>
          </p:cNvSpPr>
          <p:nvPr/>
        </p:nvSpPr>
        <p:spPr bwMode="auto">
          <a:xfrm>
            <a:off x="5816600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9</a:t>
            </a:r>
          </a:p>
        </p:txBody>
      </p:sp>
      <p:sp>
        <p:nvSpPr>
          <p:cNvPr id="161821" name="Oval 30"/>
          <p:cNvSpPr>
            <a:spLocks noChangeArrowheads="1"/>
          </p:cNvSpPr>
          <p:nvPr/>
        </p:nvSpPr>
        <p:spPr bwMode="auto">
          <a:xfrm>
            <a:off x="6367463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10</a:t>
            </a:r>
          </a:p>
        </p:txBody>
      </p:sp>
      <p:sp>
        <p:nvSpPr>
          <p:cNvPr id="720927" name="Oval 31"/>
          <p:cNvSpPr>
            <a:spLocks noChangeArrowheads="1"/>
          </p:cNvSpPr>
          <p:nvPr/>
        </p:nvSpPr>
        <p:spPr bwMode="auto">
          <a:xfrm>
            <a:off x="6891338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11</a:t>
            </a:r>
          </a:p>
        </p:txBody>
      </p:sp>
      <p:sp>
        <p:nvSpPr>
          <p:cNvPr id="161823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61824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2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一维数组定义与初始化</a:t>
            </a:r>
          </a:p>
        </p:txBody>
      </p:sp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533400" y="1355725"/>
            <a:ext cx="70389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与普通变量一样，可以在数组定义的同时，对数组元素赋初值</a:t>
            </a:r>
          </a:p>
        </p:txBody>
      </p:sp>
      <p:sp>
        <p:nvSpPr>
          <p:cNvPr id="521223" name="Text Box 7"/>
          <p:cNvSpPr txBox="1">
            <a:spLocks noChangeArrowheads="1"/>
          </p:cNvSpPr>
          <p:nvPr/>
        </p:nvSpPr>
        <p:spPr bwMode="auto">
          <a:xfrm>
            <a:off x="809625" y="2724150"/>
            <a:ext cx="5667375" cy="283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zh-CN" altLang="en-US" sz="2000" b="1">
                <a:solidFill>
                  <a:srgbClr val="008000"/>
                </a:solidFill>
                <a:ea typeface="宋体" pitchFamily="2" charset="-122"/>
              </a:rPr>
              <a:t>：</a:t>
            </a: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>
                <a:ea typeface="宋体" pitchFamily="2" charset="-122"/>
              </a:rPr>
              <a:t>int  a [ 5 ] = { 1,  3,  5,  7,  9 };		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>
                <a:ea typeface="宋体" pitchFamily="2" charset="-122"/>
              </a:rPr>
              <a:t>	int  b1 [ 5 ] = { 0 } ;		</a:t>
            </a:r>
            <a:r>
              <a:rPr lang="en-US" altLang="en-US" sz="2000">
                <a:ea typeface="宋体" pitchFamily="2" charset="-122"/>
              </a:rPr>
              <a:t>	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>
                <a:ea typeface="宋体" pitchFamily="2" charset="-122"/>
              </a:rPr>
              <a:t>	int  b2 [ 5 ] = { 1, 2, 3</a:t>
            </a:r>
            <a:r>
              <a:rPr lang="en-US" altLang="zh-CN" sz="2000">
                <a:solidFill>
                  <a:schemeClr val="hlink"/>
                </a:solidFill>
                <a:ea typeface="宋体" pitchFamily="2" charset="-122"/>
              </a:rPr>
              <a:t>,</a:t>
            </a:r>
            <a:r>
              <a:rPr lang="en-US" altLang="zh-CN" sz="2000">
                <a:ea typeface="宋体" pitchFamily="2" charset="-122"/>
              </a:rPr>
              <a:t> } ;		</a:t>
            </a:r>
            <a:endParaRPr lang="en-US" altLang="zh-CN" sz="2000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int  c [  ] = { 1, 2, 3, 4, 5, 6, 7 } ;</a:t>
            </a:r>
            <a:r>
              <a:rPr lang="en-US" altLang="zh-CN" sz="2000">
                <a:ea typeface="宋体" pitchFamily="2" charset="-122"/>
              </a:rPr>
              <a:t>	</a:t>
            </a:r>
            <a:endParaRPr lang="en-US" altLang="zh-CN" sz="2000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 i="1">
                <a:ea typeface="宋体" pitchFamily="2" charset="-122"/>
              </a:rPr>
              <a:t>int  d [ 5 ] = { 1, 2, 3, 4, 5, 6, 7 } ;</a:t>
            </a:r>
            <a:r>
              <a:rPr lang="en-US" altLang="zh-CN" sz="2000">
                <a:ea typeface="宋体" pitchFamily="2" charset="-122"/>
              </a:rPr>
              <a:t> 	</a:t>
            </a:r>
            <a:endParaRPr lang="en-US" altLang="zh-CN" sz="2000" i="1">
              <a:solidFill>
                <a:srgbClr val="ECE6C0"/>
              </a:solidFill>
              <a:effectDag name="">
                <a:cont type="tree" name="">
                  <a:effect ref="fillLine"/>
                  <a:outerShdw dist="38100" dir="13500000" algn="br">
                    <a:srgbClr val="FFFBE0"/>
                  </a:outerShdw>
                </a:cont>
                <a:cont type="tree" name="">
                  <a:effect ref="fillLine"/>
                  <a:outerShdw dist="38100" dir="2700000" algn="tl">
                    <a:srgbClr val="8D8973"/>
                  </a:outerShdw>
                </a:cont>
                <a:effect ref="fillLine"/>
              </a:effectDag>
              <a:ea typeface="宋体" pitchFamily="2" charset="-122"/>
            </a:endParaRP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5568950" y="3854450"/>
            <a:ext cx="303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b2[3],  b2[4]</a:t>
            </a:r>
            <a:r>
              <a:rPr lang="zh-CN" altLang="zh-CN" sz="2000" b="1" i="1">
                <a:solidFill>
                  <a:srgbClr val="008000"/>
                </a:solidFill>
              </a:rPr>
              <a:t>自动赋 0</a:t>
            </a:r>
            <a:endParaRPr lang="en-US" altLang="en-US" sz="2000" b="1" i="1">
              <a:solidFill>
                <a:srgbClr val="008000"/>
              </a:solidFill>
            </a:endParaRPr>
          </a:p>
        </p:txBody>
      </p:sp>
      <p:sp>
        <p:nvSpPr>
          <p:cNvPr id="521225" name="Rectangle 9"/>
          <p:cNvSpPr>
            <a:spLocks noChangeArrowheads="1"/>
          </p:cNvSpPr>
          <p:nvPr/>
        </p:nvSpPr>
        <p:spPr bwMode="auto">
          <a:xfrm>
            <a:off x="5537200" y="4556125"/>
            <a:ext cx="299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自动定义数组长度为</a:t>
            </a:r>
            <a:r>
              <a:rPr lang="en-US" altLang="zh-CN" sz="2000" b="1" i="1">
                <a:solidFill>
                  <a:srgbClr val="008000"/>
                </a:solidFill>
              </a:rPr>
              <a:t>7 </a:t>
            </a:r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5543550" y="3276600"/>
            <a:ext cx="2916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全部元素初始化为</a:t>
            </a:r>
            <a:r>
              <a:rPr lang="zh-CN" altLang="zh-CN" sz="2000" b="1" i="1">
                <a:solidFill>
                  <a:srgbClr val="008000"/>
                </a:solidFill>
              </a:rPr>
              <a:t> 0</a:t>
            </a:r>
            <a:endParaRPr lang="en-US" altLang="en-US" sz="2000" b="1" i="1">
              <a:solidFill>
                <a:srgbClr val="008000"/>
              </a:solidFill>
            </a:endParaRP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5543550" y="2743200"/>
            <a:ext cx="284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各元素分别赋初始值</a:t>
            </a:r>
            <a:endParaRPr lang="en-US" altLang="en-US" sz="2000" b="1" i="1">
              <a:solidFill>
                <a:srgbClr val="008000"/>
              </a:solidFill>
            </a:endParaRPr>
          </a:p>
        </p:txBody>
      </p:sp>
      <p:sp>
        <p:nvSpPr>
          <p:cNvPr id="24584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5" grpId="0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62818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2819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2820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2821" name="Rectangle 6"/>
          <p:cNvSpPr>
            <a:spLocks noChangeArrowheads="1"/>
          </p:cNvSpPr>
          <p:nvPr/>
        </p:nvSpPr>
        <p:spPr bwMode="auto">
          <a:xfrm>
            <a:off x="57912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2822" name="Rectangle 7"/>
          <p:cNvSpPr>
            <a:spLocks noChangeArrowheads="1"/>
          </p:cNvSpPr>
          <p:nvPr/>
        </p:nvSpPr>
        <p:spPr bwMode="auto">
          <a:xfrm>
            <a:off x="6340475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2823" name="Rectangle 8"/>
          <p:cNvSpPr>
            <a:spLocks noChangeArrowheads="1"/>
          </p:cNvSpPr>
          <p:nvPr/>
        </p:nvSpPr>
        <p:spPr bwMode="auto">
          <a:xfrm>
            <a:off x="6878638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2824" name="Rectangle 9"/>
          <p:cNvSpPr>
            <a:spLocks noChangeArrowheads="1"/>
          </p:cNvSpPr>
          <p:nvPr/>
        </p:nvSpPr>
        <p:spPr bwMode="auto">
          <a:xfrm>
            <a:off x="74168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2825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2826" name="Rectangle 11"/>
          <p:cNvSpPr>
            <a:spLocks noChangeArrowheads="1"/>
          </p:cNvSpPr>
          <p:nvPr/>
        </p:nvSpPr>
        <p:spPr bwMode="auto">
          <a:xfrm>
            <a:off x="63404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2827" name="Rectangle 12"/>
          <p:cNvSpPr>
            <a:spLocks noChangeArrowheads="1"/>
          </p:cNvSpPr>
          <p:nvPr/>
        </p:nvSpPr>
        <p:spPr bwMode="auto">
          <a:xfrm>
            <a:off x="68659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2828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2829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62830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62831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2832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62833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62834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62835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62836" name="Rectangle 21"/>
          <p:cNvSpPr>
            <a:spLocks noChangeArrowheads="1"/>
          </p:cNvSpPr>
          <p:nvPr/>
        </p:nvSpPr>
        <p:spPr bwMode="auto">
          <a:xfrm>
            <a:off x="838200" y="3695700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2837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8100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 b="1">
                <a:solidFill>
                  <a:srgbClr val="FFFFFF"/>
                </a:solidFill>
              </a:rPr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62838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62839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62840" name="Oval 25"/>
          <p:cNvSpPr>
            <a:spLocks noChangeArrowheads="1"/>
          </p:cNvSpPr>
          <p:nvPr/>
        </p:nvSpPr>
        <p:spPr bwMode="auto">
          <a:xfrm>
            <a:off x="58166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162841" name="Oval 26"/>
          <p:cNvSpPr>
            <a:spLocks noChangeArrowheads="1"/>
          </p:cNvSpPr>
          <p:nvPr/>
        </p:nvSpPr>
        <p:spPr bwMode="auto">
          <a:xfrm>
            <a:off x="6367463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3</a:t>
            </a:r>
          </a:p>
        </p:txBody>
      </p:sp>
      <p:sp>
        <p:nvSpPr>
          <p:cNvPr id="162842" name="Oval 27"/>
          <p:cNvSpPr>
            <a:spLocks noChangeArrowheads="1"/>
          </p:cNvSpPr>
          <p:nvPr/>
        </p:nvSpPr>
        <p:spPr bwMode="auto">
          <a:xfrm>
            <a:off x="6904038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5</a:t>
            </a:r>
          </a:p>
        </p:txBody>
      </p:sp>
      <p:sp>
        <p:nvSpPr>
          <p:cNvPr id="162843" name="Oval 28"/>
          <p:cNvSpPr>
            <a:spLocks noChangeArrowheads="1"/>
          </p:cNvSpPr>
          <p:nvPr/>
        </p:nvSpPr>
        <p:spPr bwMode="auto">
          <a:xfrm>
            <a:off x="74422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7</a:t>
            </a:r>
          </a:p>
        </p:txBody>
      </p:sp>
      <p:sp>
        <p:nvSpPr>
          <p:cNvPr id="162844" name="Oval 29"/>
          <p:cNvSpPr>
            <a:spLocks noChangeArrowheads="1"/>
          </p:cNvSpPr>
          <p:nvPr/>
        </p:nvSpPr>
        <p:spPr bwMode="auto">
          <a:xfrm>
            <a:off x="5816600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9</a:t>
            </a:r>
          </a:p>
        </p:txBody>
      </p:sp>
      <p:sp>
        <p:nvSpPr>
          <p:cNvPr id="162845" name="Oval 30"/>
          <p:cNvSpPr>
            <a:spLocks noChangeArrowheads="1"/>
          </p:cNvSpPr>
          <p:nvPr/>
        </p:nvSpPr>
        <p:spPr bwMode="auto">
          <a:xfrm>
            <a:off x="6367463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10</a:t>
            </a:r>
          </a:p>
        </p:txBody>
      </p:sp>
      <p:sp>
        <p:nvSpPr>
          <p:cNvPr id="162846" name="Oval 31"/>
          <p:cNvSpPr>
            <a:spLocks noChangeArrowheads="1"/>
          </p:cNvSpPr>
          <p:nvPr/>
        </p:nvSpPr>
        <p:spPr bwMode="auto">
          <a:xfrm>
            <a:off x="6891338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11</a:t>
            </a:r>
          </a:p>
        </p:txBody>
      </p:sp>
      <p:sp>
        <p:nvSpPr>
          <p:cNvPr id="721952" name="Oval 32"/>
          <p:cNvSpPr>
            <a:spLocks noChangeArrowheads="1"/>
          </p:cNvSpPr>
          <p:nvPr/>
        </p:nvSpPr>
        <p:spPr bwMode="auto">
          <a:xfrm>
            <a:off x="7442200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12</a:t>
            </a:r>
          </a:p>
        </p:txBody>
      </p:sp>
      <p:sp>
        <p:nvSpPr>
          <p:cNvPr id="162848" name="Rectangle 3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62849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52" grpId="0" animBg="1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63842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3843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3844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3845" name="Rectangle 6"/>
          <p:cNvSpPr>
            <a:spLocks noChangeArrowheads="1"/>
          </p:cNvSpPr>
          <p:nvPr/>
        </p:nvSpPr>
        <p:spPr bwMode="auto">
          <a:xfrm>
            <a:off x="57912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3846" name="Rectangle 7"/>
          <p:cNvSpPr>
            <a:spLocks noChangeArrowheads="1"/>
          </p:cNvSpPr>
          <p:nvPr/>
        </p:nvSpPr>
        <p:spPr bwMode="auto">
          <a:xfrm>
            <a:off x="6340475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3847" name="Rectangle 8"/>
          <p:cNvSpPr>
            <a:spLocks noChangeArrowheads="1"/>
          </p:cNvSpPr>
          <p:nvPr/>
        </p:nvSpPr>
        <p:spPr bwMode="auto">
          <a:xfrm>
            <a:off x="6878638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3848" name="Rectangle 9"/>
          <p:cNvSpPr>
            <a:spLocks noChangeArrowheads="1"/>
          </p:cNvSpPr>
          <p:nvPr/>
        </p:nvSpPr>
        <p:spPr bwMode="auto">
          <a:xfrm>
            <a:off x="74168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3849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3850" name="Rectangle 11"/>
          <p:cNvSpPr>
            <a:spLocks noChangeArrowheads="1"/>
          </p:cNvSpPr>
          <p:nvPr/>
        </p:nvSpPr>
        <p:spPr bwMode="auto">
          <a:xfrm>
            <a:off x="63404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3851" name="Rectangle 12"/>
          <p:cNvSpPr>
            <a:spLocks noChangeArrowheads="1"/>
          </p:cNvSpPr>
          <p:nvPr/>
        </p:nvSpPr>
        <p:spPr bwMode="auto">
          <a:xfrm>
            <a:off x="68659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3852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3853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63854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63855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63856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63857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63858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63859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63860" name="Rectangle 21"/>
          <p:cNvSpPr>
            <a:spLocks noChangeArrowheads="1"/>
          </p:cNvSpPr>
          <p:nvPr/>
        </p:nvSpPr>
        <p:spPr bwMode="auto">
          <a:xfrm>
            <a:off x="838200" y="3335338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3861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8100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     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/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63862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63863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63864" name="Oval 25"/>
          <p:cNvSpPr>
            <a:spLocks noChangeArrowheads="1"/>
          </p:cNvSpPr>
          <p:nvPr/>
        </p:nvSpPr>
        <p:spPr bwMode="auto">
          <a:xfrm>
            <a:off x="58166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163865" name="Oval 26"/>
          <p:cNvSpPr>
            <a:spLocks noChangeArrowheads="1"/>
          </p:cNvSpPr>
          <p:nvPr/>
        </p:nvSpPr>
        <p:spPr bwMode="auto">
          <a:xfrm>
            <a:off x="6367463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3</a:t>
            </a:r>
          </a:p>
        </p:txBody>
      </p:sp>
      <p:sp>
        <p:nvSpPr>
          <p:cNvPr id="163866" name="Oval 27"/>
          <p:cNvSpPr>
            <a:spLocks noChangeArrowheads="1"/>
          </p:cNvSpPr>
          <p:nvPr/>
        </p:nvSpPr>
        <p:spPr bwMode="auto">
          <a:xfrm>
            <a:off x="6904038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5</a:t>
            </a:r>
          </a:p>
        </p:txBody>
      </p:sp>
      <p:sp>
        <p:nvSpPr>
          <p:cNvPr id="163867" name="Oval 28"/>
          <p:cNvSpPr>
            <a:spLocks noChangeArrowheads="1"/>
          </p:cNvSpPr>
          <p:nvPr/>
        </p:nvSpPr>
        <p:spPr bwMode="auto">
          <a:xfrm>
            <a:off x="74422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7</a:t>
            </a:r>
          </a:p>
        </p:txBody>
      </p:sp>
      <p:sp>
        <p:nvSpPr>
          <p:cNvPr id="163868" name="Oval 29"/>
          <p:cNvSpPr>
            <a:spLocks noChangeArrowheads="1"/>
          </p:cNvSpPr>
          <p:nvPr/>
        </p:nvSpPr>
        <p:spPr bwMode="auto">
          <a:xfrm>
            <a:off x="5816600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9</a:t>
            </a:r>
          </a:p>
        </p:txBody>
      </p:sp>
      <p:sp>
        <p:nvSpPr>
          <p:cNvPr id="163869" name="Oval 30"/>
          <p:cNvSpPr>
            <a:spLocks noChangeArrowheads="1"/>
          </p:cNvSpPr>
          <p:nvPr/>
        </p:nvSpPr>
        <p:spPr bwMode="auto">
          <a:xfrm>
            <a:off x="6367463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10</a:t>
            </a:r>
          </a:p>
        </p:txBody>
      </p:sp>
      <p:sp>
        <p:nvSpPr>
          <p:cNvPr id="163870" name="Oval 31"/>
          <p:cNvSpPr>
            <a:spLocks noChangeArrowheads="1"/>
          </p:cNvSpPr>
          <p:nvPr/>
        </p:nvSpPr>
        <p:spPr bwMode="auto">
          <a:xfrm>
            <a:off x="6891338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11</a:t>
            </a:r>
          </a:p>
        </p:txBody>
      </p:sp>
      <p:sp>
        <p:nvSpPr>
          <p:cNvPr id="163871" name="Oval 32"/>
          <p:cNvSpPr>
            <a:spLocks noChangeArrowheads="1"/>
          </p:cNvSpPr>
          <p:nvPr/>
        </p:nvSpPr>
        <p:spPr bwMode="auto">
          <a:xfrm>
            <a:off x="7442200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12</a:t>
            </a:r>
          </a:p>
        </p:txBody>
      </p:sp>
      <p:sp>
        <p:nvSpPr>
          <p:cNvPr id="163872" name="Rectangle 3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63873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64866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4867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4868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4869" name="Rectangle 6"/>
          <p:cNvSpPr>
            <a:spLocks noChangeArrowheads="1"/>
          </p:cNvSpPr>
          <p:nvPr/>
        </p:nvSpPr>
        <p:spPr bwMode="auto">
          <a:xfrm>
            <a:off x="57912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4870" name="Rectangle 7"/>
          <p:cNvSpPr>
            <a:spLocks noChangeArrowheads="1"/>
          </p:cNvSpPr>
          <p:nvPr/>
        </p:nvSpPr>
        <p:spPr bwMode="auto">
          <a:xfrm>
            <a:off x="6340475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4871" name="Rectangle 8"/>
          <p:cNvSpPr>
            <a:spLocks noChangeArrowheads="1"/>
          </p:cNvSpPr>
          <p:nvPr/>
        </p:nvSpPr>
        <p:spPr bwMode="auto">
          <a:xfrm>
            <a:off x="6878638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4872" name="Rectangle 9"/>
          <p:cNvSpPr>
            <a:spLocks noChangeArrowheads="1"/>
          </p:cNvSpPr>
          <p:nvPr/>
        </p:nvSpPr>
        <p:spPr bwMode="auto">
          <a:xfrm>
            <a:off x="74168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4873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4874" name="Rectangle 11"/>
          <p:cNvSpPr>
            <a:spLocks noChangeArrowheads="1"/>
          </p:cNvSpPr>
          <p:nvPr/>
        </p:nvSpPr>
        <p:spPr bwMode="auto">
          <a:xfrm>
            <a:off x="63404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4875" name="Rectangle 12"/>
          <p:cNvSpPr>
            <a:spLocks noChangeArrowheads="1"/>
          </p:cNvSpPr>
          <p:nvPr/>
        </p:nvSpPr>
        <p:spPr bwMode="auto">
          <a:xfrm>
            <a:off x="68659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4876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4877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64878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4879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64880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64881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64882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64883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64884" name="Rectangle 21"/>
          <p:cNvSpPr>
            <a:spLocks noChangeArrowheads="1"/>
          </p:cNvSpPr>
          <p:nvPr/>
        </p:nvSpPr>
        <p:spPr bwMode="auto">
          <a:xfrm>
            <a:off x="838200" y="2976563"/>
            <a:ext cx="3733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4885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38100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       </a:t>
            </a:r>
            <a:r>
              <a:rPr lang="en-US" altLang="zh-CN" sz="1800"/>
              <a:t>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/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64886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64887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64888" name="Oval 25"/>
          <p:cNvSpPr>
            <a:spLocks noChangeArrowheads="1"/>
          </p:cNvSpPr>
          <p:nvPr/>
        </p:nvSpPr>
        <p:spPr bwMode="auto">
          <a:xfrm>
            <a:off x="58166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164889" name="Oval 26"/>
          <p:cNvSpPr>
            <a:spLocks noChangeArrowheads="1"/>
          </p:cNvSpPr>
          <p:nvPr/>
        </p:nvSpPr>
        <p:spPr bwMode="auto">
          <a:xfrm>
            <a:off x="6367463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3</a:t>
            </a:r>
          </a:p>
        </p:txBody>
      </p:sp>
      <p:sp>
        <p:nvSpPr>
          <p:cNvPr id="164890" name="Oval 27"/>
          <p:cNvSpPr>
            <a:spLocks noChangeArrowheads="1"/>
          </p:cNvSpPr>
          <p:nvPr/>
        </p:nvSpPr>
        <p:spPr bwMode="auto">
          <a:xfrm>
            <a:off x="6904038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5</a:t>
            </a:r>
          </a:p>
        </p:txBody>
      </p:sp>
      <p:sp>
        <p:nvSpPr>
          <p:cNvPr id="164891" name="Oval 28"/>
          <p:cNvSpPr>
            <a:spLocks noChangeArrowheads="1"/>
          </p:cNvSpPr>
          <p:nvPr/>
        </p:nvSpPr>
        <p:spPr bwMode="auto">
          <a:xfrm>
            <a:off x="74422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7</a:t>
            </a:r>
          </a:p>
        </p:txBody>
      </p:sp>
      <p:sp>
        <p:nvSpPr>
          <p:cNvPr id="164892" name="Oval 29"/>
          <p:cNvSpPr>
            <a:spLocks noChangeArrowheads="1"/>
          </p:cNvSpPr>
          <p:nvPr/>
        </p:nvSpPr>
        <p:spPr bwMode="auto">
          <a:xfrm>
            <a:off x="5816600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9</a:t>
            </a:r>
          </a:p>
        </p:txBody>
      </p:sp>
      <p:sp>
        <p:nvSpPr>
          <p:cNvPr id="164893" name="Oval 30"/>
          <p:cNvSpPr>
            <a:spLocks noChangeArrowheads="1"/>
          </p:cNvSpPr>
          <p:nvPr/>
        </p:nvSpPr>
        <p:spPr bwMode="auto">
          <a:xfrm>
            <a:off x="6367463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10</a:t>
            </a:r>
          </a:p>
        </p:txBody>
      </p:sp>
      <p:sp>
        <p:nvSpPr>
          <p:cNvPr id="164894" name="Oval 31"/>
          <p:cNvSpPr>
            <a:spLocks noChangeArrowheads="1"/>
          </p:cNvSpPr>
          <p:nvPr/>
        </p:nvSpPr>
        <p:spPr bwMode="auto">
          <a:xfrm>
            <a:off x="6891338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11</a:t>
            </a:r>
          </a:p>
        </p:txBody>
      </p:sp>
      <p:sp>
        <p:nvSpPr>
          <p:cNvPr id="164895" name="Oval 32"/>
          <p:cNvSpPr>
            <a:spLocks noChangeArrowheads="1"/>
          </p:cNvSpPr>
          <p:nvPr/>
        </p:nvSpPr>
        <p:spPr bwMode="auto">
          <a:xfrm>
            <a:off x="7442200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12</a:t>
            </a:r>
          </a:p>
        </p:txBody>
      </p:sp>
      <p:sp>
        <p:nvSpPr>
          <p:cNvPr id="164896" name="Rectangle 3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64897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65890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5891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5892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5893" name="Rectangle 6"/>
          <p:cNvSpPr>
            <a:spLocks noChangeArrowheads="1"/>
          </p:cNvSpPr>
          <p:nvPr/>
        </p:nvSpPr>
        <p:spPr bwMode="auto">
          <a:xfrm>
            <a:off x="57912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5894" name="Rectangle 7"/>
          <p:cNvSpPr>
            <a:spLocks noChangeArrowheads="1"/>
          </p:cNvSpPr>
          <p:nvPr/>
        </p:nvSpPr>
        <p:spPr bwMode="auto">
          <a:xfrm>
            <a:off x="6340475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5895" name="Rectangle 8"/>
          <p:cNvSpPr>
            <a:spLocks noChangeArrowheads="1"/>
          </p:cNvSpPr>
          <p:nvPr/>
        </p:nvSpPr>
        <p:spPr bwMode="auto">
          <a:xfrm>
            <a:off x="6878638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5896" name="Rectangle 9"/>
          <p:cNvSpPr>
            <a:spLocks noChangeArrowheads="1"/>
          </p:cNvSpPr>
          <p:nvPr/>
        </p:nvSpPr>
        <p:spPr bwMode="auto">
          <a:xfrm>
            <a:off x="74168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5897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5898" name="Rectangle 11"/>
          <p:cNvSpPr>
            <a:spLocks noChangeArrowheads="1"/>
          </p:cNvSpPr>
          <p:nvPr/>
        </p:nvSpPr>
        <p:spPr bwMode="auto">
          <a:xfrm>
            <a:off x="63404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5899" name="Rectangle 12"/>
          <p:cNvSpPr>
            <a:spLocks noChangeArrowheads="1"/>
          </p:cNvSpPr>
          <p:nvPr/>
        </p:nvSpPr>
        <p:spPr bwMode="auto">
          <a:xfrm>
            <a:off x="68659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5900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5901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65902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rgbClr val="B2B2B2"/>
                </a:solidFill>
              </a:rPr>
              <a:t>0</a:t>
            </a:r>
          </a:p>
        </p:txBody>
      </p:sp>
      <p:sp>
        <p:nvSpPr>
          <p:cNvPr id="165903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rgbClr val="B2B2B2"/>
                </a:solidFill>
              </a:rPr>
              <a:t>0</a:t>
            </a:r>
          </a:p>
        </p:txBody>
      </p:sp>
      <p:sp>
        <p:nvSpPr>
          <p:cNvPr id="165904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65905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65906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65907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65908" name="Rectangle 21"/>
          <p:cNvSpPr>
            <a:spLocks noChangeArrowheads="1"/>
          </p:cNvSpPr>
          <p:nvPr/>
        </p:nvSpPr>
        <p:spPr bwMode="auto">
          <a:xfrm>
            <a:off x="838200" y="4005263"/>
            <a:ext cx="3733800" cy="1835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5909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41148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       </a:t>
            </a:r>
            <a:r>
              <a:rPr lang="en-US" altLang="zh-CN" sz="1800"/>
              <a:t>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/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65910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65911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65912" name="Oval 25"/>
          <p:cNvSpPr>
            <a:spLocks noChangeArrowheads="1"/>
          </p:cNvSpPr>
          <p:nvPr/>
        </p:nvSpPr>
        <p:spPr bwMode="auto">
          <a:xfrm>
            <a:off x="58166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165913" name="Oval 26"/>
          <p:cNvSpPr>
            <a:spLocks noChangeArrowheads="1"/>
          </p:cNvSpPr>
          <p:nvPr/>
        </p:nvSpPr>
        <p:spPr bwMode="auto">
          <a:xfrm>
            <a:off x="6367463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3</a:t>
            </a:r>
          </a:p>
        </p:txBody>
      </p:sp>
      <p:sp>
        <p:nvSpPr>
          <p:cNvPr id="165914" name="Oval 27"/>
          <p:cNvSpPr>
            <a:spLocks noChangeArrowheads="1"/>
          </p:cNvSpPr>
          <p:nvPr/>
        </p:nvSpPr>
        <p:spPr bwMode="auto">
          <a:xfrm>
            <a:off x="6904038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5</a:t>
            </a:r>
          </a:p>
        </p:txBody>
      </p:sp>
      <p:sp>
        <p:nvSpPr>
          <p:cNvPr id="165915" name="Oval 28"/>
          <p:cNvSpPr>
            <a:spLocks noChangeArrowheads="1"/>
          </p:cNvSpPr>
          <p:nvPr/>
        </p:nvSpPr>
        <p:spPr bwMode="auto">
          <a:xfrm>
            <a:off x="74422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7</a:t>
            </a:r>
          </a:p>
        </p:txBody>
      </p:sp>
      <p:sp>
        <p:nvSpPr>
          <p:cNvPr id="165916" name="Oval 29"/>
          <p:cNvSpPr>
            <a:spLocks noChangeArrowheads="1"/>
          </p:cNvSpPr>
          <p:nvPr/>
        </p:nvSpPr>
        <p:spPr bwMode="auto">
          <a:xfrm>
            <a:off x="5816600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9</a:t>
            </a:r>
          </a:p>
        </p:txBody>
      </p:sp>
      <p:sp>
        <p:nvSpPr>
          <p:cNvPr id="165917" name="Oval 30"/>
          <p:cNvSpPr>
            <a:spLocks noChangeArrowheads="1"/>
          </p:cNvSpPr>
          <p:nvPr/>
        </p:nvSpPr>
        <p:spPr bwMode="auto">
          <a:xfrm>
            <a:off x="6367463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10</a:t>
            </a:r>
          </a:p>
        </p:txBody>
      </p:sp>
      <p:sp>
        <p:nvSpPr>
          <p:cNvPr id="165918" name="Oval 31"/>
          <p:cNvSpPr>
            <a:spLocks noChangeArrowheads="1"/>
          </p:cNvSpPr>
          <p:nvPr/>
        </p:nvSpPr>
        <p:spPr bwMode="auto">
          <a:xfrm>
            <a:off x="6891338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11</a:t>
            </a:r>
          </a:p>
        </p:txBody>
      </p:sp>
      <p:sp>
        <p:nvSpPr>
          <p:cNvPr id="165919" name="Oval 32"/>
          <p:cNvSpPr>
            <a:spLocks noChangeArrowheads="1"/>
          </p:cNvSpPr>
          <p:nvPr/>
        </p:nvSpPr>
        <p:spPr bwMode="auto">
          <a:xfrm>
            <a:off x="7442200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12</a:t>
            </a:r>
          </a:p>
        </p:txBody>
      </p:sp>
      <p:sp>
        <p:nvSpPr>
          <p:cNvPr id="165920" name="Rectangle 3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65921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4138613"/>
            <a:ext cx="39084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36"/>
          <p:cNvSpPr>
            <a:spLocks noChangeArrowheads="1"/>
          </p:cNvSpPr>
          <p:nvPr/>
        </p:nvSpPr>
        <p:spPr bwMode="auto">
          <a:xfrm>
            <a:off x="838200" y="4005263"/>
            <a:ext cx="3733800" cy="1835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57912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000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6340475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6878638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7416800" y="13446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57912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6340475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6878638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7416800" y="189706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6922" name="Rectangle 10"/>
          <p:cNvSpPr>
            <a:spLocks noChangeArrowheads="1"/>
          </p:cNvSpPr>
          <p:nvPr/>
        </p:nvSpPr>
        <p:spPr bwMode="auto">
          <a:xfrm>
            <a:off x="57912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6340475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6865938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7416800" y="2436813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800" b="1"/>
          </a:p>
        </p:txBody>
      </p:sp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5486400" y="963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5486400" y="3402013"/>
            <a:ext cx="1066800" cy="3810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rgbClr val="B2B2B2"/>
                </a:solidFill>
              </a:rPr>
              <a:t>0</a:t>
            </a:r>
          </a:p>
        </p:txBody>
      </p:sp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7315200" y="3402013"/>
            <a:ext cx="10668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 i="1">
                <a:solidFill>
                  <a:srgbClr val="B2B2B2"/>
                </a:solidFill>
              </a:rPr>
              <a:t>0</a:t>
            </a:r>
          </a:p>
        </p:txBody>
      </p:sp>
      <p:sp>
        <p:nvSpPr>
          <p:cNvPr id="166929" name="Text Box 17"/>
          <p:cNvSpPr txBox="1">
            <a:spLocks noChangeArrowheads="1"/>
          </p:cNvSpPr>
          <p:nvPr/>
        </p:nvSpPr>
        <p:spPr bwMode="auto">
          <a:xfrm>
            <a:off x="5162550" y="3416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i</a:t>
            </a:r>
          </a:p>
        </p:txBody>
      </p:sp>
      <p:sp>
        <p:nvSpPr>
          <p:cNvPr id="166930" name="Text Box 18"/>
          <p:cNvSpPr txBox="1">
            <a:spLocks noChangeArrowheads="1"/>
          </p:cNvSpPr>
          <p:nvPr/>
        </p:nvSpPr>
        <p:spPr bwMode="auto">
          <a:xfrm>
            <a:off x="7010400" y="34020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/>
              <a:t>j</a:t>
            </a:r>
          </a:p>
        </p:txBody>
      </p:sp>
      <p:sp>
        <p:nvSpPr>
          <p:cNvPr id="166931" name="Oval 19"/>
          <p:cNvSpPr>
            <a:spLocks noChangeArrowheads="1"/>
          </p:cNvSpPr>
          <p:nvPr/>
        </p:nvSpPr>
        <p:spPr bwMode="auto">
          <a:xfrm>
            <a:off x="58166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2</a:t>
            </a:r>
          </a:p>
        </p:txBody>
      </p:sp>
      <p:sp>
        <p:nvSpPr>
          <p:cNvPr id="166932" name="Oval 20"/>
          <p:cNvSpPr>
            <a:spLocks noChangeArrowheads="1"/>
          </p:cNvSpPr>
          <p:nvPr/>
        </p:nvSpPr>
        <p:spPr bwMode="auto">
          <a:xfrm>
            <a:off x="6367463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4</a:t>
            </a:r>
          </a:p>
        </p:txBody>
      </p:sp>
      <p:sp>
        <p:nvSpPr>
          <p:cNvPr id="166933" name="Text Box 22"/>
          <p:cNvSpPr txBox="1">
            <a:spLocks noChangeArrowheads="1"/>
          </p:cNvSpPr>
          <p:nvPr/>
        </p:nvSpPr>
        <p:spPr bwMode="auto">
          <a:xfrm>
            <a:off x="609600" y="361950"/>
            <a:ext cx="4114800" cy="5846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4-9  </a:t>
            </a:r>
            <a:r>
              <a:rPr lang="zh-CN" altLang="en-US" sz="2000" b="1" i="1">
                <a:solidFill>
                  <a:srgbClr val="008000"/>
                </a:solidFill>
              </a:rPr>
              <a:t>访问二维数组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#include &lt;iomanip&gt;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 (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int  a [ 3 ] [ 4 ]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int i ,  j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       </a:t>
            </a:r>
            <a:r>
              <a:rPr lang="en-US" altLang="zh-CN" sz="1800"/>
              <a:t>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/>
              <a:t>            </a:t>
            </a:r>
            <a:r>
              <a:rPr lang="en-US" altLang="zh-CN" sz="1800"/>
              <a:t>cin &gt;&gt;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for ( i = 0 ;  i &lt; 3 ;  i ++ )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   {  for ( j = 0 ;  j &lt; 4 ;  j ++ )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           cout &lt;&lt; setw ( 5 ) &lt;&lt; a [ i ] [ j ] ;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  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    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166934" name="Oval 23"/>
          <p:cNvSpPr>
            <a:spLocks noChangeArrowheads="1"/>
          </p:cNvSpPr>
          <p:nvPr/>
        </p:nvSpPr>
        <p:spPr bwMode="auto">
          <a:xfrm>
            <a:off x="6904038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6</a:t>
            </a:r>
          </a:p>
        </p:txBody>
      </p:sp>
      <p:sp>
        <p:nvSpPr>
          <p:cNvPr id="166935" name="Oval 24"/>
          <p:cNvSpPr>
            <a:spLocks noChangeArrowheads="1"/>
          </p:cNvSpPr>
          <p:nvPr/>
        </p:nvSpPr>
        <p:spPr bwMode="auto">
          <a:xfrm>
            <a:off x="7442200" y="13700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8</a:t>
            </a:r>
          </a:p>
        </p:txBody>
      </p:sp>
      <p:sp>
        <p:nvSpPr>
          <p:cNvPr id="166936" name="Oval 25"/>
          <p:cNvSpPr>
            <a:spLocks noChangeArrowheads="1"/>
          </p:cNvSpPr>
          <p:nvPr/>
        </p:nvSpPr>
        <p:spPr bwMode="auto">
          <a:xfrm>
            <a:off x="58166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166937" name="Oval 26"/>
          <p:cNvSpPr>
            <a:spLocks noChangeArrowheads="1"/>
          </p:cNvSpPr>
          <p:nvPr/>
        </p:nvSpPr>
        <p:spPr bwMode="auto">
          <a:xfrm>
            <a:off x="6367463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3</a:t>
            </a:r>
          </a:p>
        </p:txBody>
      </p:sp>
      <p:sp>
        <p:nvSpPr>
          <p:cNvPr id="166938" name="Oval 27"/>
          <p:cNvSpPr>
            <a:spLocks noChangeArrowheads="1"/>
          </p:cNvSpPr>
          <p:nvPr/>
        </p:nvSpPr>
        <p:spPr bwMode="auto">
          <a:xfrm>
            <a:off x="6904038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5</a:t>
            </a:r>
          </a:p>
        </p:txBody>
      </p:sp>
      <p:sp>
        <p:nvSpPr>
          <p:cNvPr id="166939" name="Oval 28"/>
          <p:cNvSpPr>
            <a:spLocks noChangeArrowheads="1"/>
          </p:cNvSpPr>
          <p:nvPr/>
        </p:nvSpPr>
        <p:spPr bwMode="auto">
          <a:xfrm>
            <a:off x="7442200" y="192246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7</a:t>
            </a:r>
          </a:p>
        </p:txBody>
      </p:sp>
      <p:sp>
        <p:nvSpPr>
          <p:cNvPr id="166940" name="Oval 29"/>
          <p:cNvSpPr>
            <a:spLocks noChangeArrowheads="1"/>
          </p:cNvSpPr>
          <p:nvPr/>
        </p:nvSpPr>
        <p:spPr bwMode="auto">
          <a:xfrm>
            <a:off x="5816600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9</a:t>
            </a:r>
          </a:p>
        </p:txBody>
      </p:sp>
      <p:sp>
        <p:nvSpPr>
          <p:cNvPr id="166941" name="Oval 30"/>
          <p:cNvSpPr>
            <a:spLocks noChangeArrowheads="1"/>
          </p:cNvSpPr>
          <p:nvPr/>
        </p:nvSpPr>
        <p:spPr bwMode="auto">
          <a:xfrm>
            <a:off x="6367463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10</a:t>
            </a:r>
          </a:p>
        </p:txBody>
      </p:sp>
      <p:sp>
        <p:nvSpPr>
          <p:cNvPr id="166942" name="Oval 31"/>
          <p:cNvSpPr>
            <a:spLocks noChangeArrowheads="1"/>
          </p:cNvSpPr>
          <p:nvPr/>
        </p:nvSpPr>
        <p:spPr bwMode="auto">
          <a:xfrm>
            <a:off x="6891338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11</a:t>
            </a:r>
          </a:p>
        </p:txBody>
      </p:sp>
      <p:sp>
        <p:nvSpPr>
          <p:cNvPr id="166943" name="Oval 32"/>
          <p:cNvSpPr>
            <a:spLocks noChangeArrowheads="1"/>
          </p:cNvSpPr>
          <p:nvPr/>
        </p:nvSpPr>
        <p:spPr bwMode="auto">
          <a:xfrm>
            <a:off x="7442200" y="246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12</a:t>
            </a:r>
          </a:p>
        </p:txBody>
      </p:sp>
      <p:sp>
        <p:nvSpPr>
          <p:cNvPr id="166944" name="Rectangle 3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pic>
        <p:nvPicPr>
          <p:cNvPr id="166945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75" y="4138613"/>
            <a:ext cx="3914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Text Box 2"/>
          <p:cNvSpPr txBox="1">
            <a:spLocks noChangeArrowheads="1"/>
          </p:cNvSpPr>
          <p:nvPr/>
        </p:nvSpPr>
        <p:spPr bwMode="auto">
          <a:xfrm>
            <a:off x="457200" y="49213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2.  </a:t>
            </a: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以指针方式访问二维数组 </a:t>
            </a:r>
          </a:p>
        </p:txBody>
      </p:sp>
      <p:sp>
        <p:nvSpPr>
          <p:cNvPr id="727043" name="Text Box 3"/>
          <p:cNvSpPr txBox="1">
            <a:spLocks noChangeArrowheads="1"/>
          </p:cNvSpPr>
          <p:nvPr/>
        </p:nvSpPr>
        <p:spPr bwMode="auto">
          <a:xfrm>
            <a:off x="1371600" y="920750"/>
            <a:ext cx="6324600" cy="189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i="1">
                <a:latin typeface="宋体" charset="-122"/>
                <a:ea typeface="Arial Unicode MS"/>
                <a:cs typeface="Arial Unicode MS"/>
              </a:rPr>
              <a:t>从一维数组元素的地址关系可知：</a:t>
            </a:r>
            <a:endParaRPr lang="zh-CN" altLang="zh-CN" sz="2000" b="1">
              <a:latin typeface="宋体" charset="-122"/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</a:pPr>
            <a:r>
              <a:rPr lang="zh-CN" altLang="zh-CN" sz="2000" b="1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  数组名代表</a:t>
            </a:r>
            <a:r>
              <a:rPr lang="zh-CN" altLang="zh-CN" sz="2000" b="1" smtClean="0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数组</a:t>
            </a:r>
            <a:r>
              <a:rPr lang="zh-CN" altLang="en-US" sz="2000" b="1" smtClean="0">
                <a:solidFill>
                  <a:schemeClr val="accent1"/>
                </a:solidFill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（首元素）</a:t>
            </a:r>
            <a:r>
              <a:rPr lang="zh-CN" altLang="zh-CN" sz="2000" b="1" smtClean="0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的</a:t>
            </a:r>
            <a:r>
              <a:rPr lang="zh-CN" altLang="zh-CN" sz="2000" b="1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首地址</a:t>
            </a:r>
          </a:p>
          <a:p>
            <a:pPr>
              <a:lnSpc>
                <a:spcPct val="150000"/>
              </a:lnSpc>
            </a:pPr>
            <a:r>
              <a:rPr lang="zh-CN" altLang="zh-CN" sz="2000" b="1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  任一数组元素的地址，可以用数组名加偏移量表示</a:t>
            </a:r>
          </a:p>
          <a:p>
            <a:pPr>
              <a:lnSpc>
                <a:spcPct val="150000"/>
              </a:lnSpc>
            </a:pPr>
            <a:r>
              <a:rPr lang="zh-CN" altLang="zh-CN" sz="2000" b="1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   偏移量单位是数组元素的大小</a:t>
            </a:r>
            <a:endParaRPr lang="zh-CN" altLang="zh-CN" sz="2000" b="1">
              <a:latin typeface="宋体" charset="-122"/>
              <a:ea typeface="Arial Unicode MS"/>
              <a:cs typeface="Arial Unicode MS"/>
            </a:endParaRPr>
          </a:p>
        </p:txBody>
      </p:sp>
      <p:sp>
        <p:nvSpPr>
          <p:cNvPr id="727044" name="Text Box 4"/>
          <p:cNvSpPr txBox="1">
            <a:spLocks noChangeArrowheads="1"/>
          </p:cNvSpPr>
          <p:nvPr/>
        </p:nvSpPr>
        <p:spPr bwMode="auto">
          <a:xfrm>
            <a:off x="1295400" y="2901950"/>
            <a:ext cx="6553200" cy="227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b="1">
                <a:ea typeface="Arial Unicode MS"/>
                <a:cs typeface="Arial Unicode MS"/>
              </a:rPr>
              <a:t>	</a:t>
            </a:r>
            <a:r>
              <a:rPr lang="zh-CN" altLang="en-US" sz="1800" b="1" i="1">
                <a:ea typeface="Arial Unicode MS"/>
                <a:cs typeface="Arial Unicode MS"/>
              </a:rPr>
              <a:t>地址值</a:t>
            </a:r>
            <a:r>
              <a:rPr lang="en-US" altLang="en-US" sz="1800" b="1">
                <a:ea typeface="Arial Unicode MS"/>
                <a:cs typeface="Arial Unicode MS"/>
              </a:rPr>
              <a:t>			        </a:t>
            </a:r>
            <a:r>
              <a:rPr lang="zh-CN" altLang="en-US" sz="1800" b="1" i="1">
                <a:ea typeface="Arial Unicode MS"/>
                <a:cs typeface="Arial Unicode MS"/>
              </a:rPr>
              <a:t>元素值</a:t>
            </a:r>
            <a:endParaRPr lang="en-US" altLang="en-US" sz="1800" b="1" i="1">
              <a:ea typeface="Arial Unicode MS"/>
              <a:cs typeface="Arial Unicode MS"/>
            </a:endParaRPr>
          </a:p>
          <a:p>
            <a:pPr>
              <a:lnSpc>
                <a:spcPct val="120000"/>
              </a:lnSpc>
            </a:pPr>
            <a:r>
              <a:rPr lang="en-US" altLang="en-US" sz="2000" b="1">
                <a:ea typeface="Arial Unicode MS"/>
                <a:cs typeface="Arial Unicode MS"/>
              </a:rPr>
              <a:t>            </a:t>
            </a:r>
            <a:r>
              <a:rPr lang="en-US" altLang="zh-CN" sz="2000" b="1">
                <a:ea typeface="Arial Unicode MS"/>
                <a:cs typeface="Arial Unicode MS"/>
              </a:rPr>
              <a:t>a    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  &amp; </a:t>
            </a:r>
            <a:r>
              <a:rPr lang="en-US" altLang="zh-CN" sz="2000" b="1">
                <a:solidFill>
                  <a:schemeClr val="accent1"/>
                </a:solidFill>
                <a:ea typeface="Arial Unicode MS"/>
                <a:cs typeface="Arial Unicode MS"/>
                <a:sym typeface="Symbol" pitchFamily="18" charset="2"/>
              </a:rPr>
              <a:t>a[ 0 ]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		a [ 0 ]   * a</a:t>
            </a:r>
          </a:p>
          <a:p>
            <a:pPr>
              <a:lnSpc>
                <a:spcPct val="12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        a + 1   &amp; a[ 1 ]		a [ 1 ]   * ( a + 1 )</a:t>
            </a:r>
          </a:p>
          <a:p>
            <a:pPr>
              <a:lnSpc>
                <a:spcPct val="12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        a + 2   &amp; a[ 2 ]		a [ 2 ]   * ( a + 2 )</a:t>
            </a:r>
          </a:p>
          <a:p>
            <a:pPr>
              <a:lnSpc>
                <a:spcPct val="12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                   :			            :</a:t>
            </a:r>
          </a:p>
          <a:p>
            <a:pPr>
              <a:lnSpc>
                <a:spcPct val="12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         a + i   &amp; a[ i ]		a [ i ]   * ( a + i )</a:t>
            </a:r>
          </a:p>
        </p:txBody>
      </p:sp>
      <p:sp>
        <p:nvSpPr>
          <p:cNvPr id="727045" name="Text Box 5"/>
          <p:cNvSpPr txBox="1">
            <a:spLocks noChangeArrowheads="1"/>
          </p:cNvSpPr>
          <p:nvPr/>
        </p:nvSpPr>
        <p:spPr bwMode="auto">
          <a:xfrm>
            <a:off x="2203450" y="5199063"/>
            <a:ext cx="4752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b="1">
                <a:solidFill>
                  <a:srgbClr val="CC3300"/>
                </a:solidFill>
              </a:rPr>
              <a:t>以上结论可以推广到多维数组，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>
                <a:solidFill>
                  <a:srgbClr val="CC3300"/>
                </a:solidFill>
              </a:rPr>
              <a:t>二维数组的每一个元素是同构的一维数组</a:t>
            </a:r>
          </a:p>
        </p:txBody>
      </p:sp>
      <p:sp>
        <p:nvSpPr>
          <p:cNvPr id="16794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rot="5400000" flipH="1" flipV="1">
            <a:off x="3036083" y="2178835"/>
            <a:ext cx="1500198" cy="85725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75"/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5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"/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75"/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25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75"/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72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2" grpId="0" autoUpdateAnimBg="0"/>
      <p:bldP spid="727043" grpId="0" build="p" autoUpdateAnimBg="0" advAuto="1000"/>
      <p:bldP spid="727044" grpId="0" autoUpdateAnimBg="0"/>
      <p:bldP spid="727045" grpId="0" autoUpdateAnimBg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ChangeArrowheads="1"/>
          </p:cNvSpPr>
          <p:nvPr/>
        </p:nvSpPr>
        <p:spPr bwMode="auto">
          <a:xfrm>
            <a:off x="381000" y="187325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/>
              <a:t>double a [3][5]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98613" y="781050"/>
            <a:ext cx="2133600" cy="5527675"/>
            <a:chOff x="912" y="598"/>
            <a:chExt cx="1344" cy="3482"/>
          </a:xfrm>
        </p:grpSpPr>
        <p:grpSp>
          <p:nvGrpSpPr>
            <p:cNvPr id="169016" name="Group 4"/>
            <p:cNvGrpSpPr>
              <a:grpSpLocks/>
            </p:cNvGrpSpPr>
            <p:nvPr/>
          </p:nvGrpSpPr>
          <p:grpSpPr bwMode="auto">
            <a:xfrm>
              <a:off x="912" y="624"/>
              <a:ext cx="1344" cy="3456"/>
              <a:chOff x="912" y="624"/>
              <a:chExt cx="1344" cy="3456"/>
            </a:xfrm>
          </p:grpSpPr>
          <p:sp>
            <p:nvSpPr>
              <p:cNvPr id="169020" name="Rectangle 5"/>
              <p:cNvSpPr>
                <a:spLocks noChangeArrowheads="1"/>
              </p:cNvSpPr>
              <p:nvPr/>
            </p:nvSpPr>
            <p:spPr bwMode="auto">
              <a:xfrm>
                <a:off x="912" y="624"/>
                <a:ext cx="1344" cy="34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021" name="Line 6"/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13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9022" name="Line 7"/>
              <p:cNvSpPr>
                <a:spLocks noChangeShapeType="1"/>
              </p:cNvSpPr>
              <p:nvPr/>
            </p:nvSpPr>
            <p:spPr bwMode="auto">
              <a:xfrm>
                <a:off x="912" y="2928"/>
                <a:ext cx="13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69017" name="Text Box 8"/>
            <p:cNvSpPr txBox="1">
              <a:spLocks noChangeArrowheads="1"/>
            </p:cNvSpPr>
            <p:nvPr/>
          </p:nvSpPr>
          <p:spPr bwMode="auto">
            <a:xfrm>
              <a:off x="1347" y="598"/>
              <a:ext cx="45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800"/>
                <a:t>a [ 0 ]</a:t>
              </a:r>
            </a:p>
          </p:txBody>
        </p:sp>
        <p:sp>
          <p:nvSpPr>
            <p:cNvPr id="169018" name="Text Box 9"/>
            <p:cNvSpPr txBox="1">
              <a:spLocks noChangeArrowheads="1"/>
            </p:cNvSpPr>
            <p:nvPr/>
          </p:nvSpPr>
          <p:spPr bwMode="auto">
            <a:xfrm>
              <a:off x="1347" y="1750"/>
              <a:ext cx="45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800"/>
                <a:t>a [ 1 ]</a:t>
              </a:r>
            </a:p>
          </p:txBody>
        </p:sp>
        <p:sp>
          <p:nvSpPr>
            <p:cNvPr id="169019" name="Text Box 10"/>
            <p:cNvSpPr txBox="1">
              <a:spLocks noChangeArrowheads="1"/>
            </p:cNvSpPr>
            <p:nvPr/>
          </p:nvSpPr>
          <p:spPr bwMode="auto">
            <a:xfrm>
              <a:off x="1347" y="2902"/>
              <a:ext cx="45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800"/>
                <a:t>a [ 2 ]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046413" y="974725"/>
            <a:ext cx="2895600" cy="3657600"/>
            <a:chOff x="2064" y="720"/>
            <a:chExt cx="1824" cy="2304"/>
          </a:xfrm>
        </p:grpSpPr>
        <p:sp>
          <p:nvSpPr>
            <p:cNvPr id="169013" name="Line 12"/>
            <p:cNvSpPr>
              <a:spLocks noChangeShapeType="1"/>
            </p:cNvSpPr>
            <p:nvPr/>
          </p:nvSpPr>
          <p:spPr bwMode="auto">
            <a:xfrm>
              <a:off x="2064" y="720"/>
              <a:ext cx="182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9014" name="Line 13"/>
            <p:cNvSpPr>
              <a:spLocks noChangeShapeType="1"/>
            </p:cNvSpPr>
            <p:nvPr/>
          </p:nvSpPr>
          <p:spPr bwMode="auto">
            <a:xfrm>
              <a:off x="2064" y="1872"/>
              <a:ext cx="182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9015" name="Line 14"/>
            <p:cNvSpPr>
              <a:spLocks noChangeShapeType="1"/>
            </p:cNvSpPr>
            <p:nvPr/>
          </p:nvSpPr>
          <p:spPr bwMode="auto">
            <a:xfrm>
              <a:off x="2064" y="3024"/>
              <a:ext cx="182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281613" y="558800"/>
            <a:ext cx="2794000" cy="5713413"/>
            <a:chOff x="3472" y="481"/>
            <a:chExt cx="1760" cy="3599"/>
          </a:xfrm>
        </p:grpSpPr>
        <p:grpSp>
          <p:nvGrpSpPr>
            <p:cNvPr id="168990" name="Group 16"/>
            <p:cNvGrpSpPr>
              <a:grpSpLocks/>
            </p:cNvGrpSpPr>
            <p:nvPr/>
          </p:nvGrpSpPr>
          <p:grpSpPr bwMode="auto">
            <a:xfrm>
              <a:off x="3888" y="576"/>
              <a:ext cx="1344" cy="3504"/>
              <a:chOff x="3888" y="576"/>
              <a:chExt cx="1344" cy="3504"/>
            </a:xfrm>
          </p:grpSpPr>
          <p:grpSp>
            <p:nvGrpSpPr>
              <p:cNvPr id="168997" name="Group 17"/>
              <p:cNvGrpSpPr>
                <a:grpSpLocks/>
              </p:cNvGrpSpPr>
              <p:nvPr/>
            </p:nvGrpSpPr>
            <p:grpSpPr bwMode="auto">
              <a:xfrm>
                <a:off x="3888" y="624"/>
                <a:ext cx="1344" cy="3456"/>
                <a:chOff x="3888" y="624"/>
                <a:chExt cx="1344" cy="3456"/>
              </a:xfrm>
            </p:grpSpPr>
            <p:sp>
              <p:nvSpPr>
                <p:cNvPr id="169001" name="Rectangle 18"/>
                <p:cNvSpPr>
                  <a:spLocks noChangeArrowheads="1"/>
                </p:cNvSpPr>
                <p:nvPr/>
              </p:nvSpPr>
              <p:spPr bwMode="auto">
                <a:xfrm>
                  <a:off x="3888" y="624"/>
                  <a:ext cx="1344" cy="3456"/>
                </a:xfrm>
                <a:prstGeom prst="rect">
                  <a:avLst/>
                </a:prstGeom>
                <a:solidFill>
                  <a:srgbClr val="FFFF99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69002" name="Group 19"/>
                <p:cNvGrpSpPr>
                  <a:grpSpLocks/>
                </p:cNvGrpSpPr>
                <p:nvPr/>
              </p:nvGrpSpPr>
              <p:grpSpPr bwMode="auto">
                <a:xfrm>
                  <a:off x="3888" y="864"/>
                  <a:ext cx="1344" cy="240"/>
                  <a:chOff x="3600" y="1200"/>
                  <a:chExt cx="1344" cy="240"/>
                </a:xfrm>
              </p:grpSpPr>
              <p:sp>
                <p:nvSpPr>
                  <p:cNvPr id="16901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200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901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440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9003" name="Group 22"/>
                <p:cNvGrpSpPr>
                  <a:grpSpLocks/>
                </p:cNvGrpSpPr>
                <p:nvPr/>
              </p:nvGrpSpPr>
              <p:grpSpPr bwMode="auto">
                <a:xfrm>
                  <a:off x="3888" y="1776"/>
                  <a:ext cx="1344" cy="480"/>
                  <a:chOff x="3888" y="1776"/>
                  <a:chExt cx="1344" cy="480"/>
                </a:xfrm>
              </p:grpSpPr>
              <p:sp>
                <p:nvSpPr>
                  <p:cNvPr id="169008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776"/>
                    <a:ext cx="134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9009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2016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901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2256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9004" name="Group 26"/>
                <p:cNvGrpSpPr>
                  <a:grpSpLocks/>
                </p:cNvGrpSpPr>
                <p:nvPr/>
              </p:nvGrpSpPr>
              <p:grpSpPr bwMode="auto">
                <a:xfrm>
                  <a:off x="3888" y="2928"/>
                  <a:ext cx="1344" cy="480"/>
                  <a:chOff x="3888" y="2928"/>
                  <a:chExt cx="1344" cy="480"/>
                </a:xfrm>
              </p:grpSpPr>
              <p:sp>
                <p:nvSpPr>
                  <p:cNvPr id="16900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2928"/>
                    <a:ext cx="134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900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168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900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408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68998" name="Text Box 30"/>
              <p:cNvSpPr txBox="1">
                <a:spLocks noChangeArrowheads="1"/>
              </p:cNvSpPr>
              <p:nvPr/>
            </p:nvSpPr>
            <p:spPr bwMode="auto">
              <a:xfrm>
                <a:off x="3987" y="576"/>
                <a:ext cx="1162" cy="1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altLang="zh-CN" sz="1800"/>
                  <a:t>        	a [0] [0]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1800"/>
                  <a:t>        	a [0] [1]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1800"/>
                  <a:t>        	: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1800"/>
                  <a:t>        	:</a:t>
                </a:r>
              </a:p>
            </p:txBody>
          </p:sp>
          <p:sp>
            <p:nvSpPr>
              <p:cNvPr id="168999" name="Text Box 31"/>
              <p:cNvSpPr txBox="1">
                <a:spLocks noChangeArrowheads="1"/>
              </p:cNvSpPr>
              <p:nvPr/>
            </p:nvSpPr>
            <p:spPr bwMode="auto">
              <a:xfrm>
                <a:off x="3987" y="1728"/>
                <a:ext cx="1162" cy="1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altLang="zh-CN" sz="1800"/>
                  <a:t>        	a [1] [0]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1800"/>
                  <a:t>        	a [1] [1]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1800"/>
                  <a:t>        	: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1800"/>
                  <a:t>        	:</a:t>
                </a:r>
              </a:p>
            </p:txBody>
          </p:sp>
          <p:sp>
            <p:nvSpPr>
              <p:cNvPr id="169000" name="Text Box 32"/>
              <p:cNvSpPr txBox="1">
                <a:spLocks noChangeArrowheads="1"/>
              </p:cNvSpPr>
              <p:nvPr/>
            </p:nvSpPr>
            <p:spPr bwMode="auto">
              <a:xfrm>
                <a:off x="3987" y="2880"/>
                <a:ext cx="1162" cy="1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altLang="zh-CN" sz="1800"/>
                  <a:t>        	a [2] [0]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1800"/>
                  <a:t>        	a [2] [1]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1800"/>
                  <a:t>        	: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1800"/>
                  <a:t>        	:</a:t>
                </a:r>
              </a:p>
            </p:txBody>
          </p:sp>
        </p:grpSp>
        <p:sp>
          <p:nvSpPr>
            <p:cNvPr id="168991" name="Text Box 33"/>
            <p:cNvSpPr txBox="1">
              <a:spLocks noChangeArrowheads="1"/>
            </p:cNvSpPr>
            <p:nvPr/>
          </p:nvSpPr>
          <p:spPr bwMode="auto">
            <a:xfrm>
              <a:off x="3472" y="481"/>
              <a:ext cx="370" cy="2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600" i="1"/>
                <a:t>1000</a:t>
              </a:r>
            </a:p>
          </p:txBody>
        </p:sp>
        <p:sp>
          <p:nvSpPr>
            <p:cNvPr id="168992" name="Text Box 34"/>
            <p:cNvSpPr txBox="1">
              <a:spLocks noChangeArrowheads="1"/>
            </p:cNvSpPr>
            <p:nvPr/>
          </p:nvSpPr>
          <p:spPr bwMode="auto">
            <a:xfrm>
              <a:off x="3472" y="721"/>
              <a:ext cx="370" cy="2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600" i="1"/>
                <a:t>1008</a:t>
              </a:r>
            </a:p>
          </p:txBody>
        </p:sp>
        <p:sp>
          <p:nvSpPr>
            <p:cNvPr id="168993" name="Text Box 35"/>
            <p:cNvSpPr txBox="1">
              <a:spLocks noChangeArrowheads="1"/>
            </p:cNvSpPr>
            <p:nvPr/>
          </p:nvSpPr>
          <p:spPr bwMode="auto">
            <a:xfrm>
              <a:off x="3472" y="1633"/>
              <a:ext cx="370" cy="2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600" i="1"/>
                <a:t>1040</a:t>
              </a:r>
            </a:p>
          </p:txBody>
        </p:sp>
        <p:sp>
          <p:nvSpPr>
            <p:cNvPr id="168994" name="Text Box 36"/>
            <p:cNvSpPr txBox="1">
              <a:spLocks noChangeArrowheads="1"/>
            </p:cNvSpPr>
            <p:nvPr/>
          </p:nvSpPr>
          <p:spPr bwMode="auto">
            <a:xfrm>
              <a:off x="3472" y="1873"/>
              <a:ext cx="370" cy="2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600" i="1"/>
                <a:t>1048</a:t>
              </a:r>
            </a:p>
          </p:txBody>
        </p:sp>
        <p:sp>
          <p:nvSpPr>
            <p:cNvPr id="168995" name="Text Box 37"/>
            <p:cNvSpPr txBox="1">
              <a:spLocks noChangeArrowheads="1"/>
            </p:cNvSpPr>
            <p:nvPr/>
          </p:nvSpPr>
          <p:spPr bwMode="auto">
            <a:xfrm>
              <a:off x="3520" y="2749"/>
              <a:ext cx="370" cy="2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600" i="1"/>
                <a:t>1080</a:t>
              </a:r>
            </a:p>
          </p:txBody>
        </p:sp>
        <p:sp>
          <p:nvSpPr>
            <p:cNvPr id="168996" name="Text Box 38"/>
            <p:cNvSpPr txBox="1">
              <a:spLocks noChangeArrowheads="1"/>
            </p:cNvSpPr>
            <p:nvPr/>
          </p:nvSpPr>
          <p:spPr bwMode="auto">
            <a:xfrm>
              <a:off x="3520" y="2989"/>
              <a:ext cx="370" cy="2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600" i="1"/>
                <a:t>1088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5180013" y="1355725"/>
            <a:ext cx="762000" cy="3657600"/>
            <a:chOff x="3408" y="960"/>
            <a:chExt cx="480" cy="2304"/>
          </a:xfrm>
        </p:grpSpPr>
        <p:sp>
          <p:nvSpPr>
            <p:cNvPr id="168987" name="Line 40"/>
            <p:cNvSpPr>
              <a:spLocks noChangeShapeType="1"/>
            </p:cNvSpPr>
            <p:nvPr/>
          </p:nvSpPr>
          <p:spPr bwMode="auto">
            <a:xfrm>
              <a:off x="3408" y="960"/>
              <a:ext cx="48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8988" name="Line 41"/>
            <p:cNvSpPr>
              <a:spLocks noChangeShapeType="1"/>
            </p:cNvSpPr>
            <p:nvPr/>
          </p:nvSpPr>
          <p:spPr bwMode="auto">
            <a:xfrm>
              <a:off x="3408" y="2112"/>
              <a:ext cx="48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8989" name="Line 42"/>
            <p:cNvSpPr>
              <a:spLocks noChangeShapeType="1"/>
            </p:cNvSpPr>
            <p:nvPr/>
          </p:nvSpPr>
          <p:spPr bwMode="auto">
            <a:xfrm>
              <a:off x="3408" y="3264"/>
              <a:ext cx="48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4043363" y="1065213"/>
            <a:ext cx="1263650" cy="4298950"/>
            <a:chOff x="2692" y="720"/>
            <a:chExt cx="796" cy="2708"/>
          </a:xfrm>
        </p:grpSpPr>
        <p:sp>
          <p:nvSpPr>
            <p:cNvPr id="168984" name="Text Box 44"/>
            <p:cNvSpPr txBox="1">
              <a:spLocks noChangeArrowheads="1"/>
            </p:cNvSpPr>
            <p:nvPr/>
          </p:nvSpPr>
          <p:spPr bwMode="auto">
            <a:xfrm>
              <a:off x="2773" y="720"/>
              <a:ext cx="679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0000FF"/>
                  </a:solidFill>
                </a:rPr>
                <a:t>a [ 0 ] + 1</a:t>
              </a:r>
            </a:p>
            <a:p>
              <a:pPr algn="ctr"/>
              <a:r>
                <a:rPr lang="en-US" altLang="zh-CN" sz="1800">
                  <a:solidFill>
                    <a:srgbClr val="0000FF"/>
                  </a:solidFill>
                </a:rPr>
                <a:t>* a + 1</a:t>
              </a:r>
            </a:p>
          </p:txBody>
        </p:sp>
        <p:sp>
          <p:nvSpPr>
            <p:cNvPr id="168985" name="Text Box 45"/>
            <p:cNvSpPr txBox="1">
              <a:spLocks noChangeArrowheads="1"/>
            </p:cNvSpPr>
            <p:nvPr/>
          </p:nvSpPr>
          <p:spPr bwMode="auto">
            <a:xfrm>
              <a:off x="2692" y="1872"/>
              <a:ext cx="796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0000FF"/>
                  </a:solidFill>
                </a:rPr>
                <a:t>a [ 1 ] + 1</a:t>
              </a:r>
            </a:p>
            <a:p>
              <a:pPr algn="ctr"/>
              <a:r>
                <a:rPr lang="en-US" altLang="zh-CN" sz="1800">
                  <a:solidFill>
                    <a:srgbClr val="0000FF"/>
                  </a:solidFill>
                </a:rPr>
                <a:t>* ( a+1) + 1</a:t>
              </a:r>
            </a:p>
          </p:txBody>
        </p:sp>
        <p:sp>
          <p:nvSpPr>
            <p:cNvPr id="168986" name="Text Box 46"/>
            <p:cNvSpPr txBox="1">
              <a:spLocks noChangeArrowheads="1"/>
            </p:cNvSpPr>
            <p:nvPr/>
          </p:nvSpPr>
          <p:spPr bwMode="auto">
            <a:xfrm>
              <a:off x="2692" y="3024"/>
              <a:ext cx="796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0000FF"/>
                  </a:solidFill>
                </a:rPr>
                <a:t>a [ 2 ] + 1</a:t>
              </a:r>
            </a:p>
            <a:p>
              <a:pPr algn="ctr"/>
              <a:r>
                <a:rPr lang="en-US" altLang="zh-CN" sz="1800">
                  <a:solidFill>
                    <a:srgbClr val="0000FF"/>
                  </a:solidFill>
                </a:rPr>
                <a:t>* ( a+2) + 1</a:t>
              </a:r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381000" y="531813"/>
            <a:ext cx="2574925" cy="4176712"/>
            <a:chOff x="385" y="441"/>
            <a:chExt cx="1622" cy="2631"/>
          </a:xfrm>
        </p:grpSpPr>
        <p:grpSp>
          <p:nvGrpSpPr>
            <p:cNvPr id="168970" name="Group 48"/>
            <p:cNvGrpSpPr>
              <a:grpSpLocks/>
            </p:cNvGrpSpPr>
            <p:nvPr/>
          </p:nvGrpSpPr>
          <p:grpSpPr bwMode="auto">
            <a:xfrm>
              <a:off x="385" y="576"/>
              <a:ext cx="767" cy="2496"/>
              <a:chOff x="145" y="576"/>
              <a:chExt cx="767" cy="2496"/>
            </a:xfrm>
          </p:grpSpPr>
          <p:grpSp>
            <p:nvGrpSpPr>
              <p:cNvPr id="168975" name="Group 49"/>
              <p:cNvGrpSpPr>
                <a:grpSpLocks/>
              </p:cNvGrpSpPr>
              <p:nvPr/>
            </p:nvGrpSpPr>
            <p:grpSpPr bwMode="auto">
              <a:xfrm>
                <a:off x="249" y="576"/>
                <a:ext cx="663" cy="231"/>
                <a:chOff x="249" y="576"/>
                <a:chExt cx="663" cy="231"/>
              </a:xfrm>
            </p:grpSpPr>
            <p:sp>
              <p:nvSpPr>
                <p:cNvPr id="168982" name="Line 50"/>
                <p:cNvSpPr>
                  <a:spLocks noChangeShapeType="1"/>
                </p:cNvSpPr>
                <p:nvPr/>
              </p:nvSpPr>
              <p:spPr bwMode="auto">
                <a:xfrm>
                  <a:off x="432" y="720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98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49" y="576"/>
                  <a:ext cx="17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1800"/>
                    <a:t>a</a:t>
                  </a:r>
                </a:p>
              </p:txBody>
            </p:sp>
          </p:grpSp>
          <p:grpSp>
            <p:nvGrpSpPr>
              <p:cNvPr id="168976" name="Group 52"/>
              <p:cNvGrpSpPr>
                <a:grpSpLocks/>
              </p:cNvGrpSpPr>
              <p:nvPr/>
            </p:nvGrpSpPr>
            <p:grpSpPr bwMode="auto">
              <a:xfrm>
                <a:off x="145" y="1689"/>
                <a:ext cx="767" cy="231"/>
                <a:chOff x="145" y="1689"/>
                <a:chExt cx="767" cy="231"/>
              </a:xfrm>
            </p:grpSpPr>
            <p:sp>
              <p:nvSpPr>
                <p:cNvPr id="168980" name="Line 53"/>
                <p:cNvSpPr>
                  <a:spLocks noChangeShapeType="1"/>
                </p:cNvSpPr>
                <p:nvPr/>
              </p:nvSpPr>
              <p:spPr bwMode="auto">
                <a:xfrm>
                  <a:off x="432" y="1824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981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45" y="1689"/>
                  <a:ext cx="331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1800"/>
                    <a:t>a+1</a:t>
                  </a:r>
                </a:p>
              </p:txBody>
            </p:sp>
          </p:grpSp>
          <p:grpSp>
            <p:nvGrpSpPr>
              <p:cNvPr id="168977" name="Group 55"/>
              <p:cNvGrpSpPr>
                <a:grpSpLocks/>
              </p:cNvGrpSpPr>
              <p:nvPr/>
            </p:nvGrpSpPr>
            <p:grpSpPr bwMode="auto">
              <a:xfrm>
                <a:off x="145" y="2841"/>
                <a:ext cx="767" cy="231"/>
                <a:chOff x="145" y="2841"/>
                <a:chExt cx="767" cy="231"/>
              </a:xfrm>
            </p:grpSpPr>
            <p:sp>
              <p:nvSpPr>
                <p:cNvPr id="168978" name="Line 56"/>
                <p:cNvSpPr>
                  <a:spLocks noChangeShapeType="1"/>
                </p:cNvSpPr>
                <p:nvPr/>
              </p:nvSpPr>
              <p:spPr bwMode="auto">
                <a:xfrm>
                  <a:off x="432" y="2976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97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45" y="2841"/>
                  <a:ext cx="331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1800"/>
                    <a:t>a+2</a:t>
                  </a:r>
                </a:p>
              </p:txBody>
            </p:sp>
          </p:grpSp>
        </p:grpSp>
        <p:grpSp>
          <p:nvGrpSpPr>
            <p:cNvPr id="168971" name="Group 58"/>
            <p:cNvGrpSpPr>
              <a:grpSpLocks/>
            </p:cNvGrpSpPr>
            <p:nvPr/>
          </p:nvGrpSpPr>
          <p:grpSpPr bwMode="auto">
            <a:xfrm>
              <a:off x="1508" y="441"/>
              <a:ext cx="499" cy="2535"/>
              <a:chOff x="1508" y="441"/>
              <a:chExt cx="499" cy="2535"/>
            </a:xfrm>
          </p:grpSpPr>
          <p:sp>
            <p:nvSpPr>
              <p:cNvPr id="168972" name="Text Box 59"/>
              <p:cNvSpPr txBox="1">
                <a:spLocks noChangeArrowheads="1"/>
              </p:cNvSpPr>
              <p:nvPr/>
            </p:nvSpPr>
            <p:spPr bwMode="auto">
              <a:xfrm>
                <a:off x="1680" y="441"/>
                <a:ext cx="25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1800">
                    <a:solidFill>
                      <a:srgbClr val="0000FF"/>
                    </a:solidFill>
                  </a:rPr>
                  <a:t>*a</a:t>
                </a:r>
              </a:p>
            </p:txBody>
          </p:sp>
          <p:sp>
            <p:nvSpPr>
              <p:cNvPr id="168973" name="Text Box 60"/>
              <p:cNvSpPr txBox="1">
                <a:spLocks noChangeArrowheads="1"/>
              </p:cNvSpPr>
              <p:nvPr/>
            </p:nvSpPr>
            <p:spPr bwMode="auto">
              <a:xfrm>
                <a:off x="1508" y="1593"/>
                <a:ext cx="49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1800">
                    <a:solidFill>
                      <a:srgbClr val="0000FF"/>
                    </a:solidFill>
                  </a:rPr>
                  <a:t>*(a+1)</a:t>
                </a:r>
              </a:p>
            </p:txBody>
          </p:sp>
          <p:sp>
            <p:nvSpPr>
              <p:cNvPr id="168974" name="Text Box 61"/>
              <p:cNvSpPr txBox="1">
                <a:spLocks noChangeArrowheads="1"/>
              </p:cNvSpPr>
              <p:nvPr/>
            </p:nvSpPr>
            <p:spPr bwMode="auto">
              <a:xfrm>
                <a:off x="1508" y="2745"/>
                <a:ext cx="49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1800">
                    <a:solidFill>
                      <a:srgbClr val="0000FF"/>
                    </a:solidFill>
                  </a:rPr>
                  <a:t>*(a+2)</a:t>
                </a:r>
              </a:p>
            </p:txBody>
          </p:sp>
        </p:grpSp>
      </p:grpSp>
      <p:sp>
        <p:nvSpPr>
          <p:cNvPr id="728126" name="Text Box 62"/>
          <p:cNvSpPr txBox="1">
            <a:spLocks noChangeArrowheads="1"/>
          </p:cNvSpPr>
          <p:nvPr/>
        </p:nvSpPr>
        <p:spPr bwMode="auto">
          <a:xfrm>
            <a:off x="5942013" y="873125"/>
            <a:ext cx="1524000" cy="245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>
                <a:solidFill>
                  <a:schemeClr val="accent2"/>
                </a:solidFill>
              </a:rPr>
              <a:t>*a[0]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>
                <a:solidFill>
                  <a:schemeClr val="accent2"/>
                </a:solidFill>
              </a:rPr>
              <a:t>*(*a+1)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zh-CN" sz="18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zh-CN" sz="18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zh-CN" sz="18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>
                <a:solidFill>
                  <a:schemeClr val="accent2"/>
                </a:solidFill>
              </a:rPr>
              <a:t>*a[1]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>
                <a:solidFill>
                  <a:schemeClr val="accent2"/>
                </a:solidFill>
              </a:rPr>
              <a:t>*(*(a+1)+1)</a:t>
            </a:r>
          </a:p>
        </p:txBody>
      </p:sp>
      <p:sp>
        <p:nvSpPr>
          <p:cNvPr id="168969" name="Rectangle 6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74613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2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6" grpId="0" autoUpdateAnimBg="0"/>
      <p:bldP spid="728126" grpId="0" autoUpdateAnimBg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Text Box 2"/>
          <p:cNvSpPr txBox="1">
            <a:spLocks noChangeArrowheads="1"/>
          </p:cNvSpPr>
          <p:nvPr/>
        </p:nvSpPr>
        <p:spPr bwMode="auto">
          <a:xfrm>
            <a:off x="457200" y="49213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2.  </a:t>
            </a: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以指针方式访问二维数组 </a:t>
            </a:r>
          </a:p>
        </p:txBody>
      </p:sp>
      <p:sp>
        <p:nvSpPr>
          <p:cNvPr id="729091" name="Text Box 3"/>
          <p:cNvSpPr txBox="1">
            <a:spLocks noChangeArrowheads="1"/>
          </p:cNvSpPr>
          <p:nvPr/>
        </p:nvSpPr>
        <p:spPr bwMode="auto">
          <a:xfrm>
            <a:off x="1143000" y="1116013"/>
            <a:ext cx="73167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zh-CN" sz="2000" b="1">
                <a:ea typeface="Arial Unicode MS"/>
                <a:cs typeface="Arial Unicode MS"/>
                <a:sym typeface="Symbol" pitchFamily="18" charset="2"/>
              </a:rPr>
              <a:t>  </a:t>
            </a:r>
            <a:r>
              <a:rPr lang="zh-CN" altLang="zh-CN" sz="2000" b="1">
                <a:ea typeface="Arial Unicode MS"/>
                <a:cs typeface="Arial Unicode MS"/>
              </a:rPr>
              <a:t>二维数组名 </a:t>
            </a:r>
            <a:r>
              <a:rPr lang="en-US" altLang="zh-CN" sz="2000" b="1">
                <a:ea typeface="Arial Unicode MS"/>
                <a:cs typeface="Arial Unicode MS"/>
              </a:rPr>
              <a:t>a </a:t>
            </a:r>
            <a:r>
              <a:rPr lang="zh-CN" altLang="zh-CN" sz="2000" b="1">
                <a:ea typeface="Arial Unicode MS"/>
                <a:cs typeface="Arial Unicode MS"/>
              </a:rPr>
              <a:t>是</a:t>
            </a:r>
            <a:r>
              <a:rPr lang="zh-CN" altLang="en-US" sz="2000" b="1">
                <a:ea typeface="Arial Unicode MS"/>
                <a:cs typeface="Arial Unicode MS"/>
              </a:rPr>
              <a:t>逻辑上的</a:t>
            </a:r>
            <a:r>
              <a:rPr lang="zh-CN" altLang="zh-CN" sz="2000" b="1">
                <a:ea typeface="Arial Unicode MS"/>
                <a:cs typeface="Arial Unicode MS"/>
              </a:rPr>
              <a:t>一个二级指针, </a:t>
            </a:r>
            <a:r>
              <a:rPr lang="en-US" altLang="zh-CN" sz="2000" b="1">
                <a:ea typeface="Arial Unicode MS"/>
                <a:cs typeface="Arial Unicode MS"/>
              </a:rPr>
              <a:t>a [ i ] </a:t>
            </a:r>
            <a:r>
              <a:rPr lang="zh-CN" altLang="zh-CN" sz="2000" b="1">
                <a:ea typeface="Arial Unicode MS"/>
                <a:cs typeface="Arial Unicode MS"/>
              </a:rPr>
              <a:t>是一级指针</a:t>
            </a:r>
          </a:p>
          <a:p>
            <a:pPr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zh-CN" sz="2000" b="1">
                <a:ea typeface="Arial Unicode MS"/>
                <a:cs typeface="Arial Unicode MS"/>
                <a:sym typeface="Symbol" pitchFamily="18" charset="2"/>
              </a:rPr>
              <a:t>  用二维数组名引用基本类型时，应当是二级引用，但不能</a:t>
            </a:r>
            <a:endParaRPr lang="zh-CN" altLang="en-US" sz="2000" b="1">
              <a:ea typeface="Arial Unicode MS"/>
              <a:cs typeface="Arial Unicode MS"/>
              <a:sym typeface="Symbol" pitchFamily="18" charset="2"/>
            </a:endParaRPr>
          </a:p>
          <a:p>
            <a:pPr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     </a:t>
            </a:r>
            <a:r>
              <a:rPr lang="zh-CN" altLang="zh-CN" sz="2000" b="1">
                <a:ea typeface="Arial Unicode MS"/>
                <a:cs typeface="Arial Unicode MS"/>
                <a:sym typeface="Symbol" pitchFamily="18" charset="2"/>
              </a:rPr>
              <a:t>直接把二维数组名赋给二级指针变量，因为不管 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n </a:t>
            </a:r>
            <a:r>
              <a:rPr lang="zh-CN" altLang="zh-CN" sz="2000" b="1">
                <a:ea typeface="Arial Unicode MS"/>
                <a:cs typeface="Arial Unicode MS"/>
                <a:sym typeface="Symbol" pitchFamily="18" charset="2"/>
              </a:rPr>
              <a:t>维数组，</a:t>
            </a:r>
            <a:endParaRPr lang="zh-CN" altLang="en-US" sz="2000" b="1">
              <a:ea typeface="Arial Unicode MS"/>
              <a:cs typeface="Arial Unicode MS"/>
              <a:sym typeface="Symbol" pitchFamily="18" charset="2"/>
            </a:endParaRPr>
          </a:p>
          <a:p>
            <a:pPr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     </a:t>
            </a:r>
            <a:r>
              <a:rPr lang="zh-CN" altLang="zh-CN" sz="2000" b="1">
                <a:ea typeface="Arial Unicode MS"/>
                <a:cs typeface="Arial Unicode MS"/>
                <a:sym typeface="Symbol" pitchFamily="18" charset="2"/>
              </a:rPr>
              <a:t>数组名仅是内存块首地址</a:t>
            </a:r>
          </a:p>
        </p:txBody>
      </p:sp>
      <p:sp>
        <p:nvSpPr>
          <p:cNvPr id="729092" name="Rectangle 4"/>
          <p:cNvSpPr>
            <a:spLocks noChangeArrowheads="1"/>
          </p:cNvSpPr>
          <p:nvPr/>
        </p:nvSpPr>
        <p:spPr bwMode="auto">
          <a:xfrm>
            <a:off x="1219200" y="3629025"/>
            <a:ext cx="4752975" cy="237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i="1">
                <a:solidFill>
                  <a:srgbClr val="008000"/>
                </a:solidFill>
                <a:sym typeface="Symbol" pitchFamily="18" charset="2"/>
              </a:rPr>
              <a:t>例：</a:t>
            </a:r>
            <a:r>
              <a:rPr lang="zh-CN" altLang="zh-CN" sz="2000" b="1"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int   a [ 3 ] [ 5 ] ,   **p2 ,  *p1 ;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ym typeface="Symbol" pitchFamily="18" charset="2"/>
              </a:rPr>
              <a:t>         p1 = * a ; 		</a:t>
            </a:r>
            <a:r>
              <a:rPr lang="en-US" altLang="zh-CN" sz="2000" b="1" i="1">
                <a:solidFill>
                  <a:srgbClr val="008000"/>
                </a:solidFill>
                <a:sym typeface="Symbol" pitchFamily="18" charset="2"/>
              </a:rPr>
              <a:t>// OK</a:t>
            </a:r>
            <a:r>
              <a:rPr lang="en-US" altLang="zh-CN" sz="2000" b="1">
                <a:sym typeface="Symbol" pitchFamily="18" charset="2"/>
              </a:rPr>
              <a:t> 		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ym typeface="Symbol" pitchFamily="18" charset="2"/>
              </a:rPr>
              <a:t>         p1 = a [ 0 ] ;	</a:t>
            </a:r>
            <a:r>
              <a:rPr lang="en-US" altLang="zh-CN" sz="2000" b="1" i="1">
                <a:solidFill>
                  <a:srgbClr val="008000"/>
                </a:solidFill>
                <a:sym typeface="Symbol" pitchFamily="18" charset="2"/>
              </a:rPr>
              <a:t>// OK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ym typeface="Symbol" pitchFamily="18" charset="2"/>
              </a:rPr>
              <a:t>         </a:t>
            </a:r>
            <a:r>
              <a:rPr lang="en-US" altLang="zh-CN" sz="2000" b="1" i="1">
                <a:solidFill>
                  <a:srgbClr val="CC3300"/>
                </a:solidFill>
                <a:sym typeface="Symbol" pitchFamily="18" charset="2"/>
              </a:rPr>
              <a:t>p2 = a ;	</a:t>
            </a:r>
            <a:r>
              <a:rPr lang="en-US" altLang="zh-CN" sz="2000" b="1" i="1">
                <a:sym typeface="Symbol" pitchFamily="18" charset="2"/>
              </a:rPr>
              <a:t>	</a:t>
            </a:r>
            <a:r>
              <a:rPr lang="en-US" altLang="zh-CN" sz="2000" b="1" i="1">
                <a:solidFill>
                  <a:srgbClr val="FF3300"/>
                </a:solidFill>
                <a:sym typeface="Symbol" pitchFamily="18" charset="2"/>
              </a:rPr>
              <a:t>// Error</a:t>
            </a:r>
          </a:p>
          <a:p>
            <a:pPr>
              <a:lnSpc>
                <a:spcPct val="150000"/>
              </a:lnSpc>
            </a:pPr>
            <a:r>
              <a:rPr lang="en-US" altLang="zh-CN" sz="2000" b="1" i="1">
                <a:solidFill>
                  <a:srgbClr val="CC3300"/>
                </a:solidFill>
                <a:sym typeface="Symbol" pitchFamily="18" charset="2"/>
              </a:rPr>
              <a:t>         p1 = a ;	</a:t>
            </a:r>
            <a:r>
              <a:rPr lang="en-US" altLang="zh-CN" sz="2000" b="1" i="1">
                <a:sym typeface="Symbol" pitchFamily="18" charset="2"/>
              </a:rPr>
              <a:t>	</a:t>
            </a:r>
            <a:r>
              <a:rPr lang="en-US" altLang="zh-CN" sz="2000" b="1" i="1">
                <a:solidFill>
                  <a:srgbClr val="FF3300"/>
                </a:solidFill>
                <a:sym typeface="Symbol" pitchFamily="18" charset="2"/>
              </a:rPr>
              <a:t>// Error</a:t>
            </a:r>
          </a:p>
        </p:txBody>
      </p:sp>
      <p:sp>
        <p:nvSpPr>
          <p:cNvPr id="16998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25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75"/>
                                        <p:tgtEl>
                                          <p:spTgt spid="72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"/>
                                        <p:tgtEl>
                                          <p:spTgt spid="72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5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75"/>
                                        <p:tgtEl>
                                          <p:spTgt spid="72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72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72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72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72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72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1" grpId="0" build="p" autoUpdateAnimBg="0" advAuto="1000"/>
      <p:bldP spid="729092" grpId="0" build="p" autoUpdateAnimBg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1500174"/>
            <a:ext cx="82153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smtClean="0"/>
              <a:t> </a:t>
            </a:r>
            <a:r>
              <a:rPr lang="en-US" altLang="zh-CN" sz="1800" smtClean="0"/>
              <a:t>int a[3] = {0};   // </a:t>
            </a:r>
            <a:r>
              <a:rPr lang="zh-CN" altLang="en-US" sz="1800" smtClean="0"/>
              <a:t>数组名</a:t>
            </a:r>
            <a:r>
              <a:rPr lang="en-US" altLang="zh-CN" sz="1800" smtClean="0"/>
              <a:t>a</a:t>
            </a:r>
            <a:r>
              <a:rPr lang="zh-CN" altLang="en-US" sz="1800" smtClean="0"/>
              <a:t>的值是数组首元素的首地址，具有常量性质，</a:t>
            </a:r>
            <a:r>
              <a:rPr lang="en-US" altLang="zh-CN" sz="1800" smtClean="0"/>
              <a:t>a++</a:t>
            </a:r>
            <a:r>
              <a:rPr lang="zh-CN" altLang="en-US" sz="1800" smtClean="0"/>
              <a:t>非法</a:t>
            </a:r>
          </a:p>
          <a:p>
            <a:r>
              <a:rPr lang="zh-CN" altLang="en-US" sz="1800" smtClean="0"/>
              <a:t>    </a:t>
            </a:r>
            <a:r>
              <a:rPr lang="en-US" altLang="zh-CN" sz="1800" smtClean="0"/>
              <a:t>int *pa = a;      // a</a:t>
            </a:r>
            <a:r>
              <a:rPr lang="zh-CN" altLang="en-US" sz="1800" smtClean="0"/>
              <a:t>是逻辑上的一级指针</a:t>
            </a:r>
          </a:p>
          <a:p>
            <a:endParaRPr lang="zh-CN" altLang="en-US" sz="1800" smtClean="0"/>
          </a:p>
          <a:p>
            <a:r>
              <a:rPr lang="zh-CN" altLang="en-US" sz="1800" smtClean="0"/>
              <a:t>    </a:t>
            </a:r>
            <a:r>
              <a:rPr lang="en-US" altLang="zh-CN" sz="1800" smtClean="0"/>
              <a:t>int b[3][4];      // </a:t>
            </a:r>
            <a:r>
              <a:rPr lang="zh-CN" altLang="en-US" sz="1800" smtClean="0"/>
              <a:t>数组名</a:t>
            </a:r>
            <a:r>
              <a:rPr lang="en-US" altLang="zh-CN" sz="1800" smtClean="0"/>
              <a:t>b</a:t>
            </a:r>
            <a:r>
              <a:rPr lang="zh-CN" altLang="en-US" sz="1800" smtClean="0"/>
              <a:t>的值是数组首元素的首地址，</a:t>
            </a:r>
            <a:r>
              <a:rPr lang="en-US" altLang="zh-CN" sz="1800" smtClean="0"/>
              <a:t>b</a:t>
            </a:r>
            <a:r>
              <a:rPr lang="zh-CN" altLang="en-US" sz="1800" smtClean="0"/>
              <a:t>等价于</a:t>
            </a:r>
            <a:r>
              <a:rPr lang="en-US" altLang="zh-CN" sz="1800" smtClean="0"/>
              <a:t>&amp;b[0]</a:t>
            </a:r>
          </a:p>
          <a:p>
            <a:r>
              <a:rPr lang="en-US" altLang="zh-CN" sz="1800" smtClean="0"/>
              <a:t>    int *pb = *b;     // b</a:t>
            </a:r>
            <a:r>
              <a:rPr lang="zh-CN" altLang="en-US" sz="1800" smtClean="0"/>
              <a:t>是逻辑上的二级指针，一次解引用后是一级指针</a:t>
            </a:r>
          </a:p>
          <a:p>
            <a:r>
              <a:rPr lang="zh-CN" altLang="en-US" sz="1800" smtClean="0"/>
              <a:t>    </a:t>
            </a:r>
            <a:r>
              <a:rPr lang="en-US" altLang="zh-CN" sz="1800" smtClean="0"/>
              <a:t>pb = b[0];        // </a:t>
            </a:r>
            <a:r>
              <a:rPr lang="zh-CN" altLang="en-US" sz="1800" smtClean="0"/>
              <a:t>在不是类型定义的场合，</a:t>
            </a:r>
            <a:r>
              <a:rPr lang="en-US" altLang="zh-CN" sz="1800" smtClean="0"/>
              <a:t>[]</a:t>
            </a:r>
            <a:r>
              <a:rPr lang="zh-CN" altLang="en-US" sz="1800" smtClean="0"/>
              <a:t>相当于解引用一次</a:t>
            </a:r>
          </a:p>
          <a:p>
            <a:r>
              <a:rPr lang="zh-CN" altLang="en-US" sz="1800" smtClean="0"/>
              <a:t>    </a:t>
            </a:r>
            <a:r>
              <a:rPr lang="en-US" altLang="zh-CN" sz="1800" smtClean="0"/>
              <a:t>int (*bp)[4] = b; // b</a:t>
            </a:r>
            <a:r>
              <a:rPr lang="zh-CN" altLang="en-US" sz="1800" smtClean="0"/>
              <a:t>的类型是</a:t>
            </a:r>
            <a:r>
              <a:rPr lang="en-US" altLang="zh-CN" sz="1800" smtClean="0"/>
              <a:t>int (*)[4]</a:t>
            </a:r>
          </a:p>
          <a:p>
            <a:endParaRPr lang="en-US" altLang="zh-CN" sz="1800" smtClean="0"/>
          </a:p>
          <a:p>
            <a:r>
              <a:rPr lang="en-US" altLang="zh-CN" sz="1800" smtClean="0"/>
              <a:t>    </a:t>
            </a:r>
          </a:p>
          <a:p>
            <a:r>
              <a:rPr lang="en-US" altLang="zh-CN" sz="1800" smtClean="0"/>
              <a:t>    int c[3][4][5];         // </a:t>
            </a:r>
            <a:r>
              <a:rPr lang="zh-CN" altLang="en-US" sz="1800" smtClean="0"/>
              <a:t>数组名</a:t>
            </a:r>
            <a:r>
              <a:rPr lang="en-US" altLang="zh-CN" sz="1800" smtClean="0"/>
              <a:t>c</a:t>
            </a:r>
            <a:r>
              <a:rPr lang="zh-CN" altLang="en-US" sz="1800" smtClean="0"/>
              <a:t>的值是数组首元素的首地址，</a:t>
            </a:r>
            <a:r>
              <a:rPr lang="en-US" altLang="zh-CN" sz="1800" smtClean="0"/>
              <a:t>c</a:t>
            </a:r>
            <a:r>
              <a:rPr lang="zh-CN" altLang="en-US" sz="1800" smtClean="0"/>
              <a:t>等价于</a:t>
            </a:r>
            <a:r>
              <a:rPr lang="en-US" altLang="zh-CN" sz="1800" smtClean="0"/>
              <a:t>&amp;c[0]</a:t>
            </a:r>
          </a:p>
          <a:p>
            <a:r>
              <a:rPr lang="en-US" altLang="zh-CN" sz="1800" smtClean="0"/>
              <a:t>    int *pc = **c ;         // c</a:t>
            </a:r>
            <a:r>
              <a:rPr lang="zh-CN" altLang="en-US" sz="1800" smtClean="0"/>
              <a:t>是逻辑上的三级指针，两次解引用后是一级指针		</a:t>
            </a:r>
          </a:p>
          <a:p>
            <a:r>
              <a:rPr lang="zh-CN" altLang="en-US" sz="1800" smtClean="0"/>
              <a:t>    </a:t>
            </a:r>
            <a:r>
              <a:rPr lang="en-US" altLang="zh-CN" sz="1800" smtClean="0"/>
              <a:t>pc = c[0][0];           // </a:t>
            </a:r>
            <a:r>
              <a:rPr lang="zh-CN" altLang="en-US" sz="1800" smtClean="0"/>
              <a:t>在不是类型定义的场合，</a:t>
            </a:r>
            <a:r>
              <a:rPr lang="en-US" altLang="zh-CN" sz="1800" smtClean="0"/>
              <a:t>[]</a:t>
            </a:r>
            <a:r>
              <a:rPr lang="zh-CN" altLang="en-US" sz="1800" smtClean="0"/>
              <a:t>相当于解引用一次</a:t>
            </a:r>
          </a:p>
          <a:p>
            <a:r>
              <a:rPr lang="zh-CN" altLang="en-US" sz="1800" smtClean="0"/>
              <a:t>    </a:t>
            </a:r>
            <a:r>
              <a:rPr lang="en-US" altLang="zh-CN" sz="1800" smtClean="0"/>
              <a:t>int (*cp)[4][5] = c;    // c</a:t>
            </a:r>
            <a:r>
              <a:rPr lang="zh-CN" altLang="en-US" sz="1800" smtClean="0"/>
              <a:t>的类型是</a:t>
            </a:r>
            <a:r>
              <a:rPr lang="en-US" altLang="zh-CN" sz="1800" smtClean="0"/>
              <a:t>int (*)[4][5]</a:t>
            </a:r>
            <a:endParaRPr lang="zh-CN" altLang="en-US" sz="180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Text Box 2"/>
          <p:cNvSpPr txBox="1">
            <a:spLocks noChangeArrowheads="1"/>
          </p:cNvSpPr>
          <p:nvPr/>
        </p:nvSpPr>
        <p:spPr bwMode="auto">
          <a:xfrm>
            <a:off x="457200" y="49213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2.  </a:t>
            </a: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以指针方式访问二维数组 </a:t>
            </a:r>
          </a:p>
        </p:txBody>
      </p:sp>
      <p:grpSp>
        <p:nvGrpSpPr>
          <p:cNvPr id="171010" name="Group 3"/>
          <p:cNvGrpSpPr>
            <a:grpSpLocks/>
          </p:cNvGrpSpPr>
          <p:nvPr/>
        </p:nvGrpSpPr>
        <p:grpSpPr bwMode="auto">
          <a:xfrm>
            <a:off x="5978525" y="390525"/>
            <a:ext cx="2844800" cy="5754688"/>
            <a:chOff x="3766" y="407"/>
            <a:chExt cx="1792" cy="3625"/>
          </a:xfrm>
        </p:grpSpPr>
        <p:grpSp>
          <p:nvGrpSpPr>
            <p:cNvPr id="171014" name="Group 4"/>
            <p:cNvGrpSpPr>
              <a:grpSpLocks/>
            </p:cNvGrpSpPr>
            <p:nvPr/>
          </p:nvGrpSpPr>
          <p:grpSpPr bwMode="auto">
            <a:xfrm>
              <a:off x="4214" y="474"/>
              <a:ext cx="1344" cy="3558"/>
              <a:chOff x="4214" y="474"/>
              <a:chExt cx="1344" cy="3558"/>
            </a:xfrm>
          </p:grpSpPr>
          <p:grpSp>
            <p:nvGrpSpPr>
              <p:cNvPr id="171021" name="Group 5"/>
              <p:cNvGrpSpPr>
                <a:grpSpLocks/>
              </p:cNvGrpSpPr>
              <p:nvPr/>
            </p:nvGrpSpPr>
            <p:grpSpPr bwMode="auto">
              <a:xfrm>
                <a:off x="4214" y="576"/>
                <a:ext cx="1344" cy="3456"/>
                <a:chOff x="3888" y="624"/>
                <a:chExt cx="1344" cy="3456"/>
              </a:xfrm>
            </p:grpSpPr>
            <p:sp>
              <p:nvSpPr>
                <p:cNvPr id="171025" name="Rectangle 6"/>
                <p:cNvSpPr>
                  <a:spLocks noChangeArrowheads="1"/>
                </p:cNvSpPr>
                <p:nvPr/>
              </p:nvSpPr>
              <p:spPr bwMode="auto">
                <a:xfrm>
                  <a:off x="3888" y="624"/>
                  <a:ext cx="1344" cy="3456"/>
                </a:xfrm>
                <a:prstGeom prst="rect">
                  <a:avLst/>
                </a:prstGeom>
                <a:noFill/>
                <a:ln w="38100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71026" name="Group 7"/>
                <p:cNvGrpSpPr>
                  <a:grpSpLocks/>
                </p:cNvGrpSpPr>
                <p:nvPr/>
              </p:nvGrpSpPr>
              <p:grpSpPr bwMode="auto">
                <a:xfrm>
                  <a:off x="3888" y="864"/>
                  <a:ext cx="1344" cy="240"/>
                  <a:chOff x="3600" y="1200"/>
                  <a:chExt cx="1344" cy="240"/>
                </a:xfrm>
              </p:grpSpPr>
              <p:sp>
                <p:nvSpPr>
                  <p:cNvPr id="17103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200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DDDDD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03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440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DDDDD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1027" name="Group 10"/>
                <p:cNvGrpSpPr>
                  <a:grpSpLocks/>
                </p:cNvGrpSpPr>
                <p:nvPr/>
              </p:nvGrpSpPr>
              <p:grpSpPr bwMode="auto">
                <a:xfrm>
                  <a:off x="3888" y="1776"/>
                  <a:ext cx="1344" cy="480"/>
                  <a:chOff x="3888" y="1776"/>
                  <a:chExt cx="1344" cy="480"/>
                </a:xfrm>
              </p:grpSpPr>
              <p:sp>
                <p:nvSpPr>
                  <p:cNvPr id="17103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776"/>
                    <a:ext cx="134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DDDDD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03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2016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DDDDD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034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2256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DDDDD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1028" name="Group 14"/>
                <p:cNvGrpSpPr>
                  <a:grpSpLocks/>
                </p:cNvGrpSpPr>
                <p:nvPr/>
              </p:nvGrpSpPr>
              <p:grpSpPr bwMode="auto">
                <a:xfrm>
                  <a:off x="3888" y="2928"/>
                  <a:ext cx="1344" cy="480"/>
                  <a:chOff x="3888" y="2928"/>
                  <a:chExt cx="1344" cy="480"/>
                </a:xfrm>
              </p:grpSpPr>
              <p:sp>
                <p:nvSpPr>
                  <p:cNvPr id="17102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2928"/>
                    <a:ext cx="134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DDDDD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03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168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DDDDD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03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408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DDDDD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71022" name="Text Box 18"/>
              <p:cNvSpPr txBox="1">
                <a:spLocks noChangeArrowheads="1"/>
              </p:cNvSpPr>
              <p:nvPr/>
            </p:nvSpPr>
            <p:spPr bwMode="auto">
              <a:xfrm>
                <a:off x="4284" y="474"/>
                <a:ext cx="1222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altLang="zh-CN" sz="2000" b="1">
                    <a:solidFill>
                      <a:srgbClr val="C0C0C0"/>
                    </a:solidFill>
                  </a:rPr>
                  <a:t>        	a [0] [0]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2000" b="1">
                    <a:solidFill>
                      <a:srgbClr val="C0C0C0"/>
                    </a:solidFill>
                  </a:rPr>
                  <a:t>        	a [0] [1]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2000" b="1">
                    <a:solidFill>
                      <a:srgbClr val="C0C0C0"/>
                    </a:solidFill>
                  </a:rPr>
                  <a:t>        	: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2000" b="1">
                    <a:solidFill>
                      <a:srgbClr val="C0C0C0"/>
                    </a:solidFill>
                  </a:rPr>
                  <a:t>        	:</a:t>
                </a:r>
              </a:p>
            </p:txBody>
          </p:sp>
          <p:sp>
            <p:nvSpPr>
              <p:cNvPr id="171023" name="Text Box 19"/>
              <p:cNvSpPr txBox="1">
                <a:spLocks noChangeArrowheads="1"/>
              </p:cNvSpPr>
              <p:nvPr/>
            </p:nvSpPr>
            <p:spPr bwMode="auto">
              <a:xfrm>
                <a:off x="4284" y="1626"/>
                <a:ext cx="1222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altLang="zh-CN" sz="2000" b="1">
                    <a:solidFill>
                      <a:srgbClr val="C0C0C0"/>
                    </a:solidFill>
                  </a:rPr>
                  <a:t>        	a [1] [0]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2000" b="1">
                    <a:solidFill>
                      <a:srgbClr val="C0C0C0"/>
                    </a:solidFill>
                  </a:rPr>
                  <a:t>        	a [1] [1]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2000" b="1">
                    <a:solidFill>
                      <a:srgbClr val="C0C0C0"/>
                    </a:solidFill>
                  </a:rPr>
                  <a:t>        	: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2000" b="1">
                    <a:solidFill>
                      <a:srgbClr val="C0C0C0"/>
                    </a:solidFill>
                  </a:rPr>
                  <a:t>        	:</a:t>
                </a:r>
              </a:p>
            </p:txBody>
          </p:sp>
          <p:sp>
            <p:nvSpPr>
              <p:cNvPr id="171024" name="Text Box 20"/>
              <p:cNvSpPr txBox="1">
                <a:spLocks noChangeArrowheads="1"/>
              </p:cNvSpPr>
              <p:nvPr/>
            </p:nvSpPr>
            <p:spPr bwMode="auto">
              <a:xfrm>
                <a:off x="4284" y="2778"/>
                <a:ext cx="1222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altLang="zh-CN" sz="2000" b="1">
                    <a:solidFill>
                      <a:srgbClr val="C0C0C0"/>
                    </a:solidFill>
                  </a:rPr>
                  <a:t>        	a [2] [0]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2000" b="1">
                    <a:solidFill>
                      <a:srgbClr val="C0C0C0"/>
                    </a:solidFill>
                  </a:rPr>
                  <a:t>        	a [2] [1]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2000" b="1">
                    <a:solidFill>
                      <a:srgbClr val="C0C0C0"/>
                    </a:solidFill>
                  </a:rPr>
                  <a:t>        	: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2000" b="1">
                    <a:solidFill>
                      <a:srgbClr val="C0C0C0"/>
                    </a:solidFill>
                  </a:rPr>
                  <a:t>        	:</a:t>
                </a:r>
              </a:p>
            </p:txBody>
          </p:sp>
        </p:grpSp>
        <p:sp>
          <p:nvSpPr>
            <p:cNvPr id="171015" name="Text Box 21"/>
            <p:cNvSpPr txBox="1">
              <a:spLocks noChangeArrowheads="1"/>
            </p:cNvSpPr>
            <p:nvPr/>
          </p:nvSpPr>
          <p:spPr bwMode="auto">
            <a:xfrm>
              <a:off x="3766" y="407"/>
              <a:ext cx="434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2000" b="1">
                  <a:solidFill>
                    <a:srgbClr val="C0C0C0"/>
                  </a:solidFill>
                </a:rPr>
                <a:t>1000</a:t>
              </a:r>
            </a:p>
          </p:txBody>
        </p:sp>
        <p:sp>
          <p:nvSpPr>
            <p:cNvPr id="171016" name="Text Box 22"/>
            <p:cNvSpPr txBox="1">
              <a:spLocks noChangeArrowheads="1"/>
            </p:cNvSpPr>
            <p:nvPr/>
          </p:nvSpPr>
          <p:spPr bwMode="auto">
            <a:xfrm>
              <a:off x="3766" y="647"/>
              <a:ext cx="434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2000" b="1">
                  <a:solidFill>
                    <a:srgbClr val="C0C0C0"/>
                  </a:solidFill>
                </a:rPr>
                <a:t>1004</a:t>
              </a:r>
            </a:p>
          </p:txBody>
        </p:sp>
        <p:sp>
          <p:nvSpPr>
            <p:cNvPr id="171017" name="Text Box 23"/>
            <p:cNvSpPr txBox="1">
              <a:spLocks noChangeArrowheads="1"/>
            </p:cNvSpPr>
            <p:nvPr/>
          </p:nvSpPr>
          <p:spPr bwMode="auto">
            <a:xfrm>
              <a:off x="3766" y="1559"/>
              <a:ext cx="434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2000" b="1">
                  <a:solidFill>
                    <a:srgbClr val="C0C0C0"/>
                  </a:solidFill>
                </a:rPr>
                <a:t>1020</a:t>
              </a:r>
            </a:p>
          </p:txBody>
        </p:sp>
        <p:sp>
          <p:nvSpPr>
            <p:cNvPr id="171018" name="Text Box 24"/>
            <p:cNvSpPr txBox="1">
              <a:spLocks noChangeArrowheads="1"/>
            </p:cNvSpPr>
            <p:nvPr/>
          </p:nvSpPr>
          <p:spPr bwMode="auto">
            <a:xfrm>
              <a:off x="3766" y="1799"/>
              <a:ext cx="434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2000" b="1">
                  <a:solidFill>
                    <a:srgbClr val="C0C0C0"/>
                  </a:solidFill>
                </a:rPr>
                <a:t>1024</a:t>
              </a:r>
            </a:p>
          </p:txBody>
        </p:sp>
        <p:sp>
          <p:nvSpPr>
            <p:cNvPr id="171019" name="Text Box 25"/>
            <p:cNvSpPr txBox="1">
              <a:spLocks noChangeArrowheads="1"/>
            </p:cNvSpPr>
            <p:nvPr/>
          </p:nvSpPr>
          <p:spPr bwMode="auto">
            <a:xfrm>
              <a:off x="3814" y="2675"/>
              <a:ext cx="434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2000" b="1">
                  <a:solidFill>
                    <a:srgbClr val="C0C0C0"/>
                  </a:solidFill>
                </a:rPr>
                <a:t>1030</a:t>
              </a:r>
            </a:p>
          </p:txBody>
        </p:sp>
        <p:sp>
          <p:nvSpPr>
            <p:cNvPr id="171020" name="Text Box 26"/>
            <p:cNvSpPr txBox="1">
              <a:spLocks noChangeArrowheads="1"/>
            </p:cNvSpPr>
            <p:nvPr/>
          </p:nvSpPr>
          <p:spPr bwMode="auto">
            <a:xfrm>
              <a:off x="3814" y="2915"/>
              <a:ext cx="434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2000" b="1">
                  <a:solidFill>
                    <a:srgbClr val="C0C0C0"/>
                  </a:solidFill>
                </a:rPr>
                <a:t>1034</a:t>
              </a:r>
            </a:p>
          </p:txBody>
        </p:sp>
      </p:grpSp>
      <p:sp>
        <p:nvSpPr>
          <p:cNvPr id="730139" name="Text Box 27"/>
          <p:cNvSpPr txBox="1">
            <a:spLocks noChangeArrowheads="1"/>
          </p:cNvSpPr>
          <p:nvPr/>
        </p:nvSpPr>
        <p:spPr bwMode="auto">
          <a:xfrm>
            <a:off x="679450" y="2200275"/>
            <a:ext cx="7996238" cy="3290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10000"/>
              </a:lnSpc>
              <a:defRPr/>
            </a:pPr>
            <a:r>
              <a:rPr lang="zh-CN" altLang="en-US" sz="2000" b="1" i="1">
                <a:latin typeface="Arial Unicode MS"/>
                <a:ea typeface="Arial Unicode MS"/>
                <a:cs typeface="Arial Unicode MS"/>
              </a:rPr>
              <a:t>第</a:t>
            </a:r>
            <a:r>
              <a:rPr lang="en-US" altLang="zh-CN" sz="2000" b="1" i="1">
                <a:latin typeface="Arial Unicode MS"/>
                <a:ea typeface="Arial Unicode MS"/>
                <a:cs typeface="Arial Unicode MS"/>
              </a:rPr>
              <a:t>0</a:t>
            </a:r>
            <a:r>
              <a:rPr lang="zh-CN" altLang="en-US" sz="2000" b="1" i="1">
                <a:latin typeface="Arial Unicode MS"/>
                <a:ea typeface="Arial Unicode MS"/>
                <a:cs typeface="Arial Unicode MS"/>
              </a:rPr>
              <a:t>行第</a:t>
            </a:r>
            <a:r>
              <a:rPr lang="en-US" altLang="zh-CN" sz="2000" b="1" i="1">
                <a:latin typeface="Arial Unicode MS"/>
                <a:ea typeface="Arial Unicode MS"/>
                <a:cs typeface="Arial Unicode MS"/>
              </a:rPr>
              <a:t>1</a:t>
            </a:r>
            <a:r>
              <a:rPr lang="zh-CN" altLang="en-US" sz="2000" b="1" i="1">
                <a:latin typeface="Arial Unicode MS"/>
                <a:ea typeface="Arial Unicode MS"/>
                <a:cs typeface="Arial Unicode MS"/>
              </a:rPr>
              <a:t>列元素</a:t>
            </a:r>
            <a:r>
              <a:rPr lang="zh-CN" altLang="en-US" sz="2000" b="1" i="1">
                <a:solidFill>
                  <a:srgbClr val="CC3300"/>
                </a:solidFill>
                <a:latin typeface="Arial Unicode MS"/>
                <a:ea typeface="Arial Unicode MS"/>
                <a:cs typeface="Arial Unicode MS"/>
              </a:rPr>
              <a:t>地址</a:t>
            </a:r>
            <a:r>
              <a:rPr lang="zh-CN" altLang="en-US" sz="2000" b="1"/>
              <a:t>	          </a:t>
            </a:r>
            <a:r>
              <a:rPr lang="en-US" altLang="zh-CN" sz="2000" b="1"/>
              <a:t>a [0]+1            *a+1                   &amp;a[0] [1]</a:t>
            </a:r>
          </a:p>
          <a:p>
            <a:pPr>
              <a:lnSpc>
                <a:spcPct val="210000"/>
              </a:lnSpc>
              <a:defRPr/>
            </a:pPr>
            <a:r>
              <a:rPr lang="zh-CN" altLang="en-US" sz="2000" b="1" i="1">
                <a:latin typeface="Arial Unicode MS"/>
                <a:ea typeface="Arial Unicode MS"/>
                <a:cs typeface="Arial Unicode MS"/>
              </a:rPr>
              <a:t>第</a:t>
            </a:r>
            <a:r>
              <a:rPr lang="en-US" altLang="zh-CN" sz="2000" b="1" i="1">
                <a:latin typeface="Arial Unicode MS"/>
                <a:ea typeface="Arial Unicode MS"/>
                <a:cs typeface="Arial Unicode MS"/>
              </a:rPr>
              <a:t>1</a:t>
            </a:r>
            <a:r>
              <a:rPr lang="zh-CN" altLang="en-US" sz="2000" b="1" i="1">
                <a:latin typeface="Arial Unicode MS"/>
                <a:ea typeface="Arial Unicode MS"/>
                <a:cs typeface="Arial Unicode MS"/>
              </a:rPr>
              <a:t>行第</a:t>
            </a:r>
            <a:r>
              <a:rPr lang="en-US" altLang="zh-CN" sz="2000" b="1" i="1">
                <a:latin typeface="Arial Unicode MS"/>
                <a:ea typeface="Arial Unicode MS"/>
                <a:cs typeface="Arial Unicode MS"/>
              </a:rPr>
              <a:t>2</a:t>
            </a:r>
            <a:r>
              <a:rPr lang="zh-CN" altLang="en-US" sz="2000" b="1" i="1">
                <a:latin typeface="Arial Unicode MS"/>
                <a:ea typeface="Arial Unicode MS"/>
                <a:cs typeface="Arial Unicode MS"/>
              </a:rPr>
              <a:t>列元素</a:t>
            </a:r>
            <a:r>
              <a:rPr lang="zh-CN" altLang="en-US" sz="2000" b="1" i="1">
                <a:solidFill>
                  <a:srgbClr val="CC3300"/>
                </a:solidFill>
                <a:latin typeface="Arial Unicode MS"/>
                <a:ea typeface="Arial Unicode MS"/>
                <a:cs typeface="Arial Unicode MS"/>
              </a:rPr>
              <a:t>地址</a:t>
            </a:r>
            <a:r>
              <a:rPr lang="zh-CN" altLang="en-US" sz="2000" b="1"/>
              <a:t>                 </a:t>
            </a:r>
            <a:r>
              <a:rPr lang="en-US" altLang="zh-CN" sz="2000" b="1"/>
              <a:t>a [1]+2            *(a+1)+2            &amp;a[1] [2]</a:t>
            </a:r>
          </a:p>
          <a:p>
            <a:pPr>
              <a:lnSpc>
                <a:spcPct val="210000"/>
              </a:lnSpc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ea typeface="Arial Unicode MS"/>
                <a:cs typeface="Arial Unicode MS"/>
              </a:rPr>
              <a:t>第 </a:t>
            </a:r>
            <a:r>
              <a:rPr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ea typeface="Arial Unicode MS"/>
                <a:cs typeface="Arial Unicode MS"/>
              </a:rPr>
              <a:t>i </a:t>
            </a:r>
            <a:r>
              <a: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ea typeface="Arial Unicode MS"/>
                <a:cs typeface="Arial Unicode MS"/>
              </a:rPr>
              <a:t>行第 </a:t>
            </a:r>
            <a:r>
              <a:rPr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ea typeface="Arial Unicode MS"/>
                <a:cs typeface="Arial Unicode MS"/>
              </a:rPr>
              <a:t>j </a:t>
            </a:r>
            <a:r>
              <a: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ea typeface="Arial Unicode MS"/>
                <a:cs typeface="Arial Unicode MS"/>
              </a:rPr>
              <a:t>列元素</a:t>
            </a:r>
            <a:r>
              <a:rPr lang="zh-CN" alt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</a:rPr>
              <a:t>地址</a:t>
            </a:r>
            <a:r>
              <a: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</a:t>
            </a:r>
            <a:r>
              <a:rPr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 [ i ]+j            *(a+i)+j             &amp;a[i] [j]</a:t>
            </a:r>
          </a:p>
          <a:p>
            <a:pPr>
              <a:lnSpc>
                <a:spcPct val="210000"/>
              </a:lnSpc>
              <a:defRPr/>
            </a:pPr>
            <a:r>
              <a:rPr lang="zh-CN" altLang="en-US" sz="2000" b="1" i="1">
                <a:latin typeface="Arial Unicode MS"/>
                <a:ea typeface="Arial Unicode MS"/>
                <a:cs typeface="Arial Unicode MS"/>
              </a:rPr>
              <a:t>第</a:t>
            </a:r>
            <a:r>
              <a:rPr lang="en-US" altLang="zh-CN" sz="2000" b="1" i="1">
                <a:latin typeface="Arial Unicode MS"/>
                <a:ea typeface="Arial Unicode MS"/>
                <a:cs typeface="Arial Unicode MS"/>
              </a:rPr>
              <a:t>1</a:t>
            </a:r>
            <a:r>
              <a:rPr lang="zh-CN" altLang="en-US" sz="2000" b="1" i="1">
                <a:latin typeface="Arial Unicode MS"/>
                <a:ea typeface="Arial Unicode MS"/>
                <a:cs typeface="Arial Unicode MS"/>
              </a:rPr>
              <a:t>行第</a:t>
            </a:r>
            <a:r>
              <a:rPr lang="en-US" altLang="zh-CN" sz="2000" b="1" i="1">
                <a:latin typeface="Arial Unicode MS"/>
                <a:ea typeface="Arial Unicode MS"/>
                <a:cs typeface="Arial Unicode MS"/>
              </a:rPr>
              <a:t>2</a:t>
            </a:r>
            <a:r>
              <a:rPr lang="zh-CN" altLang="en-US" sz="2000" b="1" i="1">
                <a:latin typeface="Arial Unicode MS"/>
                <a:ea typeface="Arial Unicode MS"/>
                <a:cs typeface="Arial Unicode MS"/>
              </a:rPr>
              <a:t>列元素的值</a:t>
            </a:r>
            <a:r>
              <a:rPr lang="zh-CN" altLang="en-US" sz="2000" b="1"/>
              <a:t>	        *</a:t>
            </a:r>
            <a:r>
              <a:rPr lang="en-US" altLang="zh-CN" sz="2000" b="1"/>
              <a:t>(a [ 1 ]+2)       *( *(a+1)+2)          a[1] [2]</a:t>
            </a:r>
          </a:p>
          <a:p>
            <a:pPr>
              <a:lnSpc>
                <a:spcPct val="210000"/>
              </a:lnSpc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ea typeface="Arial Unicode MS"/>
                <a:cs typeface="Arial Unicode MS"/>
              </a:rPr>
              <a:t>第 </a:t>
            </a:r>
            <a:r>
              <a:rPr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ea typeface="Arial Unicode MS"/>
                <a:cs typeface="Arial Unicode MS"/>
              </a:rPr>
              <a:t>i </a:t>
            </a:r>
            <a:r>
              <a: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ea typeface="Arial Unicode MS"/>
                <a:cs typeface="Arial Unicode MS"/>
              </a:rPr>
              <a:t>行第 </a:t>
            </a:r>
            <a:r>
              <a:rPr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ea typeface="Arial Unicode MS"/>
                <a:cs typeface="Arial Unicode MS"/>
              </a:rPr>
              <a:t>j </a:t>
            </a:r>
            <a:r>
              <a: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/>
                <a:ea typeface="Arial Unicode MS"/>
                <a:cs typeface="Arial Unicode MS"/>
              </a:rPr>
              <a:t>列元素的值 </a:t>
            </a:r>
            <a:r>
              <a: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*</a:t>
            </a:r>
            <a:r>
              <a:rPr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(a [ i ]+j)         *( *(a+i)+j)            a[i] [j]</a:t>
            </a:r>
          </a:p>
        </p:txBody>
      </p:sp>
      <p:sp>
        <p:nvSpPr>
          <p:cNvPr id="730140" name="Rectangle 28"/>
          <p:cNvSpPr>
            <a:spLocks noChangeArrowheads="1"/>
          </p:cNvSpPr>
          <p:nvPr/>
        </p:nvSpPr>
        <p:spPr bwMode="auto">
          <a:xfrm>
            <a:off x="661988" y="1344613"/>
            <a:ext cx="286861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2000" b="1"/>
              <a:t>int  a [3] [5] </a:t>
            </a:r>
            <a:r>
              <a:rPr lang="zh-CN" altLang="en-US" sz="2000" b="1"/>
              <a:t>的表示形式</a:t>
            </a:r>
            <a:r>
              <a:rPr lang="en-US" altLang="zh-CN" sz="2000" b="1"/>
              <a:t>:</a:t>
            </a:r>
          </a:p>
        </p:txBody>
      </p:sp>
      <p:sp>
        <p:nvSpPr>
          <p:cNvPr id="171013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30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30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30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30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30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39" grpId="0" build="p" autoUpdateAnimBg="0"/>
      <p:bldP spid="73014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一维数组定义与初始化</a:t>
            </a:r>
          </a:p>
        </p:txBody>
      </p:sp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533400" y="1355725"/>
            <a:ext cx="70389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与普通变量一样，可以在数组定义的同时，对数组元素赋初值</a:t>
            </a:r>
          </a:p>
        </p:txBody>
      </p:sp>
      <p:sp>
        <p:nvSpPr>
          <p:cNvPr id="522247" name="Text Box 7"/>
          <p:cNvSpPr txBox="1">
            <a:spLocks noChangeArrowheads="1"/>
          </p:cNvSpPr>
          <p:nvPr/>
        </p:nvSpPr>
        <p:spPr bwMode="auto">
          <a:xfrm>
            <a:off x="809625" y="2724150"/>
            <a:ext cx="5667375" cy="283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zh-CN" altLang="en-US" sz="2000" b="1">
                <a:solidFill>
                  <a:srgbClr val="008000"/>
                </a:solidFill>
                <a:ea typeface="宋体" pitchFamily="2" charset="-122"/>
              </a:rPr>
              <a:t>：</a:t>
            </a: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>
                <a:ea typeface="宋体" pitchFamily="2" charset="-122"/>
              </a:rPr>
              <a:t>int  a [ 5 ] = { 1,  3,  5,  7,  9 };		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>
                <a:ea typeface="宋体" pitchFamily="2" charset="-122"/>
              </a:rPr>
              <a:t>	int  b1 [ 5 ] = { 0 } ;		</a:t>
            </a:r>
            <a:r>
              <a:rPr lang="en-US" altLang="en-US" sz="2000">
                <a:ea typeface="宋体" pitchFamily="2" charset="-122"/>
              </a:rPr>
              <a:t>	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>
                <a:ea typeface="宋体" pitchFamily="2" charset="-122"/>
              </a:rPr>
              <a:t>	int  b2 [ 5 ] = { 1, 2, 3</a:t>
            </a:r>
            <a:r>
              <a:rPr lang="en-US" altLang="zh-CN" sz="2000">
                <a:solidFill>
                  <a:schemeClr val="hlink"/>
                </a:solidFill>
                <a:ea typeface="宋体" pitchFamily="2" charset="-122"/>
              </a:rPr>
              <a:t>,</a:t>
            </a:r>
            <a:r>
              <a:rPr lang="en-US" altLang="zh-CN" sz="2000">
                <a:ea typeface="宋体" pitchFamily="2" charset="-122"/>
              </a:rPr>
              <a:t> } ;		</a:t>
            </a:r>
            <a:endParaRPr lang="en-US" altLang="zh-CN" sz="2000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>
                <a:ea typeface="宋体" pitchFamily="2" charset="-122"/>
              </a:rPr>
              <a:t>int  c [  ] = { 1, 2, 3, 4, 5, 6, 7 } ;	</a:t>
            </a:r>
            <a:endParaRPr lang="en-US" altLang="zh-CN" sz="2000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80000"/>
              </a:lnSpc>
              <a:defRPr/>
            </a:pPr>
            <a:r>
              <a:rPr lang="en-US" altLang="en-US" sz="2000">
                <a:ea typeface="宋体" pitchFamily="2" charset="-122"/>
              </a:rPr>
              <a:t>	</a:t>
            </a:r>
            <a:r>
              <a:rPr lang="en-US" altLang="zh-CN" sz="2000" b="1" i="1">
                <a:solidFill>
                  <a:schemeClr val="accent2"/>
                </a:solidFill>
                <a:ea typeface="宋体" pitchFamily="2" charset="-122"/>
              </a:rPr>
              <a:t>int  d [ 5 ] = { 1, 2, 3, 4, 5, 6, 7 } ;</a:t>
            </a:r>
            <a:r>
              <a:rPr lang="en-US" altLang="zh-CN" sz="2000">
                <a:ea typeface="宋体" pitchFamily="2" charset="-122"/>
              </a:rPr>
              <a:t> 	</a:t>
            </a:r>
            <a:endParaRPr lang="en-US" altLang="zh-CN" sz="2000" i="1">
              <a:solidFill>
                <a:srgbClr val="ECE6C0"/>
              </a:solidFill>
              <a:effectDag name="">
                <a:cont type="tree" name="">
                  <a:effect ref="fillLine"/>
                  <a:outerShdw dist="38100" dir="13500000" algn="br">
                    <a:srgbClr val="FFFBE0"/>
                  </a:outerShdw>
                </a:cont>
                <a:cont type="tree" name="">
                  <a:effect ref="fillLine"/>
                  <a:outerShdw dist="38100" dir="2700000" algn="tl">
                    <a:srgbClr val="8D8973"/>
                  </a:outerShdw>
                </a:cont>
                <a:effect ref="fillLine"/>
              </a:effectDag>
              <a:ea typeface="宋体" pitchFamily="2" charset="-122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5568950" y="3854450"/>
            <a:ext cx="2963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b2[3],  b2[4]</a:t>
            </a:r>
            <a:r>
              <a:rPr lang="zh-CN" altLang="zh-CN" sz="2000" b="1" i="1">
                <a:solidFill>
                  <a:srgbClr val="008000"/>
                </a:solidFill>
              </a:rPr>
              <a:t>自动赋 0</a:t>
            </a:r>
            <a:endParaRPr lang="en-US" altLang="en-US" sz="2000" b="1" i="1">
              <a:solidFill>
                <a:srgbClr val="008000"/>
              </a:solidFill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5543550" y="4556125"/>
            <a:ext cx="286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自动定义数组长度为</a:t>
            </a:r>
            <a:r>
              <a:rPr lang="en-US" altLang="zh-CN" sz="2000" b="1" i="1">
                <a:solidFill>
                  <a:srgbClr val="008000"/>
                </a:solidFill>
              </a:rPr>
              <a:t>7 </a:t>
            </a:r>
          </a:p>
        </p:txBody>
      </p:sp>
      <p:sp>
        <p:nvSpPr>
          <p:cNvPr id="522250" name="Rectangle 10"/>
          <p:cNvSpPr>
            <a:spLocks noChangeArrowheads="1"/>
          </p:cNvSpPr>
          <p:nvPr/>
        </p:nvSpPr>
        <p:spPr bwMode="auto">
          <a:xfrm>
            <a:off x="5522913" y="5105400"/>
            <a:ext cx="315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i="1">
                <a:solidFill>
                  <a:schemeClr val="accent2"/>
                </a:solidFill>
              </a:rPr>
              <a:t>// </a:t>
            </a:r>
            <a:r>
              <a:rPr lang="zh-CN" altLang="en-US" sz="2000" b="1" i="1">
                <a:solidFill>
                  <a:schemeClr val="accent2"/>
                </a:solidFill>
              </a:rPr>
              <a:t>错误，初始化数据过多</a:t>
            </a: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5543550" y="3276600"/>
            <a:ext cx="2916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全部元素初始化为</a:t>
            </a:r>
            <a:r>
              <a:rPr lang="zh-CN" altLang="zh-CN" sz="2000" b="1" i="1">
                <a:solidFill>
                  <a:srgbClr val="008000"/>
                </a:solidFill>
              </a:rPr>
              <a:t> 0</a:t>
            </a:r>
            <a:endParaRPr lang="en-US" altLang="en-US" sz="2000" b="1" i="1">
              <a:solidFill>
                <a:srgbClr val="008000"/>
              </a:solidFill>
            </a:endParaRP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5543550" y="2743200"/>
            <a:ext cx="2989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各元素分别赋初始值</a:t>
            </a:r>
            <a:endParaRPr lang="en-US" altLang="en-US" sz="2000" b="1" i="1">
              <a:solidFill>
                <a:srgbClr val="008000"/>
              </a:solidFill>
            </a:endParaRPr>
          </a:p>
        </p:txBody>
      </p:sp>
      <p:sp>
        <p:nvSpPr>
          <p:cNvPr id="25609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0" grpId="0" autoUpdateAnimBg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Text Box 2"/>
          <p:cNvSpPr txBox="1">
            <a:spLocks noChangeArrowheads="1"/>
          </p:cNvSpPr>
          <p:nvPr/>
        </p:nvSpPr>
        <p:spPr bwMode="auto">
          <a:xfrm>
            <a:off x="457200" y="49213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2.  </a:t>
            </a: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以指针方式访问二维数组 </a:t>
            </a:r>
          </a:p>
        </p:txBody>
      </p:sp>
      <p:sp>
        <p:nvSpPr>
          <p:cNvPr id="731139" name="Text Box 3"/>
          <p:cNvSpPr txBox="1">
            <a:spLocks noChangeArrowheads="1"/>
          </p:cNvSpPr>
          <p:nvPr/>
        </p:nvSpPr>
        <p:spPr bwMode="auto">
          <a:xfrm>
            <a:off x="838200" y="463550"/>
            <a:ext cx="6858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4-10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{ int a[3] [5] = { 1, 2, 3, 4, 5, 6, 7, 8, 9, 10, 11, 12, 13, 14, 15 }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int  * p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for ( p = a [ 0 ] ;  p &lt; a[ 0 ]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for ( p = * a ;  p &lt; *a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for ( int  i = 0 ;  i &lt; 3 ;  i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{ for ( int  j = 0 ;  j &lt; 5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    cout &lt;&lt; * ( a [ i ] + j )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}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17203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73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3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73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73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73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73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731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731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500"/>
                                        <p:tgtEl>
                                          <p:spTgt spid="7311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 autoUpdateAnimBg="0" advAuto="100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ext Box 11"/>
          <p:cNvSpPr txBox="1">
            <a:spLocks noChangeArrowheads="1"/>
          </p:cNvSpPr>
          <p:nvPr/>
        </p:nvSpPr>
        <p:spPr bwMode="auto">
          <a:xfrm>
            <a:off x="838200" y="463550"/>
            <a:ext cx="6858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4-10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{ int a[3] [5] = { 1, 2, 3, 4, 5, 6, 7, 8, 9, 10, 11, 12, 13, 14, 15 }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int  * p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</a:t>
            </a:r>
            <a:r>
              <a:rPr lang="en-US" altLang="zh-CN" sz="2000" b="1">
                <a:solidFill>
                  <a:srgbClr val="0000FF"/>
                </a:solidFill>
              </a:rPr>
              <a:t>p = a [ 0 ]</a:t>
            </a:r>
            <a:r>
              <a:rPr lang="en-US" altLang="zh-CN" sz="2000"/>
              <a:t> ;  p &lt; a[ 0 ]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</a:t>
            </a:r>
            <a:r>
              <a:rPr lang="en-US" altLang="zh-CN" sz="2000" b="1">
                <a:solidFill>
                  <a:srgbClr val="0000FF"/>
                </a:solidFill>
              </a:rPr>
              <a:t>p = * a</a:t>
            </a:r>
            <a:r>
              <a:rPr lang="en-US" altLang="zh-CN" sz="2000"/>
              <a:t> ;  p &lt; *a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int  i = 0 ;  i &lt; 3 ;  i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{ for ( int  j = 0 ;  j &lt; 5 ;  j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      cout &lt;&lt; * ( a [ i ] + j )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}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732162" name="Text Box 2"/>
          <p:cNvSpPr txBox="1">
            <a:spLocks noChangeArrowheads="1"/>
          </p:cNvSpPr>
          <p:nvPr/>
        </p:nvSpPr>
        <p:spPr bwMode="auto">
          <a:xfrm>
            <a:off x="457200" y="49213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2.  </a:t>
            </a: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以指针方式访问二维数组 </a:t>
            </a:r>
          </a:p>
        </p:txBody>
      </p:sp>
      <p:sp>
        <p:nvSpPr>
          <p:cNvPr id="732164" name="Oval 4"/>
          <p:cNvSpPr>
            <a:spLocks noChangeArrowheads="1"/>
          </p:cNvSpPr>
          <p:nvPr/>
        </p:nvSpPr>
        <p:spPr bwMode="auto">
          <a:xfrm>
            <a:off x="1524000" y="2565400"/>
            <a:ext cx="12192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32165" name="Oval 5"/>
          <p:cNvSpPr>
            <a:spLocks noChangeArrowheads="1"/>
          </p:cNvSpPr>
          <p:nvPr/>
        </p:nvSpPr>
        <p:spPr bwMode="auto">
          <a:xfrm>
            <a:off x="1524000" y="3556000"/>
            <a:ext cx="9144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38400" y="1651000"/>
            <a:ext cx="5486400" cy="2057400"/>
            <a:chOff x="1536" y="1104"/>
            <a:chExt cx="3456" cy="1296"/>
          </a:xfrm>
        </p:grpSpPr>
        <p:sp>
          <p:nvSpPr>
            <p:cNvPr id="173063" name="AutoShape 7"/>
            <p:cNvSpPr>
              <a:spLocks/>
            </p:cNvSpPr>
            <p:nvPr/>
          </p:nvSpPr>
          <p:spPr bwMode="auto">
            <a:xfrm>
              <a:off x="3312" y="1104"/>
              <a:ext cx="1680" cy="384"/>
            </a:xfrm>
            <a:prstGeom prst="borderCallout2">
              <a:avLst>
                <a:gd name="adj1" fmla="val 18750"/>
                <a:gd name="adj2" fmla="val -2856"/>
                <a:gd name="adj3" fmla="val 18750"/>
                <a:gd name="adj4" fmla="val -24764"/>
                <a:gd name="adj5" fmla="val 163282"/>
                <a:gd name="adj6" fmla="val -95477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/>
                <a:t>取第 </a:t>
              </a:r>
              <a:r>
                <a:rPr lang="en-US" altLang="zh-CN" sz="1800" b="1"/>
                <a:t>0 </a:t>
              </a:r>
              <a:r>
                <a:rPr lang="zh-CN" altLang="en-US" sz="1800" b="1"/>
                <a:t>行元素的首地址</a:t>
              </a:r>
            </a:p>
          </p:txBody>
        </p:sp>
        <p:sp>
          <p:nvSpPr>
            <p:cNvPr id="173064" name="Line 8"/>
            <p:cNvSpPr>
              <a:spLocks noChangeShapeType="1"/>
            </p:cNvSpPr>
            <p:nvPr/>
          </p:nvSpPr>
          <p:spPr bwMode="auto">
            <a:xfrm flipV="1">
              <a:off x="1536" y="1248"/>
              <a:ext cx="1200" cy="11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3062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3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4" grpId="0" animBg="1"/>
      <p:bldP spid="732165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ext Box 8"/>
          <p:cNvSpPr txBox="1">
            <a:spLocks noChangeArrowheads="1"/>
          </p:cNvSpPr>
          <p:nvPr/>
        </p:nvSpPr>
        <p:spPr bwMode="auto">
          <a:xfrm>
            <a:off x="838200" y="463550"/>
            <a:ext cx="6858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4-10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{ int a[3] [5] = { 1, 2, 3, 4, 5, 6, 7, 8, 9, 10, 11, 12, 13, 14, 15 }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int  * p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p = a [ 0 ] ;  p &lt; a[ 0 ]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p = * a ;  p &lt; *a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int  i = 0 ;  i &lt; 3 ;  i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{ for ( int  j = 0 ;  j &lt; 5 ;  j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      cout &lt;&lt; </a:t>
            </a:r>
            <a:r>
              <a:rPr lang="en-US" altLang="zh-CN" sz="2000" b="1">
                <a:solidFill>
                  <a:srgbClr val="0000FF"/>
                </a:solidFill>
              </a:rPr>
              <a:t>* ( a [ i ] + j )</a:t>
            </a:r>
            <a:r>
              <a:rPr lang="en-US" altLang="zh-CN" sz="2000"/>
              <a:t>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}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457200" y="49213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2.  </a:t>
            </a: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以指针方式访问二维数组 </a:t>
            </a:r>
          </a:p>
        </p:txBody>
      </p:sp>
      <p:sp>
        <p:nvSpPr>
          <p:cNvPr id="733188" name="Oval 4"/>
          <p:cNvSpPr>
            <a:spLocks noChangeArrowheads="1"/>
          </p:cNvSpPr>
          <p:nvPr/>
        </p:nvSpPr>
        <p:spPr bwMode="auto">
          <a:xfrm>
            <a:off x="2438400" y="5157788"/>
            <a:ext cx="1524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33189" name="AutoShape 5"/>
          <p:cNvSpPr>
            <a:spLocks/>
          </p:cNvSpPr>
          <p:nvPr/>
        </p:nvSpPr>
        <p:spPr bwMode="auto">
          <a:xfrm>
            <a:off x="5791200" y="2890838"/>
            <a:ext cx="2209800" cy="609600"/>
          </a:xfrm>
          <a:prstGeom prst="borderCallout2">
            <a:avLst>
              <a:gd name="adj1" fmla="val 18750"/>
              <a:gd name="adj2" fmla="val -3449"/>
              <a:gd name="adj3" fmla="val 18750"/>
              <a:gd name="adj4" fmla="val -26866"/>
              <a:gd name="adj5" fmla="val 350782"/>
              <a:gd name="adj6" fmla="val -10200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第 </a:t>
            </a:r>
            <a:r>
              <a:rPr lang="en-US" altLang="zh-CN" sz="1800" b="1"/>
              <a:t>i </a:t>
            </a:r>
            <a:r>
              <a:rPr lang="zh-CN" altLang="en-US" sz="1800" b="1"/>
              <a:t>行第 </a:t>
            </a:r>
            <a:r>
              <a:rPr lang="en-US" altLang="zh-CN" sz="1800" b="1"/>
              <a:t>j </a:t>
            </a:r>
            <a:r>
              <a:rPr lang="zh-CN" altLang="en-US" sz="1800" b="1"/>
              <a:t>个元素</a:t>
            </a:r>
          </a:p>
        </p:txBody>
      </p:sp>
      <p:sp>
        <p:nvSpPr>
          <p:cNvPr id="17408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8" grpId="0" animBg="1"/>
      <p:bldP spid="733189" grpId="0" animBg="1" autoUpdateAnimBg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ext Box 12"/>
          <p:cNvSpPr txBox="1">
            <a:spLocks noChangeArrowheads="1"/>
          </p:cNvSpPr>
          <p:nvPr/>
        </p:nvSpPr>
        <p:spPr bwMode="auto">
          <a:xfrm>
            <a:off x="838200" y="463550"/>
            <a:ext cx="6858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4-10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{ int a[3] [5] = { 1, 2, 3, 4, 5, 6, 7, 8, 9, 10, 11, 12, 13, 14, 15 }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int  * p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</a:t>
            </a:r>
            <a:r>
              <a:rPr lang="en-US" altLang="zh-CN" sz="2000" b="1">
                <a:solidFill>
                  <a:srgbClr val="0000FF"/>
                </a:solidFill>
              </a:rPr>
              <a:t>p = a [ 0 ]</a:t>
            </a:r>
            <a:r>
              <a:rPr lang="en-US" altLang="zh-CN" sz="2000"/>
              <a:t> ;  p &lt; a[ 0 ]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</a:t>
            </a:r>
            <a:r>
              <a:rPr lang="en-US" altLang="zh-CN" sz="2000" b="1">
                <a:solidFill>
                  <a:srgbClr val="0000FF"/>
                </a:solidFill>
              </a:rPr>
              <a:t>p = * a</a:t>
            </a:r>
            <a:r>
              <a:rPr lang="en-US" altLang="zh-CN" sz="2000"/>
              <a:t> ;  p &lt; *a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int  i = 0 ;  i &lt; 3 ;  i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{ for ( int  j = 0 ;  j &lt; 5 ;  j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      cout &lt;&lt; * ( a [ i ] + j )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}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457200" y="49213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2.  </a:t>
            </a: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以指针方式访问二维数组 </a:t>
            </a:r>
          </a:p>
        </p:txBody>
      </p:sp>
      <p:sp>
        <p:nvSpPr>
          <p:cNvPr id="734212" name="Oval 4"/>
          <p:cNvSpPr>
            <a:spLocks noChangeArrowheads="1"/>
          </p:cNvSpPr>
          <p:nvPr/>
        </p:nvSpPr>
        <p:spPr bwMode="auto">
          <a:xfrm>
            <a:off x="1524000" y="2565400"/>
            <a:ext cx="12192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34213" name="Oval 5"/>
          <p:cNvSpPr>
            <a:spLocks noChangeArrowheads="1"/>
          </p:cNvSpPr>
          <p:nvPr/>
        </p:nvSpPr>
        <p:spPr bwMode="auto">
          <a:xfrm>
            <a:off x="1524000" y="3556000"/>
            <a:ext cx="9144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14600" y="1592263"/>
            <a:ext cx="5029200" cy="1981200"/>
            <a:chOff x="1584" y="1104"/>
            <a:chExt cx="3168" cy="1248"/>
          </a:xfrm>
        </p:grpSpPr>
        <p:sp>
          <p:nvSpPr>
            <p:cNvPr id="175112" name="AutoShape 7"/>
            <p:cNvSpPr>
              <a:spLocks/>
            </p:cNvSpPr>
            <p:nvPr/>
          </p:nvSpPr>
          <p:spPr bwMode="auto">
            <a:xfrm>
              <a:off x="3285" y="1104"/>
              <a:ext cx="1467" cy="336"/>
            </a:xfrm>
            <a:prstGeom prst="borderCallout2">
              <a:avLst>
                <a:gd name="adj1" fmla="val 21431"/>
                <a:gd name="adj2" fmla="val -3273"/>
                <a:gd name="adj3" fmla="val 21431"/>
                <a:gd name="adj4" fmla="val -26519"/>
                <a:gd name="adj5" fmla="val 193454"/>
                <a:gd name="adj6" fmla="val -101704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sz="1800" b="1"/>
                <a:t>可以改为  </a:t>
              </a:r>
              <a:r>
                <a:rPr lang="en-US" altLang="zh-CN" sz="1800" b="1" i="1">
                  <a:solidFill>
                    <a:srgbClr val="FF3300"/>
                  </a:solidFill>
                </a:rPr>
                <a:t>p = a</a:t>
              </a:r>
              <a:r>
                <a:rPr lang="en-US" altLang="zh-CN" sz="1800" b="1"/>
                <a:t>  </a:t>
              </a:r>
              <a:r>
                <a:rPr lang="zh-CN" altLang="zh-CN" sz="1800" b="1"/>
                <a:t>吗？</a:t>
              </a:r>
              <a:endParaRPr lang="zh-CN" altLang="en-US" sz="1800" b="1"/>
            </a:p>
          </p:txBody>
        </p:sp>
        <p:sp>
          <p:nvSpPr>
            <p:cNvPr id="175113" name="Line 8"/>
            <p:cNvSpPr>
              <a:spLocks noChangeShapeType="1"/>
            </p:cNvSpPr>
            <p:nvPr/>
          </p:nvSpPr>
          <p:spPr bwMode="auto">
            <a:xfrm flipV="1">
              <a:off x="1584" y="1248"/>
              <a:ext cx="1152" cy="110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34217" name="Oval 9"/>
          <p:cNvSpPr>
            <a:spLocks noChangeArrowheads="1"/>
          </p:cNvSpPr>
          <p:nvPr/>
        </p:nvSpPr>
        <p:spPr bwMode="auto">
          <a:xfrm>
            <a:off x="4005263" y="2786063"/>
            <a:ext cx="4670425" cy="1987550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rgbClr val="FF3300"/>
                </a:solidFill>
                <a:latin typeface="Arial Unicode MS"/>
                <a:ea typeface="Arial Unicode MS"/>
                <a:cs typeface="Arial Unicode MS"/>
              </a:rPr>
              <a:t>No !</a:t>
            </a:r>
            <a:endParaRPr lang="en-US" altLang="zh-CN" sz="2000" b="1">
              <a:latin typeface="Arial Unicode MS"/>
              <a:ea typeface="Arial Unicode MS"/>
              <a:cs typeface="Arial Unicode MS"/>
            </a:endParaRPr>
          </a:p>
          <a:p>
            <a:pPr algn="ctr">
              <a:lnSpc>
                <a:spcPct val="160000"/>
              </a:lnSpc>
            </a:pPr>
            <a:r>
              <a:rPr lang="en-US" altLang="zh-CN" sz="2000" b="1">
                <a:latin typeface="Arial Unicode MS"/>
                <a:ea typeface="Arial Unicode MS"/>
                <a:cs typeface="Arial Unicode MS"/>
              </a:rPr>
              <a:t>a </a:t>
            </a:r>
            <a:r>
              <a:rPr lang="zh-CN" altLang="en-US" sz="2000" b="1">
                <a:latin typeface="Arial Unicode MS"/>
                <a:ea typeface="Arial Unicode MS"/>
                <a:cs typeface="Arial Unicode MS"/>
              </a:rPr>
              <a:t>是逻辑上的二级指针，</a:t>
            </a:r>
          </a:p>
          <a:p>
            <a:pPr algn="ctr">
              <a:lnSpc>
                <a:spcPct val="160000"/>
              </a:lnSpc>
            </a:pPr>
            <a:r>
              <a:rPr lang="zh-CN" altLang="en-US" sz="2000" b="1">
                <a:latin typeface="Arial Unicode MS"/>
                <a:ea typeface="Arial Unicode MS"/>
                <a:cs typeface="Arial Unicode MS"/>
              </a:rPr>
              <a:t>不能把 </a:t>
            </a:r>
            <a:r>
              <a:rPr lang="en-US" altLang="zh-CN" sz="2000" b="1">
                <a:latin typeface="Arial Unicode MS"/>
                <a:ea typeface="Arial Unicode MS"/>
                <a:cs typeface="Arial Unicode MS"/>
              </a:rPr>
              <a:t>a </a:t>
            </a:r>
            <a:r>
              <a:rPr lang="zh-CN" altLang="en-US" sz="2000" b="1">
                <a:latin typeface="Arial Unicode MS"/>
                <a:ea typeface="Arial Unicode MS"/>
                <a:cs typeface="Arial Unicode MS"/>
              </a:rPr>
              <a:t>赋给一级指针变量</a:t>
            </a:r>
          </a:p>
        </p:txBody>
      </p:sp>
      <p:sp>
        <p:nvSpPr>
          <p:cNvPr id="17511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2357430"/>
            <a:ext cx="3643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>
                <a:solidFill>
                  <a:schemeClr val="accent1"/>
                </a:solidFill>
              </a:rPr>
              <a:t>int (*p)[5] = a; //</a:t>
            </a:r>
            <a:r>
              <a:rPr lang="zh-CN" altLang="en-US" sz="2000" smtClean="0">
                <a:solidFill>
                  <a:schemeClr val="accent1"/>
                </a:solidFill>
              </a:rPr>
              <a:t>两者类型一致</a:t>
            </a:r>
            <a:endParaRPr lang="en-US" altLang="zh-CN" sz="2000" smtClean="0">
              <a:solidFill>
                <a:schemeClr val="accent1"/>
              </a:solidFill>
            </a:endParaRPr>
          </a:p>
          <a:p>
            <a:r>
              <a:rPr lang="en-US" altLang="zh-CN" sz="2000" smtClean="0">
                <a:solidFill>
                  <a:schemeClr val="accent1"/>
                </a:solidFill>
              </a:rPr>
              <a:t>p=(int*)a;</a:t>
            </a:r>
            <a:endParaRPr lang="zh-CN" altLang="en-US"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3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2" grpId="0" animBg="1"/>
      <p:bldP spid="734213" grpId="0" animBg="1"/>
      <p:bldP spid="734217" grpId="0" animBg="1" autoUpdateAnimBg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ext Box 12"/>
          <p:cNvSpPr txBox="1">
            <a:spLocks noChangeArrowheads="1"/>
          </p:cNvSpPr>
          <p:nvPr/>
        </p:nvSpPr>
        <p:spPr bwMode="auto">
          <a:xfrm>
            <a:off x="838200" y="463550"/>
            <a:ext cx="6858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4-10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{ int a[3] [5] = { 1, 2, 3, 4, 5, 6, 7, 8, 9, 10, 11, 12, 13, 14, 15 }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int  * p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</a:t>
            </a:r>
            <a:r>
              <a:rPr lang="en-US" altLang="zh-CN" sz="2000" b="1">
                <a:solidFill>
                  <a:srgbClr val="0000FF"/>
                </a:solidFill>
              </a:rPr>
              <a:t>p = a [ 0 ]</a:t>
            </a:r>
            <a:r>
              <a:rPr lang="en-US" altLang="zh-CN" sz="2000"/>
              <a:t> ;  p &lt; a[ 0 ]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</a:t>
            </a:r>
            <a:r>
              <a:rPr lang="en-US" altLang="zh-CN" sz="2000" b="1">
                <a:solidFill>
                  <a:srgbClr val="0000FF"/>
                </a:solidFill>
              </a:rPr>
              <a:t>p = * a</a:t>
            </a:r>
            <a:r>
              <a:rPr lang="en-US" altLang="zh-CN" sz="2000"/>
              <a:t> ;  p &lt; *a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int  i = 0 ;  i &lt; 3 ;  i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{ for ( int  j = 0 ;  j &lt; 5 ;  j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      cout &lt;&lt; * ( a [ i ] + j )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}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735234" name="Text Box 2"/>
          <p:cNvSpPr txBox="1">
            <a:spLocks noChangeArrowheads="1"/>
          </p:cNvSpPr>
          <p:nvPr/>
        </p:nvSpPr>
        <p:spPr bwMode="auto">
          <a:xfrm>
            <a:off x="457200" y="49213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2.  </a:t>
            </a: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以指针方式访问二维数组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14600" y="1700213"/>
            <a:ext cx="5257800" cy="1981200"/>
            <a:chOff x="1584" y="1104"/>
            <a:chExt cx="3312" cy="1248"/>
          </a:xfrm>
        </p:grpSpPr>
        <p:sp>
          <p:nvSpPr>
            <p:cNvPr id="176136" name="AutoShape 7"/>
            <p:cNvSpPr>
              <a:spLocks/>
            </p:cNvSpPr>
            <p:nvPr/>
          </p:nvSpPr>
          <p:spPr bwMode="auto">
            <a:xfrm>
              <a:off x="3120" y="1104"/>
              <a:ext cx="1776" cy="336"/>
            </a:xfrm>
            <a:prstGeom prst="borderCallout2">
              <a:avLst>
                <a:gd name="adj1" fmla="val 21431"/>
                <a:gd name="adj2" fmla="val -2704"/>
                <a:gd name="adj3" fmla="val 21431"/>
                <a:gd name="adj4" fmla="val -19708"/>
                <a:gd name="adj5" fmla="val 193454"/>
                <a:gd name="adj6" fmla="val -74718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sz="1800" b="1"/>
                <a:t>可以改为  </a:t>
              </a:r>
              <a:r>
                <a:rPr lang="en-US" altLang="zh-CN" sz="1800" b="1" i="1">
                  <a:solidFill>
                    <a:srgbClr val="FF3300"/>
                  </a:solidFill>
                </a:rPr>
                <a:t>p = a[0][0]</a:t>
              </a:r>
              <a:r>
                <a:rPr lang="en-US" altLang="zh-CN" sz="1800" b="1"/>
                <a:t>  </a:t>
              </a:r>
              <a:r>
                <a:rPr lang="zh-CN" altLang="zh-CN" sz="1800" b="1"/>
                <a:t>吗？</a:t>
              </a:r>
              <a:endParaRPr lang="zh-CN" altLang="en-US" sz="1800" b="1"/>
            </a:p>
          </p:txBody>
        </p:sp>
        <p:sp>
          <p:nvSpPr>
            <p:cNvPr id="176137" name="Line 8"/>
            <p:cNvSpPr>
              <a:spLocks noChangeShapeType="1"/>
            </p:cNvSpPr>
            <p:nvPr/>
          </p:nvSpPr>
          <p:spPr bwMode="auto">
            <a:xfrm flipV="1">
              <a:off x="1584" y="1200"/>
              <a:ext cx="1152" cy="11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35241" name="Oval 9"/>
          <p:cNvSpPr>
            <a:spLocks noChangeArrowheads="1"/>
          </p:cNvSpPr>
          <p:nvPr/>
        </p:nvSpPr>
        <p:spPr bwMode="auto">
          <a:xfrm>
            <a:off x="4759325" y="2843213"/>
            <a:ext cx="3413125" cy="1852612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rgbClr val="FF3300"/>
                </a:solidFill>
                <a:latin typeface="Arial Unicode MS"/>
                <a:ea typeface="Arial Unicode MS"/>
                <a:cs typeface="Arial Unicode MS"/>
              </a:rPr>
              <a:t>No !</a:t>
            </a:r>
            <a:endParaRPr lang="en-US" altLang="zh-CN" sz="2000" b="1">
              <a:latin typeface="Arial Unicode MS"/>
              <a:ea typeface="Arial Unicode MS"/>
              <a:cs typeface="Arial Unicode MS"/>
            </a:endParaRPr>
          </a:p>
          <a:p>
            <a:pPr algn="ctr">
              <a:lnSpc>
                <a:spcPct val="160000"/>
              </a:lnSpc>
            </a:pPr>
            <a:r>
              <a:rPr lang="en-US" altLang="zh-CN" sz="1800" b="1">
                <a:latin typeface="Arial Unicode MS"/>
                <a:ea typeface="Arial Unicode MS"/>
                <a:cs typeface="Arial Unicode MS"/>
              </a:rPr>
              <a:t>a[0][0] </a:t>
            </a:r>
            <a:r>
              <a:rPr lang="zh-CN" altLang="en-US" sz="1800" b="1">
                <a:latin typeface="Arial Unicode MS"/>
                <a:ea typeface="Arial Unicode MS"/>
                <a:cs typeface="Arial Unicode MS"/>
              </a:rPr>
              <a:t>是数组元素值</a:t>
            </a:r>
          </a:p>
          <a:p>
            <a:pPr algn="ctr">
              <a:lnSpc>
                <a:spcPct val="160000"/>
              </a:lnSpc>
            </a:pPr>
            <a:r>
              <a:rPr lang="zh-CN" altLang="en-US" sz="1800" b="1">
                <a:latin typeface="Arial Unicode MS"/>
                <a:ea typeface="Arial Unicode MS"/>
                <a:cs typeface="Arial Unicode MS"/>
              </a:rPr>
              <a:t>不能赋给指针变量</a:t>
            </a:r>
          </a:p>
        </p:txBody>
      </p:sp>
      <p:sp>
        <p:nvSpPr>
          <p:cNvPr id="176133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sp>
        <p:nvSpPr>
          <p:cNvPr id="176134" name="Oval 13"/>
          <p:cNvSpPr>
            <a:spLocks noChangeArrowheads="1"/>
          </p:cNvSpPr>
          <p:nvPr/>
        </p:nvSpPr>
        <p:spPr bwMode="auto">
          <a:xfrm>
            <a:off x="1524000" y="2565400"/>
            <a:ext cx="12192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6135" name="Oval 14"/>
          <p:cNvSpPr>
            <a:spLocks noChangeArrowheads="1"/>
          </p:cNvSpPr>
          <p:nvPr/>
        </p:nvSpPr>
        <p:spPr bwMode="auto">
          <a:xfrm>
            <a:off x="1524000" y="3556000"/>
            <a:ext cx="9144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715008" y="235743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accent1"/>
                </a:solidFill>
              </a:rPr>
              <a:t>p = &amp;a[0][0];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41" grpId="0" animBg="1" autoUpdateAnimBg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ext Box 12"/>
          <p:cNvSpPr txBox="1">
            <a:spLocks noChangeArrowheads="1"/>
          </p:cNvSpPr>
          <p:nvPr/>
        </p:nvSpPr>
        <p:spPr bwMode="auto">
          <a:xfrm>
            <a:off x="838200" y="463550"/>
            <a:ext cx="6858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4-10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{ int a[3] [5] = { 1, 2, 3, 4, 5, 6, 7, 8, 9, 10, 11, 12, 13, 14, 15 }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int  * p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</a:t>
            </a:r>
            <a:r>
              <a:rPr lang="en-US" altLang="zh-CN" sz="2000" b="1">
                <a:solidFill>
                  <a:srgbClr val="0000FF"/>
                </a:solidFill>
              </a:rPr>
              <a:t>p = a [ 0 ]</a:t>
            </a:r>
            <a:r>
              <a:rPr lang="en-US" altLang="zh-CN" sz="2000"/>
              <a:t> ;  p &lt; a[ 0 ]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</a:t>
            </a:r>
            <a:r>
              <a:rPr lang="en-US" altLang="zh-CN" sz="2000" b="1">
                <a:solidFill>
                  <a:srgbClr val="0000FF"/>
                </a:solidFill>
              </a:rPr>
              <a:t>p = * a</a:t>
            </a:r>
            <a:r>
              <a:rPr lang="en-US" altLang="zh-CN" sz="2000"/>
              <a:t> ;  p &lt; *a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int  i = 0 ;  i &lt; 3 ;  i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{ for ( int  j = 0 ;  j &lt; 5 ;  j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      cout &lt;&lt; * ( a [ i ] + j )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}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736258" name="Text Box 2"/>
          <p:cNvSpPr txBox="1">
            <a:spLocks noChangeArrowheads="1"/>
          </p:cNvSpPr>
          <p:nvPr/>
        </p:nvSpPr>
        <p:spPr bwMode="auto">
          <a:xfrm>
            <a:off x="457200" y="49213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2.  </a:t>
            </a: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以指针方式访问二维数组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14600" y="1497013"/>
            <a:ext cx="5562600" cy="1981200"/>
            <a:chOff x="1584" y="1104"/>
            <a:chExt cx="3504" cy="1248"/>
          </a:xfrm>
        </p:grpSpPr>
        <p:sp>
          <p:nvSpPr>
            <p:cNvPr id="177160" name="AutoShape 7"/>
            <p:cNvSpPr>
              <a:spLocks/>
            </p:cNvSpPr>
            <p:nvPr/>
          </p:nvSpPr>
          <p:spPr bwMode="auto">
            <a:xfrm>
              <a:off x="3120" y="1104"/>
              <a:ext cx="1968" cy="336"/>
            </a:xfrm>
            <a:prstGeom prst="borderCallout2">
              <a:avLst>
                <a:gd name="adj1" fmla="val 21431"/>
                <a:gd name="adj2" fmla="val -2440"/>
                <a:gd name="adj3" fmla="val 21431"/>
                <a:gd name="adj4" fmla="val -17782"/>
                <a:gd name="adj5" fmla="val 193454"/>
                <a:gd name="adj6" fmla="val -6743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sz="1800" b="1"/>
                <a:t>可以改为  </a:t>
              </a:r>
              <a:r>
                <a:rPr lang="en-US" altLang="zh-CN" sz="1800" b="1" i="1">
                  <a:solidFill>
                    <a:srgbClr val="0000FF"/>
                  </a:solidFill>
                </a:rPr>
                <a:t>p = &amp;a[0][0]</a:t>
              </a:r>
              <a:r>
                <a:rPr lang="en-US" altLang="zh-CN" sz="1800" b="1"/>
                <a:t>  </a:t>
              </a:r>
              <a:r>
                <a:rPr lang="zh-CN" altLang="zh-CN" sz="1800" b="1"/>
                <a:t>吗？</a:t>
              </a:r>
              <a:endParaRPr lang="zh-CN" altLang="en-US" sz="1800" b="1"/>
            </a:p>
          </p:txBody>
        </p:sp>
        <p:sp>
          <p:nvSpPr>
            <p:cNvPr id="177161" name="Line 8"/>
            <p:cNvSpPr>
              <a:spLocks noChangeShapeType="1"/>
            </p:cNvSpPr>
            <p:nvPr/>
          </p:nvSpPr>
          <p:spPr bwMode="auto">
            <a:xfrm flipV="1">
              <a:off x="1584" y="1200"/>
              <a:ext cx="1152" cy="11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36265" name="Oval 9"/>
          <p:cNvSpPr>
            <a:spLocks noChangeArrowheads="1"/>
          </p:cNvSpPr>
          <p:nvPr/>
        </p:nvSpPr>
        <p:spPr bwMode="auto">
          <a:xfrm>
            <a:off x="5183188" y="3363913"/>
            <a:ext cx="1901825" cy="920750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altLang="zh-CN" b="1">
                <a:solidFill>
                  <a:srgbClr val="FF3300"/>
                </a:solidFill>
              </a:rPr>
              <a:t>OK !</a:t>
            </a:r>
            <a:endParaRPr lang="en-US" altLang="zh-CN" sz="2000" b="1"/>
          </a:p>
        </p:txBody>
      </p:sp>
      <p:sp>
        <p:nvSpPr>
          <p:cNvPr id="177157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sp>
        <p:nvSpPr>
          <p:cNvPr id="177158" name="Oval 13"/>
          <p:cNvSpPr>
            <a:spLocks noChangeArrowheads="1"/>
          </p:cNvSpPr>
          <p:nvPr/>
        </p:nvSpPr>
        <p:spPr bwMode="auto">
          <a:xfrm>
            <a:off x="1524000" y="2565400"/>
            <a:ext cx="12192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7159" name="Oval 14"/>
          <p:cNvSpPr>
            <a:spLocks noChangeArrowheads="1"/>
          </p:cNvSpPr>
          <p:nvPr/>
        </p:nvSpPr>
        <p:spPr bwMode="auto">
          <a:xfrm>
            <a:off x="1524000" y="3556000"/>
            <a:ext cx="9144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65" grpId="0" animBg="1" autoUpdateAnimBg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Text Box 2"/>
          <p:cNvSpPr txBox="1">
            <a:spLocks noChangeArrowheads="1"/>
          </p:cNvSpPr>
          <p:nvPr/>
        </p:nvSpPr>
        <p:spPr bwMode="auto">
          <a:xfrm>
            <a:off x="457200" y="49213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2.  </a:t>
            </a: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以指针方式访问二维数组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81400" y="2852738"/>
            <a:ext cx="5029200" cy="1270000"/>
            <a:chOff x="2256" y="1872"/>
            <a:chExt cx="3168" cy="800"/>
          </a:xfrm>
        </p:grpSpPr>
        <p:sp>
          <p:nvSpPr>
            <p:cNvPr id="178181" name="AutoShape 5"/>
            <p:cNvSpPr>
              <a:spLocks/>
            </p:cNvSpPr>
            <p:nvPr/>
          </p:nvSpPr>
          <p:spPr bwMode="auto">
            <a:xfrm>
              <a:off x="3456" y="2096"/>
              <a:ext cx="1968" cy="576"/>
            </a:xfrm>
            <a:prstGeom prst="borderCallout2">
              <a:avLst>
                <a:gd name="adj1" fmla="val 12500"/>
                <a:gd name="adj2" fmla="val -2440"/>
                <a:gd name="adj3" fmla="val 12500"/>
                <a:gd name="adj4" fmla="val -20731"/>
                <a:gd name="adj5" fmla="val 148958"/>
                <a:gd name="adj6" fmla="val -74745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sz="1800" b="1"/>
                <a:t>注意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1800" b="1"/>
                <a:t>对二维数组不同的处理方式</a:t>
              </a:r>
            </a:p>
          </p:txBody>
        </p:sp>
        <p:sp>
          <p:nvSpPr>
            <p:cNvPr id="178182" name="Line 6"/>
            <p:cNvSpPr>
              <a:spLocks noChangeShapeType="1"/>
            </p:cNvSpPr>
            <p:nvPr/>
          </p:nvSpPr>
          <p:spPr bwMode="auto">
            <a:xfrm>
              <a:off x="2256" y="1872"/>
              <a:ext cx="768" cy="2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8179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  <a:endParaRPr lang="zh-CN" altLang="en-US" smtClean="0">
              <a:solidFill>
                <a:srgbClr val="ECE6C0"/>
              </a:solidFill>
            </a:endParaRPr>
          </a:p>
        </p:txBody>
      </p:sp>
      <p:sp>
        <p:nvSpPr>
          <p:cNvPr id="178180" name="Text Box 9"/>
          <p:cNvSpPr txBox="1">
            <a:spLocks noChangeArrowheads="1"/>
          </p:cNvSpPr>
          <p:nvPr/>
        </p:nvSpPr>
        <p:spPr bwMode="auto">
          <a:xfrm>
            <a:off x="838200" y="463550"/>
            <a:ext cx="6858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 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4-10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{ int a[3] [5] = { 1, 2, 3, 4, 5, 6, 7, 8, 9, 10, 11, 12, 13, 14, 15 }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int  * p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p = a [ 0 ] ;  p &lt; a[ 0 ]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 b="1" i="1">
                <a:solidFill>
                  <a:srgbClr val="0000FF"/>
                </a:solidFill>
              </a:rPr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for ( p = * a ;  p &lt; *a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8000"/>
                </a:solidFill>
              </a:rPr>
              <a:t>for ( int  i = 0 ;  i &lt; 3 ;  i ++ )</a:t>
            </a:r>
          </a:p>
          <a:p>
            <a:pPr>
              <a:lnSpc>
                <a:spcPct val="11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      { for ( int  j = 0 ;  j &lt; 5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            cout &lt;&lt; * ( a [ i ] + j )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      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      }</a:t>
            </a:r>
          </a:p>
          <a:p>
            <a:pPr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Text Box 2"/>
          <p:cNvSpPr txBox="1">
            <a:spLocks noChangeArrowheads="1"/>
          </p:cNvSpPr>
          <p:nvPr/>
        </p:nvSpPr>
        <p:spPr bwMode="auto">
          <a:xfrm>
            <a:off x="457200" y="49213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2.  </a:t>
            </a: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以指针方式访问二维数组 </a:t>
            </a:r>
          </a:p>
        </p:txBody>
      </p:sp>
      <p:sp>
        <p:nvSpPr>
          <p:cNvPr id="17920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b="1" smtClean="0">
                <a:solidFill>
                  <a:srgbClr val="ECE6C0"/>
                </a:solidFill>
                <a:latin typeface="楷体_GB2312" pitchFamily="49" charset="-122"/>
              </a:rPr>
              <a:t>4.3.2 </a:t>
            </a:r>
            <a:r>
              <a:rPr lang="zh-CN" altLang="en-US" sz="800" b="1" smtClean="0">
                <a:solidFill>
                  <a:srgbClr val="ECE6C0"/>
                </a:solidFill>
                <a:latin typeface="楷体_GB2312" pitchFamily="49" charset="-122"/>
              </a:rPr>
              <a:t>二维数组访问</a:t>
            </a:r>
          </a:p>
        </p:txBody>
      </p:sp>
      <p:sp>
        <p:nvSpPr>
          <p:cNvPr id="179203" name="Text Box 7"/>
          <p:cNvSpPr txBox="1">
            <a:spLocks noChangeArrowheads="1"/>
          </p:cNvSpPr>
          <p:nvPr/>
        </p:nvSpPr>
        <p:spPr bwMode="auto">
          <a:xfrm>
            <a:off x="838200" y="463550"/>
            <a:ext cx="6858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4-10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{ int a[3] [5] = { 1, 2, 3, 4, 5, 6, 7, 8, 9, 10, 11, 12, 13, 14, 15 }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int  * p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for ( p = a [ 0 ] ;  p &lt; a[ 0 ]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for ( p = * a ;  p &lt; *a + 15 ;  p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cout &lt;&lt; *p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for ( int  i = 0 ;  i &lt; 3 ;  i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{ for ( int  j = 0 ;  j &lt; 5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    cout &lt;&lt; * ( a [ i ] + j ) &lt;&lt; "  "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 cout &lt;&lt; endl ;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}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}</a:t>
            </a:r>
          </a:p>
        </p:txBody>
      </p:sp>
      <p:pic>
        <p:nvPicPr>
          <p:cNvPr id="73831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4070350"/>
            <a:ext cx="653573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Text Box 2"/>
          <p:cNvSpPr txBox="1">
            <a:spLocks noChangeArrowheads="1"/>
          </p:cNvSpPr>
          <p:nvPr/>
        </p:nvSpPr>
        <p:spPr bwMode="auto">
          <a:xfrm>
            <a:off x="1692275" y="2346325"/>
            <a:ext cx="60388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b="1">
                <a:ea typeface="Arial Unicode MS"/>
                <a:cs typeface="Arial Unicode MS"/>
              </a:rPr>
              <a:t> </a:t>
            </a:r>
            <a:r>
              <a:rPr lang="zh-CN" altLang="en-US" b="1">
                <a:ea typeface="Arial Unicode MS"/>
                <a:cs typeface="Arial Unicode MS"/>
              </a:rPr>
              <a:t>数组元素作参数的性质与简单变量相同</a:t>
            </a:r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b="1">
                <a:ea typeface="Arial Unicode MS"/>
                <a:cs typeface="Arial Unicode MS"/>
              </a:rPr>
              <a:t> 数组名作参数传递地址</a:t>
            </a:r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b="1">
                <a:ea typeface="Arial Unicode MS"/>
                <a:cs typeface="Arial Unicode MS"/>
              </a:rPr>
              <a:t> 数组元素和数组名都可以作为引用参数 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7388" y="762000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4.4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数组作函数参数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3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0" grpId="0" autoUpdateAnimBg="0"/>
      <p:bldP spid="73933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989013" y="457200"/>
            <a:ext cx="4803775" cy="5740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  </a:t>
            </a:r>
            <a:r>
              <a:rPr lang="zh-CN" altLang="en-US" sz="2000" b="1" i="1">
                <a:solidFill>
                  <a:srgbClr val="008000"/>
                </a:solidFill>
              </a:rPr>
              <a:t>数组测试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{ int  i , a[ 5 ] = { 1, 3, 5, 7, 9 }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for ( i = 0; i &lt; 5; i ++ )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   cout &lt;&lt; a[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static int b[ 5 ] = { 1, 2, 3 };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for ( i = 0 ; i &lt; 5 ; i ++ )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   cout &lt;&lt; b[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int c[ ] = { 1, 2, 3, 4, 5, 6, 7 }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for ( i = 0 ; i &lt; sizeof ( c ) / sizeof  ( int ) ;  i ++ )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   cout &lt;&lt; c[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2662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52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"/>
                                        <p:tgtEl>
                                          <p:spTgt spid="523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"/>
                                        <p:tgtEl>
                                          <p:spTgt spid="523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"/>
                                        <p:tgtEl>
                                          <p:spTgt spid="523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25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"/>
                                        <p:tgtEl>
                                          <p:spTgt spid="523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85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"/>
                                        <p:tgtEl>
                                          <p:spTgt spid="523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5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75"/>
                                        <p:tgtEl>
                                          <p:spTgt spid="523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75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75"/>
                                        <p:tgtEl>
                                          <p:spTgt spid="523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75"/>
                                        <p:tgtEl>
                                          <p:spTgt spid="523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65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75"/>
                                        <p:tgtEl>
                                          <p:spTgt spid="523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85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75"/>
                                        <p:tgtEl>
                                          <p:spTgt spid="523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975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75"/>
                                        <p:tgtEl>
                                          <p:spTgt spid="523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8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75"/>
                                        <p:tgtEl>
                                          <p:spTgt spid="523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525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75"/>
                                        <p:tgtEl>
                                          <p:spTgt spid="5232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225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75"/>
                                        <p:tgtEl>
                                          <p:spTgt spid="5232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35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75"/>
                                        <p:tgtEl>
                                          <p:spTgt spid="523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6175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75"/>
                                        <p:tgtEl>
                                          <p:spTgt spid="523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9" grpId="0" build="p" autoUpdateAnimBg="0" advAuto="100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Text Box 2"/>
          <p:cNvSpPr txBox="1">
            <a:spLocks noChangeArrowheads="1"/>
          </p:cNvSpPr>
          <p:nvPr/>
        </p:nvSpPr>
        <p:spPr bwMode="auto">
          <a:xfrm>
            <a:off x="762000" y="803275"/>
            <a:ext cx="6934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4-11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#include&lt;iomanip&gt;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void fun( int, int, int );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{ int i , a[3] = { 1, 2, 3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   fun ( a[0] ,  a[1] ,  a[2] )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   for ( i = 0 ; i &lt; 3 ;  i ++ ) cout &lt;&lt; setw( 4 ) &lt;&lt; a [ i 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void fun ( int a, int b, int c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{ a++ ;  b++ ;  c++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cout  &lt;&lt; setw( 4 ) &lt;&lt; a &lt;&lt; setw( 4 ) &lt;&lt; b &lt;&lt; setw( 4 ) &lt;&lt; c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return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}</a:t>
            </a:r>
          </a:p>
        </p:txBody>
      </p:sp>
      <p:sp>
        <p:nvSpPr>
          <p:cNvPr id="740357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55650" y="115888"/>
            <a:ext cx="5561013" cy="798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4.4.1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向函数传送数组元素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4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4" grpId="0" autoUpdateAnimBg="0"/>
      <p:bldP spid="740357" grpId="0" animBg="1" autoUpdateAnimBg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ext Box 2"/>
          <p:cNvSpPr txBox="1">
            <a:spLocks noChangeArrowheads="1"/>
          </p:cNvSpPr>
          <p:nvPr/>
        </p:nvSpPr>
        <p:spPr bwMode="auto">
          <a:xfrm>
            <a:off x="762000" y="803275"/>
            <a:ext cx="6934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4-11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#include&lt;iomanip&gt;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fun( int, int, int );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i , a[3] = { 1, 2, 3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fun ( </a:t>
            </a:r>
            <a:r>
              <a:rPr lang="en-US" altLang="zh-CN" sz="1800" b="1">
                <a:solidFill>
                  <a:srgbClr val="0000FF"/>
                </a:solidFill>
              </a:rPr>
              <a:t>a[0] ,  a[1] ,  a[2]</a:t>
            </a:r>
            <a:r>
              <a:rPr lang="en-US" altLang="zh-CN" sz="1800"/>
              <a:t> )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 = 0 ; i &lt; 3 ;  i ++ ) cout &lt;&lt; setw( 4 ) &lt;&lt; a [ i 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fun ( </a:t>
            </a:r>
            <a:r>
              <a:rPr lang="en-US" altLang="zh-CN" sz="1800" b="1">
                <a:solidFill>
                  <a:srgbClr val="0000FF"/>
                </a:solidFill>
              </a:rPr>
              <a:t>int a ,  int b ,  int c</a:t>
            </a:r>
            <a:r>
              <a:rPr lang="en-US" altLang="zh-CN" sz="1800"/>
              <a:t>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a++ ;  b++ ;  c++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cout  &lt;&lt; setw( 4 ) &lt;&lt; a &lt;&lt; setw( 4 ) &lt;&lt; b &lt;&lt; setw( 4 ) &lt;&lt; c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return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67088" y="2708275"/>
            <a:ext cx="3581400" cy="609600"/>
            <a:chOff x="2112" y="1680"/>
            <a:chExt cx="2256" cy="384"/>
          </a:xfrm>
        </p:grpSpPr>
        <p:sp>
          <p:nvSpPr>
            <p:cNvPr id="183300" name="AutoShape 5"/>
            <p:cNvSpPr>
              <a:spLocks/>
            </p:cNvSpPr>
            <p:nvPr/>
          </p:nvSpPr>
          <p:spPr bwMode="auto">
            <a:xfrm>
              <a:off x="3312" y="1680"/>
              <a:ext cx="1056" cy="337"/>
            </a:xfrm>
            <a:prstGeom prst="borderCallout2">
              <a:avLst>
                <a:gd name="adj1" fmla="val 21366"/>
                <a:gd name="adj2" fmla="val -4546"/>
                <a:gd name="adj3" fmla="val 21366"/>
                <a:gd name="adj4" fmla="val -35227"/>
                <a:gd name="adj5" fmla="val 364394"/>
                <a:gd name="adj6" fmla="val -125662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sz="1800" b="1"/>
                <a:t>传值参数</a:t>
              </a:r>
            </a:p>
          </p:txBody>
        </p:sp>
        <p:sp>
          <p:nvSpPr>
            <p:cNvPr id="183301" name="Line 6"/>
            <p:cNvSpPr>
              <a:spLocks noChangeShapeType="1"/>
            </p:cNvSpPr>
            <p:nvPr/>
          </p:nvSpPr>
          <p:spPr bwMode="auto">
            <a:xfrm flipV="1">
              <a:off x="2112" y="1776"/>
              <a:ext cx="816" cy="2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3299" name="Rectangle 1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55650" y="115888"/>
            <a:ext cx="5561013" cy="798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4.4.1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向函数传送数组元素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Text Box 2"/>
          <p:cNvSpPr txBox="1">
            <a:spLocks noChangeArrowheads="1"/>
          </p:cNvSpPr>
          <p:nvPr/>
        </p:nvSpPr>
        <p:spPr bwMode="auto">
          <a:xfrm>
            <a:off x="762000" y="803275"/>
            <a:ext cx="6934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4-11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#include&lt;iomanip&gt;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void fun( int, int, int );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{ int i , a[3] = { 1, 2, 3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   fun ( </a:t>
            </a: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a[0] ,  a[1] ,  a[2]</a:t>
            </a:r>
            <a:r>
              <a:rPr lang="en-US" altLang="zh-CN" sz="1800">
                <a:ea typeface="宋体" pitchFamily="2" charset="-122"/>
              </a:rPr>
              <a:t> )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   for ( i = 0 ; i &lt; 3 ;  i ++ ) cout &lt;&lt; setw( 4 ) &lt;&lt; a [ i 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void fun ( </a:t>
            </a: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int a ,  int b ,  int c</a:t>
            </a:r>
            <a:r>
              <a:rPr lang="en-US" altLang="zh-CN" sz="1800">
                <a:ea typeface="宋体" pitchFamily="2" charset="-122"/>
              </a:rPr>
              <a:t>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{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a++ ;  b++ ;  c++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   cout  &lt;&lt; setw( 4 ) &lt;&lt; a &lt;&lt; setw( 4 ) &lt;&lt; b &lt;&lt; setw( 4 ) &lt;&lt; c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   return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742404" name="AutoShape 4"/>
          <p:cNvSpPr>
            <a:spLocks/>
          </p:cNvSpPr>
          <p:nvPr/>
        </p:nvSpPr>
        <p:spPr bwMode="auto">
          <a:xfrm>
            <a:off x="5486400" y="2747963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46162"/>
              <a:gd name="adj5" fmla="val 371616"/>
              <a:gd name="adj6" fmla="val -17763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修改局部量</a:t>
            </a:r>
          </a:p>
        </p:txBody>
      </p:sp>
      <p:sp>
        <p:nvSpPr>
          <p:cNvPr id="184323" name="Rectangle 8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55650" y="115888"/>
            <a:ext cx="5561013" cy="798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4.4.1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向函数传送数组元素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4" grpId="0" animBg="1" autoUpdateAnimBg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Text Box 2"/>
          <p:cNvSpPr txBox="1">
            <a:spLocks noChangeArrowheads="1"/>
          </p:cNvSpPr>
          <p:nvPr/>
        </p:nvSpPr>
        <p:spPr bwMode="auto">
          <a:xfrm>
            <a:off x="762000" y="803275"/>
            <a:ext cx="6934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4-11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#include&lt;iomanip&gt;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void fun( int, int, int );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{ int i , a[3] = { 1, 2, 3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   fun ( </a:t>
            </a: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a[0] ,  a[1] ,  a[2]</a:t>
            </a:r>
            <a:r>
              <a:rPr lang="en-US" altLang="zh-CN" sz="1800">
                <a:ea typeface="宋体" pitchFamily="2" charset="-122"/>
              </a:rPr>
              <a:t> )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   for ( i = 0 ; i &lt; 3 ;  i ++ ) cout &lt;&lt; setw( 4 ) &lt;&lt; a [ i 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void fun ( </a:t>
            </a: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int a ,  int b ,  int c</a:t>
            </a:r>
            <a:r>
              <a:rPr lang="en-US" altLang="zh-CN" sz="1800">
                <a:ea typeface="宋体" pitchFamily="2" charset="-122"/>
              </a:rPr>
              <a:t>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{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a++ ;  b++ ;  c++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   cout  &lt;&lt; setw( 4 ) &lt;&lt; a &lt;&lt; setw( 4 ) &lt;&lt; b &lt;&lt; setw( 4 ) &lt;&lt; c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   return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185346" name="Rectangle 8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55650" y="115888"/>
            <a:ext cx="5561013" cy="798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4.4.1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向函数传送数组元素</a:t>
            </a:r>
          </a:p>
        </p:txBody>
      </p:sp>
      <p:pic>
        <p:nvPicPr>
          <p:cNvPr id="7434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341438"/>
            <a:ext cx="333216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Text Box 2"/>
          <p:cNvSpPr txBox="1">
            <a:spLocks noChangeArrowheads="1"/>
          </p:cNvSpPr>
          <p:nvPr/>
        </p:nvSpPr>
        <p:spPr bwMode="auto">
          <a:xfrm>
            <a:off x="533400" y="1073150"/>
            <a:ext cx="49022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 b="1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{  int  m = 0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accent1"/>
                </a:solidFill>
              </a:rPr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}</a:t>
            </a:r>
          </a:p>
        </p:txBody>
      </p:sp>
      <p:sp>
        <p:nvSpPr>
          <p:cNvPr id="744455" name="Rectangle 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7200" y="404813"/>
            <a:ext cx="5561013" cy="798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4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0" grpId="0" autoUpdateAnimBg="0"/>
      <p:bldP spid="744455" grpId="0" animBg="1" autoUpdateAnimBg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ChangeArrowheads="1"/>
          </p:cNvSpPr>
          <p:nvPr/>
        </p:nvSpPr>
        <p:spPr bwMode="auto">
          <a:xfrm>
            <a:off x="762000" y="5284788"/>
            <a:ext cx="4267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7394" name="Text Box 3"/>
          <p:cNvSpPr txBox="1">
            <a:spLocks noChangeArrowheads="1"/>
          </p:cNvSpPr>
          <p:nvPr/>
        </p:nvSpPr>
        <p:spPr bwMode="auto">
          <a:xfrm>
            <a:off x="533400" y="1073150"/>
            <a:ext cx="44958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</a:t>
            </a:r>
            <a:r>
              <a:rPr lang="en-US" altLang="zh-CN" sz="1800" b="1">
                <a:solidFill>
                  <a:srgbClr val="FFFFFF"/>
                </a:solidFill>
              </a:rPr>
              <a:t>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187398" name="Group 6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187400" name="Text Box 7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187401" name="Group 8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187402" name="Line 9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03" name="AutoShape 10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404" name="Line 11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05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06" name="Line 13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07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08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09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10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11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12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13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14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15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16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17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18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19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420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7421" name="Group 28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18745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5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5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7422" name="Group 32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18744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4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4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7423" name="Group 36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18744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4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4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7424" name="Group 40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18744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4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4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7425" name="Group 44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18743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39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40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7426" name="Group 48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18743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3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3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7427" name="Group 52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18743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33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34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7428" name="Group 56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18742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3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43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87399" name="Text Box 60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187396" name="Rectangle 6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  <p:sp>
        <p:nvSpPr>
          <p:cNvPr id="187397" name="Rectangle 64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ChangeArrowheads="1"/>
          </p:cNvSpPr>
          <p:nvPr/>
        </p:nvSpPr>
        <p:spPr bwMode="auto">
          <a:xfrm>
            <a:off x="762000" y="5645150"/>
            <a:ext cx="45720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8418" name="Text Box 3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188419" name="Group 5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188422" name="Group 6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188424" name="Text Box 7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188425" name="Group 8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188426" name="Line 9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27" name="AutoShape 10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8428" name="Line 11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29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30" name="Line 13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31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32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33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34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35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36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37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38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39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40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41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42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43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444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8445" name="Group 28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188474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7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7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8446" name="Group 32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18847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7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7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8447" name="Group 36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18846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6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7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8448" name="Group 40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18846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6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6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8449" name="Group 44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18846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6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6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8450" name="Group 48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18845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60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6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8451" name="Group 52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18845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5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5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8452" name="Group 56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18845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5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45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88423" name="Text Box 60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188420" name="Rectangle 63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188421" name="Rectangle 6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43800" y="650875"/>
            <a:ext cx="1371600" cy="720725"/>
            <a:chOff x="4752" y="410"/>
            <a:chExt cx="864" cy="454"/>
          </a:xfrm>
        </p:grpSpPr>
        <p:sp>
          <p:nvSpPr>
            <p:cNvPr id="189503" name="Rectangle 3"/>
            <p:cNvSpPr>
              <a:spLocks noChangeArrowheads="1"/>
            </p:cNvSpPr>
            <p:nvPr/>
          </p:nvSpPr>
          <p:spPr bwMode="auto">
            <a:xfrm>
              <a:off x="4752" y="672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 </a:t>
              </a:r>
            </a:p>
          </p:txBody>
        </p:sp>
        <p:sp>
          <p:nvSpPr>
            <p:cNvPr id="189504" name="Text Box 4"/>
            <p:cNvSpPr txBox="1">
              <a:spLocks noChangeArrowheads="1"/>
            </p:cNvSpPr>
            <p:nvPr/>
          </p:nvSpPr>
          <p:spPr bwMode="auto">
            <a:xfrm>
              <a:off x="5364" y="650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  <p:sp>
          <p:nvSpPr>
            <p:cNvPr id="189505" name="Rectangle 5"/>
            <p:cNvSpPr>
              <a:spLocks noChangeArrowheads="1"/>
            </p:cNvSpPr>
            <p:nvPr/>
          </p:nvSpPr>
          <p:spPr bwMode="auto">
            <a:xfrm>
              <a:off x="4752" y="432"/>
              <a:ext cx="62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zh-CN" altLang="zh-CN" sz="1800"/>
            </a:p>
          </p:txBody>
        </p:sp>
        <p:sp>
          <p:nvSpPr>
            <p:cNvPr id="189506" name="Text Box 6"/>
            <p:cNvSpPr txBox="1">
              <a:spLocks noChangeArrowheads="1"/>
            </p:cNvSpPr>
            <p:nvPr/>
          </p:nvSpPr>
          <p:spPr bwMode="auto">
            <a:xfrm>
              <a:off x="5376" y="410"/>
              <a:ext cx="18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n</a:t>
              </a:r>
            </a:p>
          </p:txBody>
        </p:sp>
      </p:grpSp>
      <p:sp>
        <p:nvSpPr>
          <p:cNvPr id="189442" name="Rectangle 7"/>
          <p:cNvSpPr>
            <a:spLocks noChangeArrowheads="1"/>
          </p:cNvSpPr>
          <p:nvPr/>
        </p:nvSpPr>
        <p:spPr bwMode="auto">
          <a:xfrm>
            <a:off x="533400" y="2205038"/>
            <a:ext cx="33528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9443" name="Text Box 8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cxnSp>
        <p:nvCxnSpPr>
          <p:cNvPr id="747530" name="AutoShape 10"/>
          <p:cNvCxnSpPr>
            <a:cxnSpLocks noChangeShapeType="1"/>
          </p:cNvCxnSpPr>
          <p:nvPr/>
        </p:nvCxnSpPr>
        <p:spPr bwMode="auto">
          <a:xfrm rot="5400000" flipV="1">
            <a:off x="6324600" y="-612775"/>
            <a:ext cx="76200" cy="3352800"/>
          </a:xfrm>
          <a:prstGeom prst="curvedConnector3">
            <a:avLst>
              <a:gd name="adj1" fmla="val -1052088"/>
            </a:avLst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</p:cxnSp>
      <p:grpSp>
        <p:nvGrpSpPr>
          <p:cNvPr id="189445" name="Group 11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189448" name="Group 12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189450" name="Text Box 13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189451" name="Group 14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189452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53" name="AutoShape 16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454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55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56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57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58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59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60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61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62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63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64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65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66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67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68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69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470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9471" name="Group 34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18950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50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50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9472" name="Group 38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18949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49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49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9473" name="Group 42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18949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49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496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9474" name="Group 46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18949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49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49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9475" name="Group 50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189488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48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490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9476" name="Group 54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189485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48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48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9477" name="Group 58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189482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483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484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9478" name="Group 62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189479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480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481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89449" name="Text Box 66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189446" name="Rectangle 69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189447" name="Rectangle 7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ChangeArrowheads="1"/>
          </p:cNvSpPr>
          <p:nvPr/>
        </p:nvSpPr>
        <p:spPr bwMode="auto">
          <a:xfrm>
            <a:off x="533400" y="2187575"/>
            <a:ext cx="33528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0466" name="Text Box 3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cxnSp>
        <p:nvCxnSpPr>
          <p:cNvPr id="190467" name="AutoShape 5"/>
          <p:cNvCxnSpPr>
            <a:cxnSpLocks noChangeShapeType="1"/>
          </p:cNvCxnSpPr>
          <p:nvPr/>
        </p:nvCxnSpPr>
        <p:spPr bwMode="auto">
          <a:xfrm rot="5400000" flipV="1">
            <a:off x="6324600" y="-612775"/>
            <a:ext cx="76200" cy="3352800"/>
          </a:xfrm>
          <a:prstGeom prst="curvedConnector3">
            <a:avLst>
              <a:gd name="adj1" fmla="val -1052088"/>
            </a:avLst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</p:cxnSp>
      <p:grpSp>
        <p:nvGrpSpPr>
          <p:cNvPr id="190468" name="Group 6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190476" name="Group 7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190478" name="Text Box 8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190479" name="Group 9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190480" name="Line 10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81" name="AutoShape 11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0482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83" name="Line 13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84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85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86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87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88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89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90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91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92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93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94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95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96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97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498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0499" name="Group 29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19052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2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3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0500" name="Group 33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19052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2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2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0501" name="Group 37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19052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2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2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0502" name="Group 41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19051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2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2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0503" name="Group 45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19051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17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1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0504" name="Group 49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19051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14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15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0505" name="Group 53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19051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11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1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0506" name="Group 57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190507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08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509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90477" name="Text Box 61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190469" name="Group 62"/>
          <p:cNvGrpSpPr>
            <a:grpSpLocks/>
          </p:cNvGrpSpPr>
          <p:nvPr/>
        </p:nvGrpSpPr>
        <p:grpSpPr bwMode="auto">
          <a:xfrm>
            <a:off x="7543800" y="650875"/>
            <a:ext cx="1371600" cy="720725"/>
            <a:chOff x="4752" y="410"/>
            <a:chExt cx="864" cy="454"/>
          </a:xfrm>
        </p:grpSpPr>
        <p:sp>
          <p:nvSpPr>
            <p:cNvPr id="190472" name="Rectangle 63"/>
            <p:cNvSpPr>
              <a:spLocks noChangeArrowheads="1"/>
            </p:cNvSpPr>
            <p:nvPr/>
          </p:nvSpPr>
          <p:spPr bwMode="auto">
            <a:xfrm>
              <a:off x="4752" y="672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0x0065FDD0</a:t>
              </a:r>
            </a:p>
          </p:txBody>
        </p:sp>
        <p:sp>
          <p:nvSpPr>
            <p:cNvPr id="190473" name="Text Box 64"/>
            <p:cNvSpPr txBox="1">
              <a:spLocks noChangeArrowheads="1"/>
            </p:cNvSpPr>
            <p:nvPr/>
          </p:nvSpPr>
          <p:spPr bwMode="auto">
            <a:xfrm>
              <a:off x="5364" y="650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  <p:sp>
          <p:nvSpPr>
            <p:cNvPr id="190474" name="Rectangle 65"/>
            <p:cNvSpPr>
              <a:spLocks noChangeArrowheads="1"/>
            </p:cNvSpPr>
            <p:nvPr/>
          </p:nvSpPr>
          <p:spPr bwMode="auto">
            <a:xfrm>
              <a:off x="4752" y="432"/>
              <a:ext cx="62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/>
                <a:t>10</a:t>
              </a:r>
            </a:p>
          </p:txBody>
        </p:sp>
        <p:sp>
          <p:nvSpPr>
            <p:cNvPr id="190475" name="Text Box 66"/>
            <p:cNvSpPr txBox="1">
              <a:spLocks noChangeArrowheads="1"/>
            </p:cNvSpPr>
            <p:nvPr/>
          </p:nvSpPr>
          <p:spPr bwMode="auto">
            <a:xfrm>
              <a:off x="5376" y="410"/>
              <a:ext cx="18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n</a:t>
              </a:r>
            </a:p>
          </p:txBody>
        </p:sp>
      </p:grpSp>
      <p:sp>
        <p:nvSpPr>
          <p:cNvPr id="190470" name="Rectangle 69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190471" name="Rectangle 7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3"/>
          <p:cNvSpPr>
            <a:spLocks noChangeArrowheads="1"/>
          </p:cNvSpPr>
          <p:nvPr/>
        </p:nvSpPr>
        <p:spPr bwMode="auto">
          <a:xfrm>
            <a:off x="7543800" y="1066800"/>
            <a:ext cx="990600" cy="3048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400"/>
              <a:t>0x0065FDD0</a:t>
            </a:r>
          </a:p>
        </p:txBody>
      </p:sp>
      <p:sp>
        <p:nvSpPr>
          <p:cNvPr id="749572" name="Line 4"/>
          <p:cNvSpPr>
            <a:spLocks noChangeShapeType="1"/>
          </p:cNvSpPr>
          <p:nvPr/>
        </p:nvSpPr>
        <p:spPr bwMode="auto">
          <a:xfrm flipH="1">
            <a:off x="6858000" y="1219200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1491" name="Rectangle 5"/>
          <p:cNvSpPr>
            <a:spLocks noChangeArrowheads="1"/>
          </p:cNvSpPr>
          <p:nvPr/>
        </p:nvSpPr>
        <p:spPr bwMode="auto">
          <a:xfrm>
            <a:off x="533400" y="2187575"/>
            <a:ext cx="33528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1492" name="Text Box 6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191493" name="Text Box 7"/>
          <p:cNvSpPr txBox="1">
            <a:spLocks noChangeArrowheads="1"/>
          </p:cNvSpPr>
          <p:nvPr/>
        </p:nvSpPr>
        <p:spPr bwMode="auto">
          <a:xfrm>
            <a:off x="8515350" y="1031875"/>
            <a:ext cx="400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ap</a:t>
            </a:r>
          </a:p>
        </p:txBody>
      </p:sp>
      <p:grpSp>
        <p:nvGrpSpPr>
          <p:cNvPr id="191494" name="Group 8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191499" name="Group 9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191501" name="Text Box 10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191502" name="Group 11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191503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04" name="AutoShape 13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505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06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07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08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09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10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11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12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13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14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15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16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17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18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19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20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521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1522" name="Group 31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19155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5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53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1523" name="Group 35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19154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4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5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1524" name="Group 39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19154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4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47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1525" name="Group 43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19154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4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4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1526" name="Group 47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191539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4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4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1527" name="Group 51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19153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1528" name="Group 55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191533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34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35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1529" name="Group 59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191530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3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532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91500" name="Text Box 63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191495" name="Rectangle 64"/>
          <p:cNvSpPr>
            <a:spLocks noChangeArrowheads="1"/>
          </p:cNvSpPr>
          <p:nvPr/>
        </p:nvSpPr>
        <p:spPr bwMode="auto">
          <a:xfrm>
            <a:off x="7543800" y="685800"/>
            <a:ext cx="990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800"/>
              <a:t>10</a:t>
            </a:r>
          </a:p>
        </p:txBody>
      </p:sp>
      <p:sp>
        <p:nvSpPr>
          <p:cNvPr id="191496" name="Text Box 65"/>
          <p:cNvSpPr txBox="1">
            <a:spLocks noChangeArrowheads="1"/>
          </p:cNvSpPr>
          <p:nvPr/>
        </p:nvSpPr>
        <p:spPr bwMode="auto">
          <a:xfrm>
            <a:off x="8534400" y="6508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n</a:t>
            </a:r>
          </a:p>
        </p:txBody>
      </p:sp>
      <p:sp>
        <p:nvSpPr>
          <p:cNvPr id="191497" name="Rectangle 68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191498" name="Rectangle 7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5"/>
          <p:cNvSpPr txBox="1">
            <a:spLocks noChangeArrowheads="1"/>
          </p:cNvSpPr>
          <p:nvPr/>
        </p:nvSpPr>
        <p:spPr bwMode="auto">
          <a:xfrm>
            <a:off x="990600" y="460375"/>
            <a:ext cx="4721225" cy="5740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  </a:t>
            </a:r>
            <a:r>
              <a:rPr lang="zh-CN" altLang="en-US" sz="2000" b="1" i="1">
                <a:solidFill>
                  <a:srgbClr val="008000"/>
                </a:solidFill>
              </a:rPr>
              <a:t>数组测试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{ </a:t>
            </a:r>
            <a:r>
              <a:rPr lang="en-US" altLang="zh-CN" sz="1800" b="1">
                <a:solidFill>
                  <a:srgbClr val="0000FF"/>
                </a:solidFill>
              </a:rPr>
              <a:t>int  i , a[ 5 ] = { 1, 3, 5, 7, 9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0; i &lt; 5;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a[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static int b[ 5 ] = { 1, 2, 3 };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5 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b[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int c[ ] = { 1, 2, 3, 4, 5, 6, 7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sizeof ( c ) / sizeof  ( int ) ; 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c[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24294" name="Rectangle 6"/>
          <p:cNvSpPr>
            <a:spLocks noChangeArrowheads="1"/>
          </p:cNvSpPr>
          <p:nvPr/>
        </p:nvSpPr>
        <p:spPr bwMode="auto">
          <a:xfrm>
            <a:off x="4641850" y="190976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4" grpId="0" autoUpdateAnimBg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3"/>
          <p:cNvSpPr>
            <a:spLocks noChangeArrowheads="1"/>
          </p:cNvSpPr>
          <p:nvPr/>
        </p:nvSpPr>
        <p:spPr bwMode="auto">
          <a:xfrm>
            <a:off x="7543800" y="1066800"/>
            <a:ext cx="990600" cy="3048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400"/>
              <a:t>0x0065FDD0</a:t>
            </a:r>
          </a:p>
        </p:txBody>
      </p:sp>
      <p:sp>
        <p:nvSpPr>
          <p:cNvPr id="192514" name="Line 4"/>
          <p:cNvSpPr>
            <a:spLocks noChangeShapeType="1"/>
          </p:cNvSpPr>
          <p:nvPr/>
        </p:nvSpPr>
        <p:spPr bwMode="auto">
          <a:xfrm flipH="1">
            <a:off x="6858000" y="1219200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2515" name="Rectangle 5"/>
          <p:cNvSpPr>
            <a:spLocks noChangeArrowheads="1"/>
          </p:cNvSpPr>
          <p:nvPr/>
        </p:nvSpPr>
        <p:spPr bwMode="auto">
          <a:xfrm>
            <a:off x="533400" y="2547938"/>
            <a:ext cx="33528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2516" name="Text Box 6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</a:t>
            </a:r>
            <a:r>
              <a:rPr lang="en-US" altLang="zh-CN" sz="1800" b="1">
                <a:solidFill>
                  <a:srgbClr val="FFFFFF"/>
                </a:solidFill>
              </a:rPr>
              <a:t>int  m = 0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192517" name="Text Box 7"/>
          <p:cNvSpPr txBox="1">
            <a:spLocks noChangeArrowheads="1"/>
          </p:cNvSpPr>
          <p:nvPr/>
        </p:nvSpPr>
        <p:spPr bwMode="auto">
          <a:xfrm>
            <a:off x="8515350" y="1031875"/>
            <a:ext cx="400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ap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43800" y="5375275"/>
            <a:ext cx="1371600" cy="339725"/>
            <a:chOff x="4704" y="3312"/>
            <a:chExt cx="864" cy="214"/>
          </a:xfrm>
        </p:grpSpPr>
        <p:sp>
          <p:nvSpPr>
            <p:cNvPr id="192579" name="Rectangle 9"/>
            <p:cNvSpPr>
              <a:spLocks noChangeArrowheads="1"/>
            </p:cNvSpPr>
            <p:nvPr/>
          </p:nvSpPr>
          <p:spPr bwMode="auto">
            <a:xfrm>
              <a:off x="4704" y="3323"/>
              <a:ext cx="624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/>
                <a:t>0</a:t>
              </a:r>
            </a:p>
          </p:txBody>
        </p:sp>
        <p:sp>
          <p:nvSpPr>
            <p:cNvPr id="192580" name="Text Box 10"/>
            <p:cNvSpPr txBox="1">
              <a:spLocks noChangeArrowheads="1"/>
            </p:cNvSpPr>
            <p:nvPr/>
          </p:nvSpPr>
          <p:spPr bwMode="auto">
            <a:xfrm>
              <a:off x="5340" y="3312"/>
              <a:ext cx="22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m</a:t>
              </a:r>
            </a:p>
          </p:txBody>
        </p:sp>
      </p:grpSp>
      <p:grpSp>
        <p:nvGrpSpPr>
          <p:cNvPr id="192519" name="Group 11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192524" name="Group 12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192526" name="Text Box 13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192527" name="Group 14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192528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29" name="AutoShape 16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530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31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32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33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34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35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36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37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38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39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40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41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42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43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44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45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546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2547" name="Group 34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19257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7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7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2548" name="Group 38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19257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7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7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2549" name="Group 42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19257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7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7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2550" name="Group 46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192567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6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6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2551" name="Group 50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192564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65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6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2552" name="Group 54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192561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6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6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2553" name="Group 58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192558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59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6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2554" name="Group 62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19255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5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55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92525" name="Text Box 66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192520" name="Rectangle 67"/>
          <p:cNvSpPr>
            <a:spLocks noChangeArrowheads="1"/>
          </p:cNvSpPr>
          <p:nvPr/>
        </p:nvSpPr>
        <p:spPr bwMode="auto">
          <a:xfrm>
            <a:off x="7543800" y="685800"/>
            <a:ext cx="990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800"/>
              <a:t>10</a:t>
            </a:r>
          </a:p>
        </p:txBody>
      </p:sp>
      <p:sp>
        <p:nvSpPr>
          <p:cNvPr id="192521" name="Text Box 68"/>
          <p:cNvSpPr txBox="1">
            <a:spLocks noChangeArrowheads="1"/>
          </p:cNvSpPr>
          <p:nvPr/>
        </p:nvSpPr>
        <p:spPr bwMode="auto">
          <a:xfrm>
            <a:off x="8534400" y="6508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n</a:t>
            </a:r>
          </a:p>
        </p:txBody>
      </p:sp>
      <p:sp>
        <p:nvSpPr>
          <p:cNvPr id="192522" name="Rectangle 71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192523" name="Rectangle 7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3"/>
          <p:cNvSpPr>
            <a:spLocks noChangeArrowheads="1"/>
          </p:cNvSpPr>
          <p:nvPr/>
        </p:nvSpPr>
        <p:spPr bwMode="auto">
          <a:xfrm>
            <a:off x="7543800" y="1066800"/>
            <a:ext cx="990600" cy="3048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400"/>
              <a:t>0x0065FDD0</a:t>
            </a:r>
          </a:p>
        </p:txBody>
      </p:sp>
      <p:sp>
        <p:nvSpPr>
          <p:cNvPr id="193538" name="Line 4"/>
          <p:cNvSpPr>
            <a:spLocks noChangeShapeType="1"/>
          </p:cNvSpPr>
          <p:nvPr/>
        </p:nvSpPr>
        <p:spPr bwMode="auto">
          <a:xfrm flipH="1">
            <a:off x="6858000" y="1219200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39" name="Rectangle 5"/>
          <p:cNvSpPr>
            <a:spLocks noChangeArrowheads="1"/>
          </p:cNvSpPr>
          <p:nvPr/>
        </p:nvSpPr>
        <p:spPr bwMode="auto">
          <a:xfrm>
            <a:off x="533400" y="2852738"/>
            <a:ext cx="33528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3540" name="Text Box 6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  <a:r>
              <a:rPr lang="en-US" altLang="zh-CN" sz="1800" b="1">
                <a:solidFill>
                  <a:srgbClr val="FFFFFF"/>
                </a:solidFill>
              </a:rPr>
              <a:t>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43800" y="5791200"/>
            <a:ext cx="1314450" cy="339725"/>
            <a:chOff x="4704" y="3648"/>
            <a:chExt cx="828" cy="214"/>
          </a:xfrm>
        </p:grpSpPr>
        <p:sp>
          <p:nvSpPr>
            <p:cNvPr id="193606" name="Rectangle 8"/>
            <p:cNvSpPr>
              <a:spLocks noChangeArrowheads="1"/>
            </p:cNvSpPr>
            <p:nvPr/>
          </p:nvSpPr>
          <p:spPr bwMode="auto">
            <a:xfrm>
              <a:off x="4704" y="3659"/>
              <a:ext cx="62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/>
                <a:t>0</a:t>
              </a:r>
            </a:p>
          </p:txBody>
        </p:sp>
        <p:sp>
          <p:nvSpPr>
            <p:cNvPr id="193607" name="Text Box 9"/>
            <p:cNvSpPr txBox="1">
              <a:spLocks noChangeArrowheads="1"/>
            </p:cNvSpPr>
            <p:nvPr/>
          </p:nvSpPr>
          <p:spPr bwMode="auto">
            <a:xfrm>
              <a:off x="5376" y="3648"/>
              <a:ext cx="1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i</a:t>
              </a:r>
            </a:p>
          </p:txBody>
        </p:sp>
      </p:grpSp>
      <p:sp>
        <p:nvSpPr>
          <p:cNvPr id="193542" name="Text Box 10"/>
          <p:cNvSpPr txBox="1">
            <a:spLocks noChangeArrowheads="1"/>
          </p:cNvSpPr>
          <p:nvPr/>
        </p:nvSpPr>
        <p:spPr bwMode="auto">
          <a:xfrm>
            <a:off x="8515350" y="1031875"/>
            <a:ext cx="400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ap</a:t>
            </a:r>
          </a:p>
        </p:txBody>
      </p:sp>
      <p:grpSp>
        <p:nvGrpSpPr>
          <p:cNvPr id="193543" name="Group 11"/>
          <p:cNvGrpSpPr>
            <a:grpSpLocks/>
          </p:cNvGrpSpPr>
          <p:nvPr/>
        </p:nvGrpSpPr>
        <p:grpSpPr bwMode="auto">
          <a:xfrm>
            <a:off x="7543800" y="5375275"/>
            <a:ext cx="1371600" cy="339725"/>
            <a:chOff x="4704" y="3312"/>
            <a:chExt cx="864" cy="214"/>
          </a:xfrm>
        </p:grpSpPr>
        <p:sp>
          <p:nvSpPr>
            <p:cNvPr id="193604" name="Rectangle 12"/>
            <p:cNvSpPr>
              <a:spLocks noChangeArrowheads="1"/>
            </p:cNvSpPr>
            <p:nvPr/>
          </p:nvSpPr>
          <p:spPr bwMode="auto">
            <a:xfrm>
              <a:off x="4704" y="3323"/>
              <a:ext cx="624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/>
                <a:t>0</a:t>
              </a:r>
            </a:p>
          </p:txBody>
        </p:sp>
        <p:sp>
          <p:nvSpPr>
            <p:cNvPr id="193605" name="Text Box 13"/>
            <p:cNvSpPr txBox="1">
              <a:spLocks noChangeArrowheads="1"/>
            </p:cNvSpPr>
            <p:nvPr/>
          </p:nvSpPr>
          <p:spPr bwMode="auto">
            <a:xfrm>
              <a:off x="5340" y="3312"/>
              <a:ext cx="22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m</a:t>
              </a:r>
            </a:p>
          </p:txBody>
        </p:sp>
      </p:grpSp>
      <p:grpSp>
        <p:nvGrpSpPr>
          <p:cNvPr id="193544" name="Group 14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193549" name="Group 15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193551" name="Text Box 16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193552" name="Group 17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193553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54" name="AutoShape 19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555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56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57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58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59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60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61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62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63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64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65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66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67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68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69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70" name="Line 35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571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3572" name="Group 37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19360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60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60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3573" name="Group 41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19359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59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60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3574" name="Group 45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193595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59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59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3575" name="Group 49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19359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59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59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3576" name="Group 53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193589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590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591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3577" name="Group 57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193586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58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588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3578" name="Group 61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19358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584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585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3579" name="Group 65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19358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58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58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93550" name="Text Box 69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193545" name="Rectangle 70"/>
          <p:cNvSpPr>
            <a:spLocks noChangeArrowheads="1"/>
          </p:cNvSpPr>
          <p:nvPr/>
        </p:nvSpPr>
        <p:spPr bwMode="auto">
          <a:xfrm>
            <a:off x="7543800" y="685800"/>
            <a:ext cx="990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800"/>
              <a:t>10</a:t>
            </a:r>
          </a:p>
        </p:txBody>
      </p:sp>
      <p:sp>
        <p:nvSpPr>
          <p:cNvPr id="193546" name="Text Box 71"/>
          <p:cNvSpPr txBox="1">
            <a:spLocks noChangeArrowheads="1"/>
          </p:cNvSpPr>
          <p:nvPr/>
        </p:nvSpPr>
        <p:spPr bwMode="auto">
          <a:xfrm>
            <a:off x="8534400" y="6508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n</a:t>
            </a:r>
          </a:p>
        </p:txBody>
      </p:sp>
      <p:sp>
        <p:nvSpPr>
          <p:cNvPr id="193547" name="Rectangle 74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193548" name="Rectangle 7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3"/>
          <p:cNvSpPr>
            <a:spLocks noChangeArrowheads="1"/>
          </p:cNvSpPr>
          <p:nvPr/>
        </p:nvSpPr>
        <p:spPr bwMode="auto">
          <a:xfrm>
            <a:off x="7543800" y="1066800"/>
            <a:ext cx="990600" cy="3048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400"/>
              <a:t>0x0065FDD0</a:t>
            </a:r>
          </a:p>
        </p:txBody>
      </p:sp>
      <p:sp>
        <p:nvSpPr>
          <p:cNvPr id="194562" name="Line 4"/>
          <p:cNvSpPr>
            <a:spLocks noChangeShapeType="1"/>
          </p:cNvSpPr>
          <p:nvPr/>
        </p:nvSpPr>
        <p:spPr bwMode="auto">
          <a:xfrm flipH="1">
            <a:off x="6858000" y="1219200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563" name="Rectangle 5"/>
          <p:cNvSpPr>
            <a:spLocks noChangeArrowheads="1"/>
          </p:cNvSpPr>
          <p:nvPr/>
        </p:nvSpPr>
        <p:spPr bwMode="auto">
          <a:xfrm>
            <a:off x="533400" y="3213100"/>
            <a:ext cx="33528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4564" name="Text Box 6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  <a:r>
              <a:rPr lang="en-US" altLang="zh-CN" sz="1800" b="1">
                <a:solidFill>
                  <a:srgbClr val="FFFFFF"/>
                </a:solidFill>
              </a:rPr>
              <a:t>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</a:t>
            </a:r>
            <a:r>
              <a:rPr lang="en-US" altLang="zh-CN" sz="1800" b="1">
                <a:solidFill>
                  <a:srgbClr val="FFFFFF"/>
                </a:solidFill>
              </a:rPr>
              <a:t>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194565" name="Group 7"/>
          <p:cNvGrpSpPr>
            <a:grpSpLocks/>
          </p:cNvGrpSpPr>
          <p:nvPr/>
        </p:nvGrpSpPr>
        <p:grpSpPr bwMode="auto">
          <a:xfrm>
            <a:off x="7543800" y="5791200"/>
            <a:ext cx="1314450" cy="339725"/>
            <a:chOff x="4704" y="3648"/>
            <a:chExt cx="828" cy="214"/>
          </a:xfrm>
        </p:grpSpPr>
        <p:sp>
          <p:nvSpPr>
            <p:cNvPr id="194630" name="Rectangle 8"/>
            <p:cNvSpPr>
              <a:spLocks noChangeArrowheads="1"/>
            </p:cNvSpPr>
            <p:nvPr/>
          </p:nvSpPr>
          <p:spPr bwMode="auto">
            <a:xfrm>
              <a:off x="4704" y="3659"/>
              <a:ext cx="62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/>
                <a:t>0</a:t>
              </a:r>
            </a:p>
          </p:txBody>
        </p:sp>
        <p:sp>
          <p:nvSpPr>
            <p:cNvPr id="194631" name="Text Box 9"/>
            <p:cNvSpPr txBox="1">
              <a:spLocks noChangeArrowheads="1"/>
            </p:cNvSpPr>
            <p:nvPr/>
          </p:nvSpPr>
          <p:spPr bwMode="auto">
            <a:xfrm>
              <a:off x="5376" y="3648"/>
              <a:ext cx="1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i</a:t>
              </a:r>
            </a:p>
          </p:txBody>
        </p:sp>
      </p:grpSp>
      <p:sp>
        <p:nvSpPr>
          <p:cNvPr id="194566" name="Text Box 10"/>
          <p:cNvSpPr txBox="1">
            <a:spLocks noChangeArrowheads="1"/>
          </p:cNvSpPr>
          <p:nvPr/>
        </p:nvSpPr>
        <p:spPr bwMode="auto">
          <a:xfrm>
            <a:off x="8515350" y="1066800"/>
            <a:ext cx="400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ap</a:t>
            </a:r>
          </a:p>
        </p:txBody>
      </p:sp>
      <p:grpSp>
        <p:nvGrpSpPr>
          <p:cNvPr id="194567" name="Group 11"/>
          <p:cNvGrpSpPr>
            <a:grpSpLocks/>
          </p:cNvGrpSpPr>
          <p:nvPr/>
        </p:nvGrpSpPr>
        <p:grpSpPr bwMode="auto">
          <a:xfrm>
            <a:off x="7543800" y="5375275"/>
            <a:ext cx="1371600" cy="339725"/>
            <a:chOff x="4704" y="3312"/>
            <a:chExt cx="864" cy="214"/>
          </a:xfrm>
        </p:grpSpPr>
        <p:sp>
          <p:nvSpPr>
            <p:cNvPr id="194628" name="Rectangle 12"/>
            <p:cNvSpPr>
              <a:spLocks noChangeArrowheads="1"/>
            </p:cNvSpPr>
            <p:nvPr/>
          </p:nvSpPr>
          <p:spPr bwMode="auto">
            <a:xfrm>
              <a:off x="4704" y="3323"/>
              <a:ext cx="624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94629" name="Text Box 13"/>
            <p:cNvSpPr txBox="1">
              <a:spLocks noChangeArrowheads="1"/>
            </p:cNvSpPr>
            <p:nvPr/>
          </p:nvSpPr>
          <p:spPr bwMode="auto">
            <a:xfrm>
              <a:off x="5340" y="3312"/>
              <a:ext cx="22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m</a:t>
              </a:r>
            </a:p>
          </p:txBody>
        </p:sp>
      </p:grpSp>
      <p:grpSp>
        <p:nvGrpSpPr>
          <p:cNvPr id="194568" name="Group 14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194573" name="Group 15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194575" name="Text Box 16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194576" name="Group 17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194577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78" name="AutoShape 19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4579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80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81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82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83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84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85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86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87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88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89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90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91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92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93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94" name="Line 35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595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4596" name="Group 37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19462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2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2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4597" name="Group 41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19462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2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24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4598" name="Group 45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194619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20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2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4599" name="Group 49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19461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1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1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4600" name="Group 53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194613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14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15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4601" name="Group 57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19461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1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1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4602" name="Group 61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194607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08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09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4603" name="Group 65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19460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0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606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94574" name="Text Box 69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194569" name="Rectangle 70"/>
          <p:cNvSpPr>
            <a:spLocks noChangeArrowheads="1"/>
          </p:cNvSpPr>
          <p:nvPr/>
        </p:nvSpPr>
        <p:spPr bwMode="auto">
          <a:xfrm>
            <a:off x="7543800" y="685800"/>
            <a:ext cx="990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800"/>
              <a:t>10</a:t>
            </a:r>
          </a:p>
        </p:txBody>
      </p:sp>
      <p:sp>
        <p:nvSpPr>
          <p:cNvPr id="194570" name="Text Box 71"/>
          <p:cNvSpPr txBox="1">
            <a:spLocks noChangeArrowheads="1"/>
          </p:cNvSpPr>
          <p:nvPr/>
        </p:nvSpPr>
        <p:spPr bwMode="auto">
          <a:xfrm>
            <a:off x="8534400" y="6508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n</a:t>
            </a:r>
          </a:p>
        </p:txBody>
      </p:sp>
      <p:sp>
        <p:nvSpPr>
          <p:cNvPr id="194571" name="Rectangle 74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194572" name="Rectangle 7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3"/>
          <p:cNvSpPr>
            <a:spLocks noChangeArrowheads="1"/>
          </p:cNvSpPr>
          <p:nvPr/>
        </p:nvSpPr>
        <p:spPr bwMode="auto">
          <a:xfrm>
            <a:off x="7543800" y="685800"/>
            <a:ext cx="990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800"/>
              <a:t>10</a:t>
            </a:r>
          </a:p>
        </p:txBody>
      </p:sp>
      <p:sp>
        <p:nvSpPr>
          <p:cNvPr id="195586" name="Rectangle 4"/>
          <p:cNvSpPr>
            <a:spLocks noChangeArrowheads="1"/>
          </p:cNvSpPr>
          <p:nvPr/>
        </p:nvSpPr>
        <p:spPr bwMode="auto">
          <a:xfrm>
            <a:off x="533400" y="3573463"/>
            <a:ext cx="33528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5587" name="Text Box 5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  <a:r>
              <a:rPr lang="en-US" altLang="zh-CN" sz="1800" b="1">
                <a:solidFill>
                  <a:srgbClr val="FFFFFF"/>
                </a:solidFill>
              </a:rPr>
              <a:t>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</a:t>
            </a:r>
            <a:r>
              <a:rPr lang="en-US" altLang="zh-CN" sz="1800" b="1">
                <a:solidFill>
                  <a:srgbClr val="FFFFFF"/>
                </a:solidFill>
              </a:rPr>
              <a:t>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195588" name="Group 6"/>
          <p:cNvGrpSpPr>
            <a:grpSpLocks/>
          </p:cNvGrpSpPr>
          <p:nvPr/>
        </p:nvGrpSpPr>
        <p:grpSpPr bwMode="auto">
          <a:xfrm>
            <a:off x="7543800" y="5791200"/>
            <a:ext cx="1314450" cy="339725"/>
            <a:chOff x="4704" y="3648"/>
            <a:chExt cx="828" cy="214"/>
          </a:xfrm>
        </p:grpSpPr>
        <p:sp>
          <p:nvSpPr>
            <p:cNvPr id="195655" name="Rectangle 7"/>
            <p:cNvSpPr>
              <a:spLocks noChangeArrowheads="1"/>
            </p:cNvSpPr>
            <p:nvPr/>
          </p:nvSpPr>
          <p:spPr bwMode="auto">
            <a:xfrm>
              <a:off x="4704" y="3659"/>
              <a:ext cx="62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/>
                <a:t>0</a:t>
              </a:r>
            </a:p>
          </p:txBody>
        </p:sp>
        <p:sp>
          <p:nvSpPr>
            <p:cNvPr id="195656" name="Text Box 8"/>
            <p:cNvSpPr txBox="1">
              <a:spLocks noChangeArrowheads="1"/>
            </p:cNvSpPr>
            <p:nvPr/>
          </p:nvSpPr>
          <p:spPr bwMode="auto">
            <a:xfrm>
              <a:off x="5376" y="3648"/>
              <a:ext cx="1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i</a:t>
              </a:r>
            </a:p>
          </p:txBody>
        </p:sp>
      </p:grpSp>
      <p:sp>
        <p:nvSpPr>
          <p:cNvPr id="195589" name="Text Box 9"/>
          <p:cNvSpPr txBox="1">
            <a:spLocks noChangeArrowheads="1"/>
          </p:cNvSpPr>
          <p:nvPr/>
        </p:nvSpPr>
        <p:spPr bwMode="auto">
          <a:xfrm>
            <a:off x="8534400" y="6508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n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858000" y="1412875"/>
            <a:ext cx="2057400" cy="339725"/>
            <a:chOff x="4320" y="842"/>
            <a:chExt cx="1296" cy="214"/>
          </a:xfrm>
        </p:grpSpPr>
        <p:sp>
          <p:nvSpPr>
            <p:cNvPr id="195652" name="Rectangle 11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0x0065FDD4</a:t>
              </a:r>
            </a:p>
          </p:txBody>
        </p:sp>
        <p:sp>
          <p:nvSpPr>
            <p:cNvPr id="195653" name="Line 12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654" name="Text Box 13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grpSp>
        <p:nvGrpSpPr>
          <p:cNvPr id="195591" name="Group 14"/>
          <p:cNvGrpSpPr>
            <a:grpSpLocks/>
          </p:cNvGrpSpPr>
          <p:nvPr/>
        </p:nvGrpSpPr>
        <p:grpSpPr bwMode="auto">
          <a:xfrm>
            <a:off x="7543800" y="5375275"/>
            <a:ext cx="1371600" cy="339725"/>
            <a:chOff x="4704" y="3312"/>
            <a:chExt cx="864" cy="214"/>
          </a:xfrm>
        </p:grpSpPr>
        <p:sp>
          <p:nvSpPr>
            <p:cNvPr id="195650" name="Rectangle 15"/>
            <p:cNvSpPr>
              <a:spLocks noChangeArrowheads="1"/>
            </p:cNvSpPr>
            <p:nvPr/>
          </p:nvSpPr>
          <p:spPr bwMode="auto">
            <a:xfrm>
              <a:off x="4704" y="3323"/>
              <a:ext cx="624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95651" name="Text Box 16"/>
            <p:cNvSpPr txBox="1">
              <a:spLocks noChangeArrowheads="1"/>
            </p:cNvSpPr>
            <p:nvPr/>
          </p:nvSpPr>
          <p:spPr bwMode="auto">
            <a:xfrm>
              <a:off x="5340" y="3312"/>
              <a:ext cx="22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m</a:t>
              </a:r>
            </a:p>
          </p:txBody>
        </p:sp>
      </p:grpSp>
      <p:grpSp>
        <p:nvGrpSpPr>
          <p:cNvPr id="195592" name="Group 17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195595" name="Group 18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195597" name="Text Box 19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195598" name="Group 20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195599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00" name="AutoShape 22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601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02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03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04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05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06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07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08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09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10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11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12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13" name="Line 35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14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15" name="Line 37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16" name="Line 38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617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5618" name="Group 40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19564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4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4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619" name="Group 44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195644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45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4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620" name="Group 48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19564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4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4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621" name="Group 52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19563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39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40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622" name="Group 56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19563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36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3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623" name="Group 60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19563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3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34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624" name="Group 64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19562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3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3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5625" name="Group 68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195626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27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628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95596" name="Text Box 72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195593" name="Rectangle 75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195594" name="Rectangle 7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3"/>
          <p:cNvSpPr>
            <a:spLocks noChangeArrowheads="1"/>
          </p:cNvSpPr>
          <p:nvPr/>
        </p:nvSpPr>
        <p:spPr bwMode="auto">
          <a:xfrm>
            <a:off x="7543800" y="685800"/>
            <a:ext cx="990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800"/>
              <a:t>10</a:t>
            </a:r>
          </a:p>
        </p:txBody>
      </p:sp>
      <p:sp>
        <p:nvSpPr>
          <p:cNvPr id="196610" name="Rectangle 4"/>
          <p:cNvSpPr>
            <a:spLocks noChangeArrowheads="1"/>
          </p:cNvSpPr>
          <p:nvPr/>
        </p:nvSpPr>
        <p:spPr bwMode="auto">
          <a:xfrm>
            <a:off x="533400" y="2852738"/>
            <a:ext cx="33528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6611" name="Text Box 5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  <a:r>
              <a:rPr lang="en-US" altLang="zh-CN" sz="1800" b="1">
                <a:solidFill>
                  <a:srgbClr val="FFFFFF"/>
                </a:solidFill>
              </a:rPr>
              <a:t>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196612" name="Group 6"/>
          <p:cNvGrpSpPr>
            <a:grpSpLocks/>
          </p:cNvGrpSpPr>
          <p:nvPr/>
        </p:nvGrpSpPr>
        <p:grpSpPr bwMode="auto">
          <a:xfrm>
            <a:off x="7543800" y="5791200"/>
            <a:ext cx="1314450" cy="339725"/>
            <a:chOff x="4704" y="3648"/>
            <a:chExt cx="828" cy="214"/>
          </a:xfrm>
        </p:grpSpPr>
        <p:sp>
          <p:nvSpPr>
            <p:cNvPr id="196679" name="Rectangle 7"/>
            <p:cNvSpPr>
              <a:spLocks noChangeArrowheads="1"/>
            </p:cNvSpPr>
            <p:nvPr/>
          </p:nvSpPr>
          <p:spPr bwMode="auto">
            <a:xfrm>
              <a:off x="4704" y="3659"/>
              <a:ext cx="62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96680" name="Text Box 8"/>
            <p:cNvSpPr txBox="1">
              <a:spLocks noChangeArrowheads="1"/>
            </p:cNvSpPr>
            <p:nvPr/>
          </p:nvSpPr>
          <p:spPr bwMode="auto">
            <a:xfrm>
              <a:off x="5376" y="3648"/>
              <a:ext cx="1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i</a:t>
              </a:r>
            </a:p>
          </p:txBody>
        </p:sp>
      </p:grpSp>
      <p:sp>
        <p:nvSpPr>
          <p:cNvPr id="196613" name="Text Box 9"/>
          <p:cNvSpPr txBox="1">
            <a:spLocks noChangeArrowheads="1"/>
          </p:cNvSpPr>
          <p:nvPr/>
        </p:nvSpPr>
        <p:spPr bwMode="auto">
          <a:xfrm>
            <a:off x="8534400" y="6508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n</a:t>
            </a:r>
          </a:p>
        </p:txBody>
      </p:sp>
      <p:grpSp>
        <p:nvGrpSpPr>
          <p:cNvPr id="196614" name="Group 10"/>
          <p:cNvGrpSpPr>
            <a:grpSpLocks/>
          </p:cNvGrpSpPr>
          <p:nvPr/>
        </p:nvGrpSpPr>
        <p:grpSpPr bwMode="auto">
          <a:xfrm>
            <a:off x="6858000" y="1412875"/>
            <a:ext cx="2057400" cy="339725"/>
            <a:chOff x="4320" y="842"/>
            <a:chExt cx="1296" cy="214"/>
          </a:xfrm>
        </p:grpSpPr>
        <p:sp>
          <p:nvSpPr>
            <p:cNvPr id="196676" name="Rectangle 11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0x0065FDD4</a:t>
              </a:r>
            </a:p>
          </p:txBody>
        </p:sp>
        <p:sp>
          <p:nvSpPr>
            <p:cNvPr id="196677" name="Line 12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678" name="Text Box 13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grpSp>
        <p:nvGrpSpPr>
          <p:cNvPr id="196615" name="Group 14"/>
          <p:cNvGrpSpPr>
            <a:grpSpLocks/>
          </p:cNvGrpSpPr>
          <p:nvPr/>
        </p:nvGrpSpPr>
        <p:grpSpPr bwMode="auto">
          <a:xfrm>
            <a:off x="7543800" y="5375275"/>
            <a:ext cx="1371600" cy="339725"/>
            <a:chOff x="4704" y="3312"/>
            <a:chExt cx="864" cy="214"/>
          </a:xfrm>
        </p:grpSpPr>
        <p:sp>
          <p:nvSpPr>
            <p:cNvPr id="196674" name="Rectangle 15"/>
            <p:cNvSpPr>
              <a:spLocks noChangeArrowheads="1"/>
            </p:cNvSpPr>
            <p:nvPr/>
          </p:nvSpPr>
          <p:spPr bwMode="auto">
            <a:xfrm>
              <a:off x="4704" y="3323"/>
              <a:ext cx="624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96675" name="Text Box 16"/>
            <p:cNvSpPr txBox="1">
              <a:spLocks noChangeArrowheads="1"/>
            </p:cNvSpPr>
            <p:nvPr/>
          </p:nvSpPr>
          <p:spPr bwMode="auto">
            <a:xfrm>
              <a:off x="5340" y="3312"/>
              <a:ext cx="22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m</a:t>
              </a:r>
            </a:p>
          </p:txBody>
        </p:sp>
      </p:grpSp>
      <p:grpSp>
        <p:nvGrpSpPr>
          <p:cNvPr id="196616" name="Group 17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196619" name="Group 18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196621" name="Text Box 19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196622" name="Group 20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196623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24" name="AutoShape 22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625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26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27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28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29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30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31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32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33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34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35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36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37" name="Line 35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38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39" name="Line 37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40" name="Line 38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41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6642" name="Group 40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19667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7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7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6643" name="Group 44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19666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69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70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6644" name="Group 48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19666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6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6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6645" name="Group 52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19666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63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64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6646" name="Group 56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19665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6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6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6647" name="Group 60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196656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57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58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6648" name="Group 64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19665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5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5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6649" name="Group 68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196650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51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652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96620" name="Text Box 72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196617" name="Rectangle 75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196618" name="Rectangle 7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3"/>
          <p:cNvSpPr>
            <a:spLocks noChangeArrowheads="1"/>
          </p:cNvSpPr>
          <p:nvPr/>
        </p:nvSpPr>
        <p:spPr bwMode="auto">
          <a:xfrm>
            <a:off x="7543800" y="685800"/>
            <a:ext cx="990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800"/>
              <a:t>10</a:t>
            </a:r>
          </a:p>
        </p:txBody>
      </p:sp>
      <p:grpSp>
        <p:nvGrpSpPr>
          <p:cNvPr id="197634" name="Group 4"/>
          <p:cNvGrpSpPr>
            <a:grpSpLocks/>
          </p:cNvGrpSpPr>
          <p:nvPr/>
        </p:nvGrpSpPr>
        <p:grpSpPr bwMode="auto">
          <a:xfrm>
            <a:off x="7543800" y="5791200"/>
            <a:ext cx="1314450" cy="339725"/>
            <a:chOff x="4704" y="3648"/>
            <a:chExt cx="828" cy="214"/>
          </a:xfrm>
        </p:grpSpPr>
        <p:sp>
          <p:nvSpPr>
            <p:cNvPr id="197703" name="Rectangle 5"/>
            <p:cNvSpPr>
              <a:spLocks noChangeArrowheads="1"/>
            </p:cNvSpPr>
            <p:nvPr/>
          </p:nvSpPr>
          <p:spPr bwMode="auto">
            <a:xfrm>
              <a:off x="4704" y="3659"/>
              <a:ext cx="62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97704" name="Text Box 6"/>
            <p:cNvSpPr txBox="1">
              <a:spLocks noChangeArrowheads="1"/>
            </p:cNvSpPr>
            <p:nvPr/>
          </p:nvSpPr>
          <p:spPr bwMode="auto">
            <a:xfrm>
              <a:off x="5376" y="3648"/>
              <a:ext cx="1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i</a:t>
              </a:r>
            </a:p>
          </p:txBody>
        </p:sp>
      </p:grpSp>
      <p:sp>
        <p:nvSpPr>
          <p:cNvPr id="197635" name="Text Box 7"/>
          <p:cNvSpPr txBox="1">
            <a:spLocks noChangeArrowheads="1"/>
          </p:cNvSpPr>
          <p:nvPr/>
        </p:nvSpPr>
        <p:spPr bwMode="auto">
          <a:xfrm>
            <a:off x="8534400" y="6508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n</a:t>
            </a:r>
          </a:p>
        </p:txBody>
      </p:sp>
      <p:grpSp>
        <p:nvGrpSpPr>
          <p:cNvPr id="197636" name="Group 8"/>
          <p:cNvGrpSpPr>
            <a:grpSpLocks/>
          </p:cNvGrpSpPr>
          <p:nvPr/>
        </p:nvGrpSpPr>
        <p:grpSpPr bwMode="auto">
          <a:xfrm>
            <a:off x="6858000" y="1412875"/>
            <a:ext cx="2057400" cy="339725"/>
            <a:chOff x="4320" y="842"/>
            <a:chExt cx="1296" cy="214"/>
          </a:xfrm>
        </p:grpSpPr>
        <p:sp>
          <p:nvSpPr>
            <p:cNvPr id="197700" name="Rectangle 9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0x0065FDD4</a:t>
              </a:r>
            </a:p>
          </p:txBody>
        </p:sp>
        <p:sp>
          <p:nvSpPr>
            <p:cNvPr id="197701" name="Line 10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7702" name="Text Box 11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grpSp>
        <p:nvGrpSpPr>
          <p:cNvPr id="197637" name="Group 12"/>
          <p:cNvGrpSpPr>
            <a:grpSpLocks/>
          </p:cNvGrpSpPr>
          <p:nvPr/>
        </p:nvGrpSpPr>
        <p:grpSpPr bwMode="auto">
          <a:xfrm>
            <a:off x="7543800" y="5375275"/>
            <a:ext cx="1371600" cy="339725"/>
            <a:chOff x="4704" y="3312"/>
            <a:chExt cx="864" cy="214"/>
          </a:xfrm>
        </p:grpSpPr>
        <p:sp>
          <p:nvSpPr>
            <p:cNvPr id="197698" name="Rectangle 13"/>
            <p:cNvSpPr>
              <a:spLocks noChangeArrowheads="1"/>
            </p:cNvSpPr>
            <p:nvPr/>
          </p:nvSpPr>
          <p:spPr bwMode="auto">
            <a:xfrm>
              <a:off x="4704" y="3323"/>
              <a:ext cx="624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197699" name="Text Box 14"/>
            <p:cNvSpPr txBox="1">
              <a:spLocks noChangeArrowheads="1"/>
            </p:cNvSpPr>
            <p:nvPr/>
          </p:nvSpPr>
          <p:spPr bwMode="auto">
            <a:xfrm>
              <a:off x="5340" y="3312"/>
              <a:ext cx="22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m</a:t>
              </a:r>
            </a:p>
          </p:txBody>
        </p:sp>
      </p:grpSp>
      <p:sp>
        <p:nvSpPr>
          <p:cNvPr id="197638" name="Rectangle 15"/>
          <p:cNvSpPr>
            <a:spLocks noChangeArrowheads="1"/>
          </p:cNvSpPr>
          <p:nvPr/>
        </p:nvSpPr>
        <p:spPr bwMode="auto">
          <a:xfrm>
            <a:off x="533400" y="3213100"/>
            <a:ext cx="33528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7639" name="Text Box 16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  <a:r>
              <a:rPr lang="en-US" altLang="zh-CN" sz="1800" b="1">
                <a:solidFill>
                  <a:srgbClr val="FFFFFF"/>
                </a:solidFill>
              </a:rPr>
              <a:t>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</a:t>
            </a:r>
            <a:r>
              <a:rPr lang="en-US" altLang="zh-CN" sz="1800" b="1">
                <a:solidFill>
                  <a:srgbClr val="FFFFFF"/>
                </a:solidFill>
              </a:rPr>
              <a:t>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197640" name="Group 17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197643" name="Group 18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197645" name="Text Box 19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197646" name="Group 20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197647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48" name="AutoShape 22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649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50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51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52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53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54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55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56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57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58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59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60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61" name="Line 35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62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63" name="Line 37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64" name="Line 38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665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7666" name="Group 40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19769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9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9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7667" name="Group 44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19769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9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9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7668" name="Group 48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19768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90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9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7669" name="Group 52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19768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8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8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7670" name="Group 56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19768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8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8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7671" name="Group 60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19768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81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82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7672" name="Group 64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19767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7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7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7673" name="Group 68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197674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75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676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97644" name="Text Box 72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197641" name="Rectangle 75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197642" name="Rectangle 7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7" name="Group 3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198674" name="Group 4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198676" name="Text Box 5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198677" name="Group 6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198678" name="Line 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79" name="AutoShape 8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8680" name="Line 9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81" name="Line 10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82" name="Line 11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83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84" name="Line 13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85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86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87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88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89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90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91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92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93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94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95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696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8697" name="Group 26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19872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2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2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8698" name="Group 30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19872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2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2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8699" name="Group 34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19872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2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2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8700" name="Group 38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19871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1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1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8701" name="Group 42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1987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1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16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8702" name="Group 46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19871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1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1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8703" name="Group 50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198708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0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10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8704" name="Group 54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198705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0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70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98675" name="Text Box 58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198658" name="Rectangle 59"/>
          <p:cNvSpPr>
            <a:spLocks noChangeArrowheads="1"/>
          </p:cNvSpPr>
          <p:nvPr/>
        </p:nvSpPr>
        <p:spPr bwMode="auto">
          <a:xfrm>
            <a:off x="7543800" y="685800"/>
            <a:ext cx="990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800"/>
              <a:t>10</a:t>
            </a:r>
          </a:p>
        </p:txBody>
      </p:sp>
      <p:grpSp>
        <p:nvGrpSpPr>
          <p:cNvPr id="198659" name="Group 60"/>
          <p:cNvGrpSpPr>
            <a:grpSpLocks/>
          </p:cNvGrpSpPr>
          <p:nvPr/>
        </p:nvGrpSpPr>
        <p:grpSpPr bwMode="auto">
          <a:xfrm>
            <a:off x="7543800" y="5791200"/>
            <a:ext cx="1314450" cy="339725"/>
            <a:chOff x="4704" y="3648"/>
            <a:chExt cx="828" cy="214"/>
          </a:xfrm>
        </p:grpSpPr>
        <p:sp>
          <p:nvSpPr>
            <p:cNvPr id="198672" name="Rectangle 61"/>
            <p:cNvSpPr>
              <a:spLocks noChangeArrowheads="1"/>
            </p:cNvSpPr>
            <p:nvPr/>
          </p:nvSpPr>
          <p:spPr bwMode="auto">
            <a:xfrm>
              <a:off x="4704" y="3659"/>
              <a:ext cx="62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98673" name="Text Box 62"/>
            <p:cNvSpPr txBox="1">
              <a:spLocks noChangeArrowheads="1"/>
            </p:cNvSpPr>
            <p:nvPr/>
          </p:nvSpPr>
          <p:spPr bwMode="auto">
            <a:xfrm>
              <a:off x="5376" y="3648"/>
              <a:ext cx="1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i</a:t>
              </a:r>
            </a:p>
          </p:txBody>
        </p:sp>
      </p:grpSp>
      <p:sp>
        <p:nvSpPr>
          <p:cNvPr id="198660" name="Text Box 63"/>
          <p:cNvSpPr txBox="1">
            <a:spLocks noChangeArrowheads="1"/>
          </p:cNvSpPr>
          <p:nvPr/>
        </p:nvSpPr>
        <p:spPr bwMode="auto">
          <a:xfrm>
            <a:off x="8534400" y="6508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n</a:t>
            </a:r>
          </a:p>
        </p:txBody>
      </p: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6858000" y="1793875"/>
            <a:ext cx="2057400" cy="339725"/>
            <a:chOff x="4320" y="842"/>
            <a:chExt cx="1296" cy="214"/>
          </a:xfrm>
        </p:grpSpPr>
        <p:sp>
          <p:nvSpPr>
            <p:cNvPr id="198669" name="Rectangle 65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0x0065FDD8</a:t>
              </a:r>
            </a:p>
          </p:txBody>
        </p:sp>
        <p:sp>
          <p:nvSpPr>
            <p:cNvPr id="198670" name="Line 66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8671" name="Text Box 67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grpSp>
        <p:nvGrpSpPr>
          <p:cNvPr id="198662" name="Group 68"/>
          <p:cNvGrpSpPr>
            <a:grpSpLocks/>
          </p:cNvGrpSpPr>
          <p:nvPr/>
        </p:nvGrpSpPr>
        <p:grpSpPr bwMode="auto">
          <a:xfrm>
            <a:off x="7543800" y="5375275"/>
            <a:ext cx="1371600" cy="339725"/>
            <a:chOff x="4704" y="3312"/>
            <a:chExt cx="864" cy="214"/>
          </a:xfrm>
        </p:grpSpPr>
        <p:sp>
          <p:nvSpPr>
            <p:cNvPr id="198667" name="Rectangle 69"/>
            <p:cNvSpPr>
              <a:spLocks noChangeArrowheads="1"/>
            </p:cNvSpPr>
            <p:nvPr/>
          </p:nvSpPr>
          <p:spPr bwMode="auto">
            <a:xfrm>
              <a:off x="4704" y="3323"/>
              <a:ext cx="624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198668" name="Text Box 70"/>
            <p:cNvSpPr txBox="1">
              <a:spLocks noChangeArrowheads="1"/>
            </p:cNvSpPr>
            <p:nvPr/>
          </p:nvSpPr>
          <p:spPr bwMode="auto">
            <a:xfrm>
              <a:off x="5340" y="3312"/>
              <a:ext cx="22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m</a:t>
              </a:r>
            </a:p>
          </p:txBody>
        </p:sp>
      </p:grpSp>
      <p:sp>
        <p:nvSpPr>
          <p:cNvPr id="198663" name="Rectangle 71"/>
          <p:cNvSpPr>
            <a:spLocks noChangeArrowheads="1"/>
          </p:cNvSpPr>
          <p:nvPr/>
        </p:nvSpPr>
        <p:spPr bwMode="auto">
          <a:xfrm>
            <a:off x="533400" y="3552825"/>
            <a:ext cx="33528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8664" name="Text Box 72"/>
          <p:cNvSpPr txBox="1">
            <a:spLocks noChangeArrowheads="1"/>
          </p:cNvSpPr>
          <p:nvPr/>
        </p:nvSpPr>
        <p:spPr bwMode="auto">
          <a:xfrm>
            <a:off x="533400" y="1042988"/>
            <a:ext cx="48006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  <a:r>
              <a:rPr lang="en-US" altLang="zh-CN" sz="1800" b="1">
                <a:solidFill>
                  <a:srgbClr val="FFFFFF"/>
                </a:solidFill>
              </a:rPr>
              <a:t>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</a:t>
            </a:r>
            <a:r>
              <a:rPr lang="en-US" altLang="zh-CN" sz="1800" b="1">
                <a:solidFill>
                  <a:srgbClr val="FFFFFF"/>
                </a:solidFill>
              </a:rPr>
              <a:t>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198665" name="Rectangle 75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198666" name="Rectangle 7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1" name="Group 3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199698" name="Group 4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199700" name="Text Box 5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199701" name="Group 6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199702" name="Line 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03" name="AutoShape 8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704" name="Line 9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05" name="Line 10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06" name="Line 11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07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08" name="Line 13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09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10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11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12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13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14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15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16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17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18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19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720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99721" name="Group 26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19975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5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5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9722" name="Group 30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19974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4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4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9723" name="Group 34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19974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4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4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9724" name="Group 38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19974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4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4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9725" name="Group 42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19973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39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40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9726" name="Group 46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19973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3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3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9727" name="Group 50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199732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3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34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9728" name="Group 54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19972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30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731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99699" name="Text Box 58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199682" name="Rectangle 59"/>
          <p:cNvSpPr>
            <a:spLocks noChangeArrowheads="1"/>
          </p:cNvSpPr>
          <p:nvPr/>
        </p:nvSpPr>
        <p:spPr bwMode="auto">
          <a:xfrm>
            <a:off x="7543800" y="685800"/>
            <a:ext cx="990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800"/>
              <a:t>10</a:t>
            </a:r>
          </a:p>
        </p:txBody>
      </p:sp>
      <p:grpSp>
        <p:nvGrpSpPr>
          <p:cNvPr id="199683" name="Group 60"/>
          <p:cNvGrpSpPr>
            <a:grpSpLocks/>
          </p:cNvGrpSpPr>
          <p:nvPr/>
        </p:nvGrpSpPr>
        <p:grpSpPr bwMode="auto">
          <a:xfrm>
            <a:off x="7543800" y="5791200"/>
            <a:ext cx="1314450" cy="339725"/>
            <a:chOff x="4704" y="3648"/>
            <a:chExt cx="828" cy="214"/>
          </a:xfrm>
        </p:grpSpPr>
        <p:sp>
          <p:nvSpPr>
            <p:cNvPr id="199696" name="Rectangle 61"/>
            <p:cNvSpPr>
              <a:spLocks noChangeArrowheads="1"/>
            </p:cNvSpPr>
            <p:nvPr/>
          </p:nvSpPr>
          <p:spPr bwMode="auto">
            <a:xfrm>
              <a:off x="4704" y="3659"/>
              <a:ext cx="62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99697" name="Text Box 62"/>
            <p:cNvSpPr txBox="1">
              <a:spLocks noChangeArrowheads="1"/>
            </p:cNvSpPr>
            <p:nvPr/>
          </p:nvSpPr>
          <p:spPr bwMode="auto">
            <a:xfrm>
              <a:off x="5376" y="3648"/>
              <a:ext cx="1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i</a:t>
              </a:r>
            </a:p>
          </p:txBody>
        </p:sp>
      </p:grpSp>
      <p:sp>
        <p:nvSpPr>
          <p:cNvPr id="199684" name="Text Box 63"/>
          <p:cNvSpPr txBox="1">
            <a:spLocks noChangeArrowheads="1"/>
          </p:cNvSpPr>
          <p:nvPr/>
        </p:nvSpPr>
        <p:spPr bwMode="auto">
          <a:xfrm>
            <a:off x="8534400" y="6508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n</a:t>
            </a:r>
          </a:p>
        </p:txBody>
      </p:sp>
      <p:grpSp>
        <p:nvGrpSpPr>
          <p:cNvPr id="199685" name="Group 64"/>
          <p:cNvGrpSpPr>
            <a:grpSpLocks/>
          </p:cNvGrpSpPr>
          <p:nvPr/>
        </p:nvGrpSpPr>
        <p:grpSpPr bwMode="auto">
          <a:xfrm>
            <a:off x="6858000" y="1793875"/>
            <a:ext cx="2057400" cy="339725"/>
            <a:chOff x="4320" y="842"/>
            <a:chExt cx="1296" cy="214"/>
          </a:xfrm>
        </p:grpSpPr>
        <p:sp>
          <p:nvSpPr>
            <p:cNvPr id="199693" name="Rectangle 65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0x0065FDD8</a:t>
              </a:r>
            </a:p>
          </p:txBody>
        </p:sp>
        <p:sp>
          <p:nvSpPr>
            <p:cNvPr id="199694" name="Line 66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9695" name="Text Box 67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grpSp>
        <p:nvGrpSpPr>
          <p:cNvPr id="199686" name="Group 68"/>
          <p:cNvGrpSpPr>
            <a:grpSpLocks/>
          </p:cNvGrpSpPr>
          <p:nvPr/>
        </p:nvGrpSpPr>
        <p:grpSpPr bwMode="auto">
          <a:xfrm>
            <a:off x="7543800" y="5375275"/>
            <a:ext cx="1371600" cy="339725"/>
            <a:chOff x="4704" y="3312"/>
            <a:chExt cx="864" cy="214"/>
          </a:xfrm>
        </p:grpSpPr>
        <p:sp>
          <p:nvSpPr>
            <p:cNvPr id="199691" name="Rectangle 69"/>
            <p:cNvSpPr>
              <a:spLocks noChangeArrowheads="1"/>
            </p:cNvSpPr>
            <p:nvPr/>
          </p:nvSpPr>
          <p:spPr bwMode="auto">
            <a:xfrm>
              <a:off x="4704" y="3323"/>
              <a:ext cx="624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199692" name="Text Box 70"/>
            <p:cNvSpPr txBox="1">
              <a:spLocks noChangeArrowheads="1"/>
            </p:cNvSpPr>
            <p:nvPr/>
          </p:nvSpPr>
          <p:spPr bwMode="auto">
            <a:xfrm>
              <a:off x="5340" y="3312"/>
              <a:ext cx="22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m</a:t>
              </a:r>
            </a:p>
          </p:txBody>
        </p:sp>
      </p:grpSp>
      <p:sp>
        <p:nvSpPr>
          <p:cNvPr id="199687" name="Rectangle 71"/>
          <p:cNvSpPr>
            <a:spLocks noChangeArrowheads="1"/>
          </p:cNvSpPr>
          <p:nvPr/>
        </p:nvSpPr>
        <p:spPr bwMode="auto">
          <a:xfrm>
            <a:off x="533400" y="2857500"/>
            <a:ext cx="33528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9688" name="Text Box 72"/>
          <p:cNvSpPr txBox="1">
            <a:spLocks noChangeArrowheads="1"/>
          </p:cNvSpPr>
          <p:nvPr/>
        </p:nvSpPr>
        <p:spPr bwMode="auto">
          <a:xfrm>
            <a:off x="533400" y="1042988"/>
            <a:ext cx="48006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  <a:r>
              <a:rPr lang="en-US" altLang="zh-CN" sz="1800" b="1">
                <a:solidFill>
                  <a:srgbClr val="FFFFFF"/>
                </a:solidFill>
              </a:rPr>
              <a:t>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199689" name="Rectangle 75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199690" name="Rectangle 7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5" name="Group 3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200722" name="Group 4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200724" name="Text Box 5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200725" name="Group 6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200726" name="Line 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27" name="AutoShape 8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728" name="Line 9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29" name="Line 10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30" name="Line 11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31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32" name="Line 13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33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34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35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36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37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38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39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40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41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42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43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744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00745" name="Group 26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20077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7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7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0746" name="Group 30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20077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7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7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0747" name="Group 34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20076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6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7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0748" name="Group 38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20076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6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6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0749" name="Group 42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20076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63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64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0750" name="Group 46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200759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6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6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0751" name="Group 50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200756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57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5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0752" name="Group 54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200753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54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75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00723" name="Text Box 58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200706" name="Rectangle 59"/>
          <p:cNvSpPr>
            <a:spLocks noChangeArrowheads="1"/>
          </p:cNvSpPr>
          <p:nvPr/>
        </p:nvSpPr>
        <p:spPr bwMode="auto">
          <a:xfrm>
            <a:off x="7543800" y="685800"/>
            <a:ext cx="990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800"/>
              <a:t>10</a:t>
            </a:r>
          </a:p>
        </p:txBody>
      </p:sp>
      <p:grpSp>
        <p:nvGrpSpPr>
          <p:cNvPr id="200707" name="Group 60"/>
          <p:cNvGrpSpPr>
            <a:grpSpLocks/>
          </p:cNvGrpSpPr>
          <p:nvPr/>
        </p:nvGrpSpPr>
        <p:grpSpPr bwMode="auto">
          <a:xfrm>
            <a:off x="7543800" y="5791200"/>
            <a:ext cx="1314450" cy="339725"/>
            <a:chOff x="4704" y="3648"/>
            <a:chExt cx="828" cy="214"/>
          </a:xfrm>
        </p:grpSpPr>
        <p:sp>
          <p:nvSpPr>
            <p:cNvPr id="200720" name="Rectangle 61"/>
            <p:cNvSpPr>
              <a:spLocks noChangeArrowheads="1"/>
            </p:cNvSpPr>
            <p:nvPr/>
          </p:nvSpPr>
          <p:spPr bwMode="auto">
            <a:xfrm>
              <a:off x="4704" y="3659"/>
              <a:ext cx="62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00721" name="Text Box 62"/>
            <p:cNvSpPr txBox="1">
              <a:spLocks noChangeArrowheads="1"/>
            </p:cNvSpPr>
            <p:nvPr/>
          </p:nvSpPr>
          <p:spPr bwMode="auto">
            <a:xfrm>
              <a:off x="5376" y="3648"/>
              <a:ext cx="1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i</a:t>
              </a:r>
            </a:p>
          </p:txBody>
        </p:sp>
      </p:grpSp>
      <p:sp>
        <p:nvSpPr>
          <p:cNvPr id="200708" name="Text Box 63"/>
          <p:cNvSpPr txBox="1">
            <a:spLocks noChangeArrowheads="1"/>
          </p:cNvSpPr>
          <p:nvPr/>
        </p:nvSpPr>
        <p:spPr bwMode="auto">
          <a:xfrm>
            <a:off x="8534400" y="6508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n</a:t>
            </a:r>
          </a:p>
        </p:txBody>
      </p:sp>
      <p:grpSp>
        <p:nvGrpSpPr>
          <p:cNvPr id="200709" name="Group 64"/>
          <p:cNvGrpSpPr>
            <a:grpSpLocks/>
          </p:cNvGrpSpPr>
          <p:nvPr/>
        </p:nvGrpSpPr>
        <p:grpSpPr bwMode="auto">
          <a:xfrm>
            <a:off x="6858000" y="1793875"/>
            <a:ext cx="2057400" cy="339725"/>
            <a:chOff x="4320" y="842"/>
            <a:chExt cx="1296" cy="214"/>
          </a:xfrm>
        </p:grpSpPr>
        <p:sp>
          <p:nvSpPr>
            <p:cNvPr id="200717" name="Rectangle 65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0x0065FDD8</a:t>
              </a:r>
            </a:p>
          </p:txBody>
        </p:sp>
        <p:sp>
          <p:nvSpPr>
            <p:cNvPr id="200718" name="Line 66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0719" name="Text Box 67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grpSp>
        <p:nvGrpSpPr>
          <p:cNvPr id="200710" name="Group 68"/>
          <p:cNvGrpSpPr>
            <a:grpSpLocks/>
          </p:cNvGrpSpPr>
          <p:nvPr/>
        </p:nvGrpSpPr>
        <p:grpSpPr bwMode="auto">
          <a:xfrm>
            <a:off x="7543800" y="5375275"/>
            <a:ext cx="1371600" cy="339725"/>
            <a:chOff x="4704" y="3312"/>
            <a:chExt cx="864" cy="214"/>
          </a:xfrm>
        </p:grpSpPr>
        <p:sp>
          <p:nvSpPr>
            <p:cNvPr id="200715" name="Rectangle 69"/>
            <p:cNvSpPr>
              <a:spLocks noChangeArrowheads="1"/>
            </p:cNvSpPr>
            <p:nvPr/>
          </p:nvSpPr>
          <p:spPr bwMode="auto">
            <a:xfrm>
              <a:off x="4704" y="3323"/>
              <a:ext cx="624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200716" name="Text Box 70"/>
            <p:cNvSpPr txBox="1">
              <a:spLocks noChangeArrowheads="1"/>
            </p:cNvSpPr>
            <p:nvPr/>
          </p:nvSpPr>
          <p:spPr bwMode="auto">
            <a:xfrm>
              <a:off x="5340" y="3312"/>
              <a:ext cx="22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m</a:t>
              </a:r>
            </a:p>
          </p:txBody>
        </p:sp>
      </p:grpSp>
      <p:sp>
        <p:nvSpPr>
          <p:cNvPr id="200711" name="Rectangle 71"/>
          <p:cNvSpPr>
            <a:spLocks noChangeArrowheads="1"/>
          </p:cNvSpPr>
          <p:nvPr/>
        </p:nvSpPr>
        <p:spPr bwMode="auto">
          <a:xfrm>
            <a:off x="533400" y="3195638"/>
            <a:ext cx="33528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00712" name="Text Box 72"/>
          <p:cNvSpPr txBox="1">
            <a:spLocks noChangeArrowheads="1"/>
          </p:cNvSpPr>
          <p:nvPr/>
        </p:nvSpPr>
        <p:spPr bwMode="auto">
          <a:xfrm>
            <a:off x="533400" y="1066800"/>
            <a:ext cx="48006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  <a:r>
              <a:rPr lang="en-US" altLang="zh-CN" sz="1800" b="1">
                <a:solidFill>
                  <a:srgbClr val="FFFFFF"/>
                </a:solidFill>
              </a:rPr>
              <a:t>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chemeClr val="hlink"/>
                </a:solidFill>
              </a:rPr>
              <a:t>{ </a:t>
            </a:r>
            <a:r>
              <a:rPr lang="en-US" altLang="zh-CN" sz="1800"/>
              <a:t> </a:t>
            </a:r>
            <a:r>
              <a:rPr lang="en-US" altLang="zh-CN" sz="1800" b="1">
                <a:solidFill>
                  <a:srgbClr val="FFFFFF"/>
                </a:solidFill>
              </a:rPr>
              <a:t>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200713" name="Rectangle 75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200714" name="Rectangle 7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29" name="Group 3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201746" name="Group 4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201748" name="Text Box 5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201749" name="Group 6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201750" name="Line 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51" name="AutoShape 8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752" name="Line 9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53" name="Line 10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54" name="Line 11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55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56" name="Line 13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57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58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59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60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61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62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63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64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65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66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67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768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01769" name="Group 26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20179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9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80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1770" name="Group 30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20179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9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9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1771" name="Group 34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20179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9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9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1772" name="Group 38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20178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9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9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1773" name="Group 42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20178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8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8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1774" name="Group 46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201783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8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8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1775" name="Group 50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201780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81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8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1776" name="Group 54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20177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7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7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01747" name="Text Box 58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201730" name="Rectangle 59"/>
          <p:cNvSpPr>
            <a:spLocks noChangeArrowheads="1"/>
          </p:cNvSpPr>
          <p:nvPr/>
        </p:nvSpPr>
        <p:spPr bwMode="auto">
          <a:xfrm>
            <a:off x="7543800" y="685800"/>
            <a:ext cx="990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800"/>
              <a:t>10</a:t>
            </a:r>
          </a:p>
        </p:txBody>
      </p:sp>
      <p:grpSp>
        <p:nvGrpSpPr>
          <p:cNvPr id="201731" name="Group 60"/>
          <p:cNvGrpSpPr>
            <a:grpSpLocks/>
          </p:cNvGrpSpPr>
          <p:nvPr/>
        </p:nvGrpSpPr>
        <p:grpSpPr bwMode="auto">
          <a:xfrm>
            <a:off x="7543800" y="5791200"/>
            <a:ext cx="1314450" cy="339725"/>
            <a:chOff x="4704" y="3648"/>
            <a:chExt cx="828" cy="214"/>
          </a:xfrm>
        </p:grpSpPr>
        <p:sp>
          <p:nvSpPr>
            <p:cNvPr id="201744" name="Rectangle 61"/>
            <p:cNvSpPr>
              <a:spLocks noChangeArrowheads="1"/>
            </p:cNvSpPr>
            <p:nvPr/>
          </p:nvSpPr>
          <p:spPr bwMode="auto">
            <a:xfrm>
              <a:off x="4704" y="3659"/>
              <a:ext cx="62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01745" name="Text Box 62"/>
            <p:cNvSpPr txBox="1">
              <a:spLocks noChangeArrowheads="1"/>
            </p:cNvSpPr>
            <p:nvPr/>
          </p:nvSpPr>
          <p:spPr bwMode="auto">
            <a:xfrm>
              <a:off x="5376" y="3648"/>
              <a:ext cx="1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i</a:t>
              </a:r>
            </a:p>
          </p:txBody>
        </p:sp>
      </p:grpSp>
      <p:sp>
        <p:nvSpPr>
          <p:cNvPr id="201732" name="Text Box 63"/>
          <p:cNvSpPr txBox="1">
            <a:spLocks noChangeArrowheads="1"/>
          </p:cNvSpPr>
          <p:nvPr/>
        </p:nvSpPr>
        <p:spPr bwMode="auto">
          <a:xfrm>
            <a:off x="8534400" y="6508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n</a:t>
            </a:r>
          </a:p>
        </p:txBody>
      </p: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6858000" y="2174875"/>
            <a:ext cx="2057400" cy="339725"/>
            <a:chOff x="4320" y="842"/>
            <a:chExt cx="1296" cy="214"/>
          </a:xfrm>
        </p:grpSpPr>
        <p:sp>
          <p:nvSpPr>
            <p:cNvPr id="201741" name="Rectangle 65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0x0065FDDC</a:t>
              </a:r>
            </a:p>
          </p:txBody>
        </p:sp>
        <p:sp>
          <p:nvSpPr>
            <p:cNvPr id="201742" name="Line 66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1743" name="Text Box 67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grpSp>
        <p:nvGrpSpPr>
          <p:cNvPr id="201734" name="Group 68"/>
          <p:cNvGrpSpPr>
            <a:grpSpLocks/>
          </p:cNvGrpSpPr>
          <p:nvPr/>
        </p:nvGrpSpPr>
        <p:grpSpPr bwMode="auto">
          <a:xfrm>
            <a:off x="7543800" y="5375275"/>
            <a:ext cx="1371600" cy="339725"/>
            <a:chOff x="4704" y="3312"/>
            <a:chExt cx="864" cy="214"/>
          </a:xfrm>
        </p:grpSpPr>
        <p:sp>
          <p:nvSpPr>
            <p:cNvPr id="201739" name="Rectangle 69"/>
            <p:cNvSpPr>
              <a:spLocks noChangeArrowheads="1"/>
            </p:cNvSpPr>
            <p:nvPr/>
          </p:nvSpPr>
          <p:spPr bwMode="auto">
            <a:xfrm>
              <a:off x="4704" y="3323"/>
              <a:ext cx="624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201740" name="Text Box 70"/>
            <p:cNvSpPr txBox="1">
              <a:spLocks noChangeArrowheads="1"/>
            </p:cNvSpPr>
            <p:nvPr/>
          </p:nvSpPr>
          <p:spPr bwMode="auto">
            <a:xfrm>
              <a:off x="5340" y="3312"/>
              <a:ext cx="22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m</a:t>
              </a:r>
            </a:p>
          </p:txBody>
        </p:sp>
      </p:grpSp>
      <p:sp>
        <p:nvSpPr>
          <p:cNvPr id="201735" name="Rectangle 71"/>
          <p:cNvSpPr>
            <a:spLocks noChangeArrowheads="1"/>
          </p:cNvSpPr>
          <p:nvPr/>
        </p:nvSpPr>
        <p:spPr bwMode="auto">
          <a:xfrm>
            <a:off x="533400" y="3573463"/>
            <a:ext cx="33528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01736" name="Text Box 72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  <a:r>
              <a:rPr lang="en-US" altLang="zh-CN" sz="1800" b="1">
                <a:solidFill>
                  <a:srgbClr val="FFFFFF"/>
                </a:solidFill>
              </a:rPr>
              <a:t>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</a:t>
            </a:r>
            <a:r>
              <a:rPr lang="en-US" altLang="zh-CN" sz="1800" b="1">
                <a:solidFill>
                  <a:srgbClr val="FFFFFF"/>
                </a:solidFill>
              </a:rPr>
              <a:t>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201737" name="Rectangle 75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201738" name="Rectangle 7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5"/>
          <p:cNvSpPr txBox="1">
            <a:spLocks noChangeArrowheads="1"/>
          </p:cNvSpPr>
          <p:nvPr/>
        </p:nvSpPr>
        <p:spPr bwMode="auto">
          <a:xfrm>
            <a:off x="990600" y="460375"/>
            <a:ext cx="4721225" cy="5740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  </a:t>
            </a:r>
            <a:r>
              <a:rPr lang="zh-CN" altLang="en-US" sz="2000" b="1" i="1">
                <a:solidFill>
                  <a:srgbClr val="008000"/>
                </a:solidFill>
              </a:rPr>
              <a:t>数组测试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{ int  i , a[ 5 ] = { 1, 3, 5, 7, 9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for ( i = 0; i &lt; 5; i ++ )</a:t>
            </a:r>
          </a:p>
          <a:p>
            <a:pPr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cout &lt;&lt; a[ i ] &lt;&lt; "  " ;</a:t>
            </a:r>
            <a:r>
              <a:rPr lang="en-US" altLang="zh-CN" sz="1800" b="1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static int b[ 5 ] = { 1, 2, 3 };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5 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b[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int c[ ] = { 1, 2, 3, 4, 5, 6, 7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sizeof ( c ) / sizeof  ( int ) ; 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c[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4641850" y="1874838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4648200" y="2198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28676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9" grpId="0" autoUpdateAnimBg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ChangeArrowheads="1"/>
          </p:cNvSpPr>
          <p:nvPr/>
        </p:nvSpPr>
        <p:spPr bwMode="auto">
          <a:xfrm>
            <a:off x="7543800" y="685800"/>
            <a:ext cx="990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800"/>
              <a:t>10</a:t>
            </a:r>
          </a:p>
        </p:txBody>
      </p:sp>
      <p:grpSp>
        <p:nvGrpSpPr>
          <p:cNvPr id="202754" name="Group 4"/>
          <p:cNvGrpSpPr>
            <a:grpSpLocks/>
          </p:cNvGrpSpPr>
          <p:nvPr/>
        </p:nvGrpSpPr>
        <p:grpSpPr bwMode="auto">
          <a:xfrm>
            <a:off x="7543800" y="5791200"/>
            <a:ext cx="1314450" cy="339725"/>
            <a:chOff x="4704" y="3648"/>
            <a:chExt cx="828" cy="214"/>
          </a:xfrm>
        </p:grpSpPr>
        <p:sp>
          <p:nvSpPr>
            <p:cNvPr id="202823" name="Rectangle 5"/>
            <p:cNvSpPr>
              <a:spLocks noChangeArrowheads="1"/>
            </p:cNvSpPr>
            <p:nvPr/>
          </p:nvSpPr>
          <p:spPr bwMode="auto">
            <a:xfrm>
              <a:off x="4704" y="3659"/>
              <a:ext cx="62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rgbClr val="0000FF"/>
                  </a:solidFill>
                </a:rPr>
                <a:t>10</a:t>
              </a:r>
            </a:p>
          </p:txBody>
        </p:sp>
        <p:sp>
          <p:nvSpPr>
            <p:cNvPr id="202824" name="Text Box 6"/>
            <p:cNvSpPr txBox="1">
              <a:spLocks noChangeArrowheads="1"/>
            </p:cNvSpPr>
            <p:nvPr/>
          </p:nvSpPr>
          <p:spPr bwMode="auto">
            <a:xfrm>
              <a:off x="5376" y="3648"/>
              <a:ext cx="1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i</a:t>
              </a:r>
            </a:p>
          </p:txBody>
        </p:sp>
      </p:grpSp>
      <p:sp>
        <p:nvSpPr>
          <p:cNvPr id="202755" name="Text Box 7"/>
          <p:cNvSpPr txBox="1">
            <a:spLocks noChangeArrowheads="1"/>
          </p:cNvSpPr>
          <p:nvPr/>
        </p:nvSpPr>
        <p:spPr bwMode="auto">
          <a:xfrm>
            <a:off x="8534400" y="6508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n</a:t>
            </a:r>
          </a:p>
        </p:txBody>
      </p:sp>
      <p:grpSp>
        <p:nvGrpSpPr>
          <p:cNvPr id="202756" name="Group 8"/>
          <p:cNvGrpSpPr>
            <a:grpSpLocks/>
          </p:cNvGrpSpPr>
          <p:nvPr/>
        </p:nvGrpSpPr>
        <p:grpSpPr bwMode="auto">
          <a:xfrm>
            <a:off x="6858000" y="4953000"/>
            <a:ext cx="2057400" cy="339725"/>
            <a:chOff x="4320" y="842"/>
            <a:chExt cx="1296" cy="214"/>
          </a:xfrm>
        </p:grpSpPr>
        <p:sp>
          <p:nvSpPr>
            <p:cNvPr id="202820" name="Rectangle 9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0x0065FDF8</a:t>
              </a:r>
            </a:p>
          </p:txBody>
        </p:sp>
        <p:sp>
          <p:nvSpPr>
            <p:cNvPr id="202821" name="Line 10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2822" name="Text Box 11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grpSp>
        <p:nvGrpSpPr>
          <p:cNvPr id="202757" name="Group 12"/>
          <p:cNvGrpSpPr>
            <a:grpSpLocks/>
          </p:cNvGrpSpPr>
          <p:nvPr/>
        </p:nvGrpSpPr>
        <p:grpSpPr bwMode="auto">
          <a:xfrm>
            <a:off x="7543800" y="5375275"/>
            <a:ext cx="1371600" cy="339725"/>
            <a:chOff x="4704" y="3312"/>
            <a:chExt cx="864" cy="214"/>
          </a:xfrm>
        </p:grpSpPr>
        <p:sp>
          <p:nvSpPr>
            <p:cNvPr id="202818" name="Rectangle 13"/>
            <p:cNvSpPr>
              <a:spLocks noChangeArrowheads="1"/>
            </p:cNvSpPr>
            <p:nvPr/>
          </p:nvSpPr>
          <p:spPr bwMode="auto">
            <a:xfrm>
              <a:off x="4704" y="3323"/>
              <a:ext cx="624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chemeClr val="accent2"/>
                  </a:solidFill>
                </a:rPr>
                <a:t>55</a:t>
              </a:r>
            </a:p>
          </p:txBody>
        </p:sp>
        <p:sp>
          <p:nvSpPr>
            <p:cNvPr id="202819" name="Text Box 14"/>
            <p:cNvSpPr txBox="1">
              <a:spLocks noChangeArrowheads="1"/>
            </p:cNvSpPr>
            <p:nvPr/>
          </p:nvSpPr>
          <p:spPr bwMode="auto">
            <a:xfrm>
              <a:off x="5340" y="3312"/>
              <a:ext cx="22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m</a:t>
              </a:r>
            </a:p>
          </p:txBody>
        </p:sp>
      </p:grpSp>
      <p:sp>
        <p:nvSpPr>
          <p:cNvPr id="202758" name="Rectangle 15"/>
          <p:cNvSpPr>
            <a:spLocks noChangeArrowheads="1"/>
          </p:cNvSpPr>
          <p:nvPr/>
        </p:nvSpPr>
        <p:spPr bwMode="auto">
          <a:xfrm>
            <a:off x="533400" y="4276725"/>
            <a:ext cx="33528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02759" name="Text Box 16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  <a:r>
              <a:rPr lang="en-US" altLang="zh-CN" sz="1800" b="1">
                <a:solidFill>
                  <a:srgbClr val="FFFFFF"/>
                </a:solidFill>
              </a:rPr>
              <a:t>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02760" name="Group 17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202763" name="Group 18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202765" name="Text Box 19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202766" name="Group 20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202767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68" name="AutoShape 22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2769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70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71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72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73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74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75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76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77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78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79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80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81" name="Line 35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82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83" name="Line 37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84" name="Line 38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785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02786" name="Group 40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20281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81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81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2787" name="Group 44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20281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81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81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2788" name="Group 48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20280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810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81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2789" name="Group 52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20280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80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80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2790" name="Group 56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20280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80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80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2791" name="Group 60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20280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801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802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2792" name="Group 64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20279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79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79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2793" name="Group 68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202794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795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796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02764" name="Text Box 72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202761" name="Rectangle 75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202762" name="Rectangle 7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" y="5645150"/>
            <a:ext cx="45720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3810000" y="533400"/>
            <a:ext cx="3076575" cy="5135563"/>
            <a:chOff x="2400" y="720"/>
            <a:chExt cx="1938" cy="3235"/>
          </a:xfrm>
        </p:grpSpPr>
        <p:grpSp>
          <p:nvGrpSpPr>
            <p:cNvPr id="2069" name="Group 6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2071" name="Text Box 7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2072" name="Group 8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4" name="AutoShape 10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75" name="Line 11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6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7" name="Line 13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8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9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0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1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2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3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4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5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6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7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8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0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1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092" name="Group 28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212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3" name="Group 32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211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4" name="Group 36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211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5" name="Group 40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211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6" name="Group 44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210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7" name="Group 48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2106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7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8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8" name="Group 52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210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5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9" name="Group 56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2100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1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2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070" name="Text Box 60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2054" name="Rectangle 61"/>
          <p:cNvSpPr>
            <a:spLocks noChangeArrowheads="1"/>
          </p:cNvSpPr>
          <p:nvPr/>
        </p:nvSpPr>
        <p:spPr bwMode="auto">
          <a:xfrm>
            <a:off x="7543800" y="685800"/>
            <a:ext cx="990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800"/>
              <a:t>10</a:t>
            </a:r>
          </a:p>
        </p:txBody>
      </p:sp>
      <p:grpSp>
        <p:nvGrpSpPr>
          <p:cNvPr id="2055" name="Group 62"/>
          <p:cNvGrpSpPr>
            <a:grpSpLocks/>
          </p:cNvGrpSpPr>
          <p:nvPr/>
        </p:nvGrpSpPr>
        <p:grpSpPr bwMode="auto">
          <a:xfrm>
            <a:off x="7543800" y="5791200"/>
            <a:ext cx="1314450" cy="339725"/>
            <a:chOff x="4704" y="3648"/>
            <a:chExt cx="828" cy="214"/>
          </a:xfrm>
        </p:grpSpPr>
        <p:sp>
          <p:nvSpPr>
            <p:cNvPr id="2067" name="Rectangle 63"/>
            <p:cNvSpPr>
              <a:spLocks noChangeArrowheads="1"/>
            </p:cNvSpPr>
            <p:nvPr/>
          </p:nvSpPr>
          <p:spPr bwMode="auto">
            <a:xfrm>
              <a:off x="4704" y="3659"/>
              <a:ext cx="62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rgbClr val="0000FF"/>
                  </a:solidFill>
                </a:rPr>
                <a:t>10</a:t>
              </a:r>
            </a:p>
          </p:txBody>
        </p:sp>
        <p:sp>
          <p:nvSpPr>
            <p:cNvPr id="2068" name="Text Box 64"/>
            <p:cNvSpPr txBox="1">
              <a:spLocks noChangeArrowheads="1"/>
            </p:cNvSpPr>
            <p:nvPr/>
          </p:nvSpPr>
          <p:spPr bwMode="auto">
            <a:xfrm>
              <a:off x="5376" y="3648"/>
              <a:ext cx="1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i</a:t>
              </a:r>
            </a:p>
          </p:txBody>
        </p:sp>
      </p:grpSp>
      <p:sp>
        <p:nvSpPr>
          <p:cNvPr id="2056" name="Text Box 65"/>
          <p:cNvSpPr txBox="1">
            <a:spLocks noChangeArrowheads="1"/>
          </p:cNvSpPr>
          <p:nvPr/>
        </p:nvSpPr>
        <p:spPr bwMode="auto">
          <a:xfrm>
            <a:off x="8534400" y="6508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n</a:t>
            </a:r>
          </a:p>
        </p:txBody>
      </p:sp>
      <p:grpSp>
        <p:nvGrpSpPr>
          <p:cNvPr id="2057" name="Group 66"/>
          <p:cNvGrpSpPr>
            <a:grpSpLocks/>
          </p:cNvGrpSpPr>
          <p:nvPr/>
        </p:nvGrpSpPr>
        <p:grpSpPr bwMode="auto">
          <a:xfrm>
            <a:off x="6858000" y="4953000"/>
            <a:ext cx="2057400" cy="339725"/>
            <a:chOff x="4320" y="842"/>
            <a:chExt cx="1296" cy="214"/>
          </a:xfrm>
        </p:grpSpPr>
        <p:sp>
          <p:nvSpPr>
            <p:cNvPr id="2064" name="Rectangle 67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0x0065FDF8</a:t>
              </a:r>
            </a:p>
          </p:txBody>
        </p:sp>
        <p:sp>
          <p:nvSpPr>
            <p:cNvPr id="2065" name="Line 68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6" name="Text Box 69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grpSp>
        <p:nvGrpSpPr>
          <p:cNvPr id="2058" name="Group 70"/>
          <p:cNvGrpSpPr>
            <a:grpSpLocks/>
          </p:cNvGrpSpPr>
          <p:nvPr/>
        </p:nvGrpSpPr>
        <p:grpSpPr bwMode="auto">
          <a:xfrm>
            <a:off x="7543800" y="5375275"/>
            <a:ext cx="1371600" cy="339725"/>
            <a:chOff x="4704" y="3312"/>
            <a:chExt cx="864" cy="214"/>
          </a:xfrm>
        </p:grpSpPr>
        <p:sp>
          <p:nvSpPr>
            <p:cNvPr id="2062" name="Rectangle 71"/>
            <p:cNvSpPr>
              <a:spLocks noChangeArrowheads="1"/>
            </p:cNvSpPr>
            <p:nvPr/>
          </p:nvSpPr>
          <p:spPr bwMode="auto">
            <a:xfrm>
              <a:off x="4704" y="3323"/>
              <a:ext cx="624" cy="19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800" b="1">
                  <a:solidFill>
                    <a:schemeClr val="accent2"/>
                  </a:solidFill>
                </a:rPr>
                <a:t>55</a:t>
              </a:r>
            </a:p>
          </p:txBody>
        </p:sp>
        <p:sp>
          <p:nvSpPr>
            <p:cNvPr id="2063" name="Text Box 72"/>
            <p:cNvSpPr txBox="1">
              <a:spLocks noChangeArrowheads="1"/>
            </p:cNvSpPr>
            <p:nvPr/>
          </p:nvSpPr>
          <p:spPr bwMode="auto">
            <a:xfrm>
              <a:off x="5340" y="3312"/>
              <a:ext cx="22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m</a:t>
              </a:r>
            </a:p>
          </p:txBody>
        </p:sp>
      </p:grpSp>
      <p:sp useBgFill="1">
        <p:nvSpPr>
          <p:cNvPr id="761929" name="Rectangle 73"/>
          <p:cNvSpPr>
            <a:spLocks noChangeArrowheads="1"/>
          </p:cNvSpPr>
          <p:nvPr/>
        </p:nvSpPr>
        <p:spPr bwMode="auto">
          <a:xfrm>
            <a:off x="6908800" y="152400"/>
            <a:ext cx="2133600" cy="61722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aphicFrame>
        <p:nvGraphicFramePr>
          <p:cNvPr id="761930" name="Object 74"/>
          <p:cNvGraphicFramePr>
            <a:graphicFrameLocks noChangeAspect="1"/>
          </p:cNvGraphicFramePr>
          <p:nvPr/>
        </p:nvGraphicFramePr>
        <p:xfrm>
          <a:off x="5486400" y="5181600"/>
          <a:ext cx="3257550" cy="981075"/>
        </p:xfrm>
        <a:graphic>
          <a:graphicData uri="http://schemas.openxmlformats.org/presentationml/2006/ole">
            <p:oleObj spid="_x0000_s2050" name="位图图像" r:id="rId3" imgW="3258005" imgH="980952" progId="PBrush">
              <p:embed/>
            </p:oleObj>
          </a:graphicData>
        </a:graphic>
      </p:graphicFrame>
      <p:sp>
        <p:nvSpPr>
          <p:cNvPr id="2060" name="Rectangle 77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2061" name="Rectangle 7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929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3"/>
          <p:cNvGrpSpPr>
            <a:grpSpLocks/>
          </p:cNvGrpSpPr>
          <p:nvPr/>
        </p:nvGrpSpPr>
        <p:grpSpPr bwMode="auto">
          <a:xfrm>
            <a:off x="3810000" y="838200"/>
            <a:ext cx="3076575" cy="5135563"/>
            <a:chOff x="2400" y="720"/>
            <a:chExt cx="1938" cy="3235"/>
          </a:xfrm>
        </p:grpSpPr>
        <p:grpSp>
          <p:nvGrpSpPr>
            <p:cNvPr id="205834" name="Group 4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205836" name="Text Box 5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205837" name="Group 6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205838" name="Line 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39" name="AutoShape 8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840" name="Line 9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41" name="Line 10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42" name="Line 11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43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44" name="Line 13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45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46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47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48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49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50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51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52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53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54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55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856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05857" name="Group 26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2058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5858" name="Group 30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20588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8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8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5859" name="Group 34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20588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8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8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5860" name="Group 38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20587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7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7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5861" name="Group 42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20587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7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76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5862" name="Group 46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20587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7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7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5863" name="Group 50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205868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6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70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5864" name="Group 54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205865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6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86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05835" name="Text Box 58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205826" name="Text Box 59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</a:t>
            </a:r>
            <a:r>
              <a:rPr lang="en-US" altLang="zh-CN" sz="1800" b="1" i="1">
                <a:solidFill>
                  <a:srgbClr val="0000FF"/>
                </a:solidFill>
              </a:rPr>
              <a:t>int  ap[ ]</a:t>
            </a:r>
            <a:r>
              <a:rPr lang="en-US" altLang="zh-CN" sz="1800"/>
              <a:t>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205827" name="Rectangle 60"/>
          <p:cNvSpPr>
            <a:spLocks noChangeArrowheads="1"/>
          </p:cNvSpPr>
          <p:nvPr/>
        </p:nvSpPr>
        <p:spPr bwMode="auto">
          <a:xfrm>
            <a:off x="7543800" y="1371600"/>
            <a:ext cx="990600" cy="3048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400"/>
              <a:t>0x0065FDD0</a:t>
            </a:r>
          </a:p>
        </p:txBody>
      </p:sp>
      <p:sp>
        <p:nvSpPr>
          <p:cNvPr id="205828" name="Line 61"/>
          <p:cNvSpPr>
            <a:spLocks noChangeShapeType="1"/>
          </p:cNvSpPr>
          <p:nvPr/>
        </p:nvSpPr>
        <p:spPr bwMode="auto">
          <a:xfrm flipH="1">
            <a:off x="6858000" y="1524000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829" name="Text Box 62"/>
          <p:cNvSpPr txBox="1">
            <a:spLocks noChangeArrowheads="1"/>
          </p:cNvSpPr>
          <p:nvPr/>
        </p:nvSpPr>
        <p:spPr bwMode="auto">
          <a:xfrm>
            <a:off x="8515350" y="1336675"/>
            <a:ext cx="400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ap</a:t>
            </a:r>
          </a:p>
        </p:txBody>
      </p:sp>
      <p:sp>
        <p:nvSpPr>
          <p:cNvPr id="762943" name="Oval 63"/>
          <p:cNvSpPr>
            <a:spLocks noChangeArrowheads="1"/>
          </p:cNvSpPr>
          <p:nvPr/>
        </p:nvSpPr>
        <p:spPr bwMode="auto">
          <a:xfrm>
            <a:off x="1447800" y="2171700"/>
            <a:ext cx="9906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62944" name="AutoShape 64"/>
          <p:cNvSpPr>
            <a:spLocks/>
          </p:cNvSpPr>
          <p:nvPr/>
        </p:nvSpPr>
        <p:spPr bwMode="auto">
          <a:xfrm>
            <a:off x="3429000" y="3086100"/>
            <a:ext cx="3048000" cy="990600"/>
          </a:xfrm>
          <a:prstGeom prst="borderCallout2">
            <a:avLst>
              <a:gd name="adj1" fmla="val 11537"/>
              <a:gd name="adj2" fmla="val -2500"/>
              <a:gd name="adj3" fmla="val 11537"/>
              <a:gd name="adj4" fmla="val -10833"/>
              <a:gd name="adj5" fmla="val -48236"/>
              <a:gd name="adj6" fmla="val -377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形参仅仅是一个普通指针</a:t>
            </a: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1800" b="1"/>
              <a:t>等价于    </a:t>
            </a:r>
            <a:r>
              <a:rPr lang="en-US" altLang="zh-CN" sz="1800" b="1" i="1">
                <a:solidFill>
                  <a:srgbClr val="0000FF"/>
                </a:solidFill>
              </a:rPr>
              <a:t>int  * ap</a:t>
            </a:r>
          </a:p>
        </p:txBody>
      </p:sp>
      <p:sp>
        <p:nvSpPr>
          <p:cNvPr id="205832" name="Rectangle 67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205833" name="Rectangle 6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943" grpId="0" animBg="1"/>
      <p:bldP spid="762944" grpId="0" animBg="1" autoUpdateAnimBg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49" name="Group 3"/>
          <p:cNvGrpSpPr>
            <a:grpSpLocks/>
          </p:cNvGrpSpPr>
          <p:nvPr/>
        </p:nvGrpSpPr>
        <p:grpSpPr bwMode="auto">
          <a:xfrm>
            <a:off x="3810000" y="838200"/>
            <a:ext cx="3076575" cy="5135563"/>
            <a:chOff x="2400" y="720"/>
            <a:chExt cx="1938" cy="3235"/>
          </a:xfrm>
        </p:grpSpPr>
        <p:grpSp>
          <p:nvGrpSpPr>
            <p:cNvPr id="206858" name="Group 4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206860" name="Text Box 5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206861" name="Group 6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206862" name="Line 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63" name="AutoShape 8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6864" name="Line 9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65" name="Line 10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66" name="Line 11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67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68" name="Line 13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69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70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71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72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73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74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75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76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77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78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79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880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06881" name="Group 26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20691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91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91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6882" name="Group 30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20690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90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90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6883" name="Group 34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20690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90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90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6884" name="Group 38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20690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90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90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6885" name="Group 42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20689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899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900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6886" name="Group 46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20689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89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89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6887" name="Group 50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206892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89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894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6888" name="Group 54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20688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890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891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06859" name="Text Box 58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206850" name="Text Box 59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</a:t>
            </a:r>
            <a:r>
              <a:rPr lang="en-US" altLang="zh-CN" sz="1800" b="1" i="1">
                <a:solidFill>
                  <a:srgbClr val="0000FF"/>
                </a:solidFill>
              </a:rPr>
              <a:t>int  ap[ ]</a:t>
            </a:r>
            <a:r>
              <a:rPr lang="en-US" altLang="zh-CN" sz="1800"/>
              <a:t>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rgbClr val="0000FF"/>
                </a:solidFill>
              </a:rPr>
              <a:t>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763964" name="Oval 60"/>
          <p:cNvSpPr>
            <a:spLocks noChangeArrowheads="1"/>
          </p:cNvSpPr>
          <p:nvPr/>
        </p:nvSpPr>
        <p:spPr bwMode="auto">
          <a:xfrm>
            <a:off x="914400" y="3552825"/>
            <a:ext cx="9906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63965" name="AutoShape 61"/>
          <p:cNvSpPr>
            <a:spLocks/>
          </p:cNvSpPr>
          <p:nvPr/>
        </p:nvSpPr>
        <p:spPr bwMode="auto">
          <a:xfrm>
            <a:off x="3276600" y="2486025"/>
            <a:ext cx="1905000" cy="914400"/>
          </a:xfrm>
          <a:prstGeom prst="borderCallout2">
            <a:avLst>
              <a:gd name="adj1" fmla="val 12500"/>
              <a:gd name="adj2" fmla="val -4000"/>
              <a:gd name="adj3" fmla="val 12500"/>
              <a:gd name="adj4" fmla="val -20333"/>
              <a:gd name="adj5" fmla="val 124134"/>
              <a:gd name="adj6" fmla="val -73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修改指针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是合法操作</a:t>
            </a:r>
            <a:endParaRPr lang="zh-CN" altLang="en-US" sz="1800" b="1" i="1">
              <a:solidFill>
                <a:srgbClr val="0000FF"/>
              </a:solidFill>
            </a:endParaRPr>
          </a:p>
        </p:txBody>
      </p:sp>
      <p:sp>
        <p:nvSpPr>
          <p:cNvPr id="206853" name="Rectangle 62"/>
          <p:cNvSpPr>
            <a:spLocks noChangeArrowheads="1"/>
          </p:cNvSpPr>
          <p:nvPr/>
        </p:nvSpPr>
        <p:spPr bwMode="auto">
          <a:xfrm>
            <a:off x="7543800" y="1371600"/>
            <a:ext cx="990600" cy="3048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CN" sz="1400"/>
              <a:t>0x0065FDD0</a:t>
            </a:r>
          </a:p>
        </p:txBody>
      </p:sp>
      <p:sp>
        <p:nvSpPr>
          <p:cNvPr id="206854" name="Line 63"/>
          <p:cNvSpPr>
            <a:spLocks noChangeShapeType="1"/>
          </p:cNvSpPr>
          <p:nvPr/>
        </p:nvSpPr>
        <p:spPr bwMode="auto">
          <a:xfrm flipH="1">
            <a:off x="6858000" y="1524000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6855" name="Text Box 64"/>
          <p:cNvSpPr txBox="1">
            <a:spLocks noChangeArrowheads="1"/>
          </p:cNvSpPr>
          <p:nvPr/>
        </p:nvSpPr>
        <p:spPr bwMode="auto">
          <a:xfrm>
            <a:off x="8515350" y="1336675"/>
            <a:ext cx="400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800"/>
              <a:t>ap</a:t>
            </a:r>
          </a:p>
        </p:txBody>
      </p:sp>
      <p:sp>
        <p:nvSpPr>
          <p:cNvPr id="206856" name="Rectangle 67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206857" name="Rectangle 6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64" grpId="0" animBg="1"/>
      <p:bldP spid="763965" grpId="0" animBg="1" autoUpdateAnimBg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73" name="Group 3"/>
          <p:cNvGrpSpPr>
            <a:grpSpLocks/>
          </p:cNvGrpSpPr>
          <p:nvPr/>
        </p:nvGrpSpPr>
        <p:grpSpPr bwMode="auto">
          <a:xfrm>
            <a:off x="3810000" y="838200"/>
            <a:ext cx="3076575" cy="5135563"/>
            <a:chOff x="2400" y="720"/>
            <a:chExt cx="1938" cy="3235"/>
          </a:xfrm>
        </p:grpSpPr>
        <p:grpSp>
          <p:nvGrpSpPr>
            <p:cNvPr id="207883" name="Group 4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207885" name="Text Box 5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207886" name="Group 6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207887" name="Line 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888" name="AutoShape 8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7889" name="Line 9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890" name="Line 10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891" name="Line 11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892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893" name="Line 13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894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895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896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897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898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899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900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901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902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903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904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905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07906" name="Group 26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20793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3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3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7907" name="Group 30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20793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3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3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7908" name="Group 34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20792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3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3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7909" name="Group 38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20792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2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2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7910" name="Group 42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20792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24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2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7911" name="Group 46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207920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2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2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7912" name="Group 50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20791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1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1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7913" name="Group 54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207914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15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916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07884" name="Text Box 58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207874" name="Text Box 59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</a:t>
            </a:r>
            <a:r>
              <a:rPr lang="en-US" altLang="zh-CN" sz="1800" b="1" i="1">
                <a:solidFill>
                  <a:srgbClr val="0000FF"/>
                </a:solidFill>
              </a:rPr>
              <a:t>int  ap[ ]</a:t>
            </a:r>
            <a:r>
              <a:rPr lang="en-US" altLang="zh-CN" sz="1800"/>
              <a:t>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</a:t>
            </a:r>
            <a:r>
              <a:rPr lang="en-US" altLang="zh-CN" sz="1800" b="1" i="1">
                <a:solidFill>
                  <a:srgbClr val="0000FF"/>
                </a:solidFill>
              </a:rPr>
              <a:t>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207875" name="Oval 60"/>
          <p:cNvSpPr>
            <a:spLocks noChangeArrowheads="1"/>
          </p:cNvSpPr>
          <p:nvPr/>
        </p:nvSpPr>
        <p:spPr bwMode="auto">
          <a:xfrm>
            <a:off x="914400" y="3552825"/>
            <a:ext cx="9906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07876" name="AutoShape 61"/>
          <p:cNvSpPr>
            <a:spLocks/>
          </p:cNvSpPr>
          <p:nvPr/>
        </p:nvSpPr>
        <p:spPr bwMode="auto">
          <a:xfrm>
            <a:off x="3276600" y="2486025"/>
            <a:ext cx="1905000" cy="914400"/>
          </a:xfrm>
          <a:prstGeom prst="borderCallout2">
            <a:avLst>
              <a:gd name="adj1" fmla="val 12500"/>
              <a:gd name="adj2" fmla="val -4000"/>
              <a:gd name="adj3" fmla="val 12500"/>
              <a:gd name="adj4" fmla="val -20333"/>
              <a:gd name="adj5" fmla="val 124134"/>
              <a:gd name="adj6" fmla="val -73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修改指针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是合法操作</a:t>
            </a:r>
            <a:endParaRPr lang="zh-CN" altLang="en-US" sz="1800" b="1" i="1">
              <a:solidFill>
                <a:srgbClr val="0000FF"/>
              </a:solidFill>
            </a:endParaRPr>
          </a:p>
        </p:txBody>
      </p: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6858000" y="1717675"/>
            <a:ext cx="2057400" cy="339725"/>
            <a:chOff x="4320" y="842"/>
            <a:chExt cx="1296" cy="214"/>
          </a:xfrm>
        </p:grpSpPr>
        <p:sp>
          <p:nvSpPr>
            <p:cNvPr id="207880" name="Rectangle 63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0x0065FDD4</a:t>
              </a:r>
            </a:p>
          </p:txBody>
        </p:sp>
        <p:sp>
          <p:nvSpPr>
            <p:cNvPr id="207881" name="Line 64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882" name="Text Box 65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sp>
        <p:nvSpPr>
          <p:cNvPr id="207878" name="Rectangle 68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207879" name="Rectangle 7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7" name="Group 3"/>
          <p:cNvGrpSpPr>
            <a:grpSpLocks/>
          </p:cNvGrpSpPr>
          <p:nvPr/>
        </p:nvGrpSpPr>
        <p:grpSpPr bwMode="auto">
          <a:xfrm>
            <a:off x="3810000" y="838200"/>
            <a:ext cx="3076575" cy="5135563"/>
            <a:chOff x="2400" y="720"/>
            <a:chExt cx="1938" cy="3235"/>
          </a:xfrm>
        </p:grpSpPr>
        <p:grpSp>
          <p:nvGrpSpPr>
            <p:cNvPr id="208907" name="Group 4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208909" name="Text Box 5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208910" name="Group 6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208911" name="Line 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12" name="AutoShape 8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8913" name="Line 9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14" name="Line 10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15" name="Line 11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16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17" name="Line 13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18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19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20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21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22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23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24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25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26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27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28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929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08930" name="Group 26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20895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6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6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8931" name="Group 30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20895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5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5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8932" name="Group 34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20895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5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5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8933" name="Group 38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20895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5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5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8934" name="Group 42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20894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4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4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8935" name="Group 46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20894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4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46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8936" name="Group 50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20894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42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4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8937" name="Group 54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20893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39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940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08908" name="Text Box 58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208898" name="Text Box 59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</a:t>
            </a:r>
            <a:r>
              <a:rPr lang="en-US" altLang="zh-CN" sz="1800" b="1">
                <a:solidFill>
                  <a:srgbClr val="0000FF"/>
                </a:solidFill>
              </a:rPr>
              <a:t>a [ 10 ]</a:t>
            </a:r>
            <a:r>
              <a:rPr lang="en-US" altLang="zh-CN" sz="1800"/>
              <a:t>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08899" name="Group 60"/>
          <p:cNvGrpSpPr>
            <a:grpSpLocks/>
          </p:cNvGrpSpPr>
          <p:nvPr/>
        </p:nvGrpSpPr>
        <p:grpSpPr bwMode="auto">
          <a:xfrm>
            <a:off x="6858000" y="1717675"/>
            <a:ext cx="2057400" cy="339725"/>
            <a:chOff x="4320" y="842"/>
            <a:chExt cx="1296" cy="214"/>
          </a:xfrm>
        </p:grpSpPr>
        <p:sp>
          <p:nvSpPr>
            <p:cNvPr id="208904" name="Rectangle 61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0x0065FDD4</a:t>
              </a:r>
            </a:p>
          </p:txBody>
        </p:sp>
        <p:sp>
          <p:nvSpPr>
            <p:cNvPr id="208905" name="Line 62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8906" name="Text Box 63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sp>
        <p:nvSpPr>
          <p:cNvPr id="766016" name="Oval 64"/>
          <p:cNvSpPr>
            <a:spLocks noChangeArrowheads="1"/>
          </p:cNvSpPr>
          <p:nvPr/>
        </p:nvSpPr>
        <p:spPr bwMode="auto">
          <a:xfrm>
            <a:off x="1143000" y="5127625"/>
            <a:ext cx="8382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66017" name="AutoShape 65"/>
          <p:cNvSpPr>
            <a:spLocks/>
          </p:cNvSpPr>
          <p:nvPr/>
        </p:nvSpPr>
        <p:spPr bwMode="auto">
          <a:xfrm>
            <a:off x="3276600" y="3824288"/>
            <a:ext cx="1524000" cy="914400"/>
          </a:xfrm>
          <a:prstGeom prst="borderCallout2">
            <a:avLst>
              <a:gd name="adj1" fmla="val 12500"/>
              <a:gd name="adj2" fmla="val -5000"/>
              <a:gd name="adj3" fmla="val 12500"/>
              <a:gd name="adj4" fmla="val -25417"/>
              <a:gd name="adj5" fmla="val 140801"/>
              <a:gd name="adj6" fmla="val -91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1800" b="1">
                <a:ea typeface="宋体" pitchFamily="2" charset="-122"/>
              </a:rPr>
              <a:t>但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 ++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800" b="1">
                <a:ea typeface="宋体" pitchFamily="2" charset="-122"/>
              </a:rPr>
              <a:t>是非法操作</a:t>
            </a:r>
            <a:endParaRPr lang="zh-CN" altLang="en-US" sz="1800" b="1" i="1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08902" name="Rectangle 68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208903" name="Rectangle 7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016" grpId="0" animBg="1"/>
      <p:bldP spid="766017" grpId="0" animBg="1" autoUpdateAnimBg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21" name="Group 3"/>
          <p:cNvGrpSpPr>
            <a:grpSpLocks/>
          </p:cNvGrpSpPr>
          <p:nvPr/>
        </p:nvGrpSpPr>
        <p:grpSpPr bwMode="auto">
          <a:xfrm>
            <a:off x="3810000" y="838200"/>
            <a:ext cx="3076575" cy="5135563"/>
            <a:chOff x="2400" y="720"/>
            <a:chExt cx="1938" cy="3235"/>
          </a:xfrm>
        </p:grpSpPr>
        <p:grpSp>
          <p:nvGrpSpPr>
            <p:cNvPr id="209932" name="Group 4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209934" name="Text Box 5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209935" name="Group 6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209936" name="Line 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37" name="AutoShape 8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9938" name="Line 9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39" name="Line 10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40" name="Line 11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41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42" name="Line 13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43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44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45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46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47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48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49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50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51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52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53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954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09955" name="Group 26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20998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8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8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956" name="Group 30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20998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8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8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957" name="Group 34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20997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7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8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958" name="Group 38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2099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959" name="Group 42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20997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73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74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960" name="Group 46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209969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7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7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961" name="Group 50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209966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67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6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962" name="Group 54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209963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64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96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09933" name="Text Box 58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sp>
        <p:nvSpPr>
          <p:cNvPr id="209922" name="Text Box 59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09923" name="Group 60"/>
          <p:cNvGrpSpPr>
            <a:grpSpLocks/>
          </p:cNvGrpSpPr>
          <p:nvPr/>
        </p:nvGrpSpPr>
        <p:grpSpPr bwMode="auto">
          <a:xfrm>
            <a:off x="6858000" y="1717675"/>
            <a:ext cx="2057400" cy="339725"/>
            <a:chOff x="4320" y="842"/>
            <a:chExt cx="1296" cy="214"/>
          </a:xfrm>
        </p:grpSpPr>
        <p:sp>
          <p:nvSpPr>
            <p:cNvPr id="209929" name="Rectangle 61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0x0065FDD4</a:t>
              </a:r>
            </a:p>
          </p:txBody>
        </p:sp>
        <p:sp>
          <p:nvSpPr>
            <p:cNvPr id="209930" name="Line 62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9931" name="Text Box 63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sp>
        <p:nvSpPr>
          <p:cNvPr id="767040" name="Rectangle 64"/>
          <p:cNvSpPr>
            <a:spLocks noChangeArrowheads="1"/>
          </p:cNvSpPr>
          <p:nvPr/>
        </p:nvSpPr>
        <p:spPr bwMode="auto">
          <a:xfrm>
            <a:off x="1390650" y="2198688"/>
            <a:ext cx="249555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/>
              <a:t>( </a:t>
            </a:r>
            <a:r>
              <a:rPr lang="en-US" altLang="zh-CN" sz="1800" b="1">
                <a:solidFill>
                  <a:srgbClr val="0000FF"/>
                </a:solidFill>
              </a:rPr>
              <a:t>const</a:t>
            </a:r>
            <a:r>
              <a:rPr lang="en-US" altLang="zh-CN" sz="1800"/>
              <a:t> int  ap[ ] ,  int  n )</a:t>
            </a:r>
          </a:p>
        </p:txBody>
      </p:sp>
      <p:sp>
        <p:nvSpPr>
          <p:cNvPr id="767041" name="Oval 65"/>
          <p:cNvSpPr>
            <a:spLocks noChangeArrowheads="1"/>
          </p:cNvSpPr>
          <p:nvPr/>
        </p:nvSpPr>
        <p:spPr bwMode="auto">
          <a:xfrm>
            <a:off x="1524000" y="2184400"/>
            <a:ext cx="6858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67042" name="AutoShape 66"/>
          <p:cNvSpPr>
            <a:spLocks/>
          </p:cNvSpPr>
          <p:nvPr/>
        </p:nvSpPr>
        <p:spPr bwMode="auto">
          <a:xfrm>
            <a:off x="3276600" y="3403600"/>
            <a:ext cx="1676400" cy="457200"/>
          </a:xfrm>
          <a:prstGeom prst="borderCallout2">
            <a:avLst>
              <a:gd name="adj1" fmla="val 25000"/>
              <a:gd name="adj2" fmla="val -4546"/>
              <a:gd name="adj3" fmla="val 25000"/>
              <a:gd name="adj4" fmla="val -20551"/>
              <a:gd name="adj5" fmla="val -162847"/>
              <a:gd name="adj6" fmla="val -7234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意义是什么？</a:t>
            </a:r>
            <a:endParaRPr lang="zh-CN" altLang="en-US" sz="1800" b="1" i="1">
              <a:solidFill>
                <a:srgbClr val="0000FF"/>
              </a:solidFill>
            </a:endParaRPr>
          </a:p>
        </p:txBody>
      </p:sp>
      <p:sp>
        <p:nvSpPr>
          <p:cNvPr id="209927" name="Rectangle 69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209928" name="Rectangle 7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6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6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040" grpId="0" animBg="1" autoUpdateAnimBg="0"/>
      <p:bldP spid="767041" grpId="0" animBg="1"/>
      <p:bldP spid="767042" grpId="0" animBg="1" autoUpdateAnimBg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ext Box 73"/>
          <p:cNvSpPr txBox="1">
            <a:spLocks noChangeArrowheads="1"/>
          </p:cNvSpPr>
          <p:nvPr/>
        </p:nvSpPr>
        <p:spPr bwMode="auto">
          <a:xfrm>
            <a:off x="533400" y="1073150"/>
            <a:ext cx="4800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4-12</a:t>
            </a:r>
            <a:r>
              <a:rPr lang="en-US" altLang="zh-CN" sz="1800"/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 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 sum ( int  ap[ ] ,  int  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int  m = 0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int  i = 0 ;  i &lt; n ;  i ++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{  m += * ap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ap ++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return m;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  int  a [ 10 ] = { 1, 2, 3, 4, 5, 6, 7, 8, 9, 10 }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cout &lt;&lt; "sum = " &lt;&lt; sum ( a , 10 )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10946" name="Group 3"/>
          <p:cNvGrpSpPr>
            <a:grpSpLocks/>
          </p:cNvGrpSpPr>
          <p:nvPr/>
        </p:nvGrpSpPr>
        <p:grpSpPr bwMode="auto">
          <a:xfrm>
            <a:off x="3810000" y="838200"/>
            <a:ext cx="3076575" cy="5135563"/>
            <a:chOff x="2400" y="720"/>
            <a:chExt cx="1938" cy="3235"/>
          </a:xfrm>
        </p:grpSpPr>
        <p:grpSp>
          <p:nvGrpSpPr>
            <p:cNvPr id="210956" name="Group 4"/>
            <p:cNvGrpSpPr>
              <a:grpSpLocks/>
            </p:cNvGrpSpPr>
            <p:nvPr/>
          </p:nvGrpSpPr>
          <p:grpSpPr bwMode="auto">
            <a:xfrm>
              <a:off x="2400" y="720"/>
              <a:ext cx="1938" cy="3235"/>
              <a:chOff x="2400" y="720"/>
              <a:chExt cx="1938" cy="3235"/>
            </a:xfrm>
          </p:grpSpPr>
          <p:sp>
            <p:nvSpPr>
              <p:cNvPr id="210958" name="Text Box 5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0x0065FDD0</a:t>
                </a:r>
              </a:p>
            </p:txBody>
          </p:sp>
          <p:grpSp>
            <p:nvGrpSpPr>
              <p:cNvPr id="210959" name="Group 6"/>
              <p:cNvGrpSpPr>
                <a:grpSpLocks/>
              </p:cNvGrpSpPr>
              <p:nvPr/>
            </p:nvGrpSpPr>
            <p:grpSpPr bwMode="auto">
              <a:xfrm>
                <a:off x="3504" y="720"/>
                <a:ext cx="834" cy="3235"/>
                <a:chOff x="3744" y="720"/>
                <a:chExt cx="834" cy="3235"/>
              </a:xfrm>
            </p:grpSpPr>
            <p:sp>
              <p:nvSpPr>
                <p:cNvPr id="210960" name="Line 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61" name="AutoShape 8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0962" name="Line 9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63" name="Line 10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64" name="Line 11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65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66" name="Line 13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67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68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69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70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71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72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73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74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75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76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77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978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10979" name="Group 26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21100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00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01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0980" name="Group 30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21100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00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00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0981" name="Group 34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21100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00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00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0982" name="Group 38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21099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00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00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0983" name="Group 42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21099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99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99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0984" name="Group 46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210993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99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99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0985" name="Group 50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210990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991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99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0986" name="Group 54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21098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98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98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10957" name="Text Box 58"/>
            <p:cNvSpPr txBox="1">
              <a:spLocks noChangeArrowheads="1"/>
            </p:cNvSpPr>
            <p:nvPr/>
          </p:nvSpPr>
          <p:spPr bwMode="auto">
            <a:xfrm>
              <a:off x="3810" y="1052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210947" name="Group 60"/>
          <p:cNvGrpSpPr>
            <a:grpSpLocks/>
          </p:cNvGrpSpPr>
          <p:nvPr/>
        </p:nvGrpSpPr>
        <p:grpSpPr bwMode="auto">
          <a:xfrm>
            <a:off x="6858000" y="1717675"/>
            <a:ext cx="2057400" cy="339725"/>
            <a:chOff x="4320" y="842"/>
            <a:chExt cx="1296" cy="214"/>
          </a:xfrm>
        </p:grpSpPr>
        <p:sp>
          <p:nvSpPr>
            <p:cNvPr id="210953" name="Rectangle 61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0x0065FDD4</a:t>
              </a:r>
            </a:p>
          </p:txBody>
        </p:sp>
        <p:sp>
          <p:nvSpPr>
            <p:cNvPr id="210954" name="Line 62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0955" name="Text Box 63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sp>
        <p:nvSpPr>
          <p:cNvPr id="768066" name="AutoShape 66"/>
          <p:cNvSpPr>
            <a:spLocks/>
          </p:cNvSpPr>
          <p:nvPr/>
        </p:nvSpPr>
        <p:spPr bwMode="auto">
          <a:xfrm>
            <a:off x="3276600" y="3454400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19657"/>
              <a:gd name="adj5" fmla="val -88824"/>
              <a:gd name="adj6" fmla="val -69204"/>
            </a:avLst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对数组元素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只读访问</a:t>
            </a:r>
            <a:endParaRPr lang="zh-CN" altLang="en-US" sz="1800" b="1" i="1">
              <a:solidFill>
                <a:srgbClr val="0000FF"/>
              </a:solidFill>
            </a:endParaRPr>
          </a:p>
        </p:txBody>
      </p:sp>
      <p:sp>
        <p:nvSpPr>
          <p:cNvPr id="210949" name="Rectangle 70"/>
          <p:cNvSpPr>
            <a:spLocks noChangeArrowheads="1"/>
          </p:cNvSpPr>
          <p:nvPr/>
        </p:nvSpPr>
        <p:spPr bwMode="auto">
          <a:xfrm>
            <a:off x="457200" y="260350"/>
            <a:ext cx="55610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数组名作函数参数</a:t>
            </a:r>
          </a:p>
        </p:txBody>
      </p:sp>
      <p:sp>
        <p:nvSpPr>
          <p:cNvPr id="210950" name="Rectangle 7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228600"/>
            <a:ext cx="52562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</a:rPr>
              <a:t>4.4.2  </a:t>
            </a:r>
            <a:r>
              <a:rPr lang="zh-CN" altLang="en-US" sz="800" b="1" smtClean="0">
                <a:latin typeface="楷体_GB2312" pitchFamily="49" charset="-122"/>
              </a:rPr>
              <a:t>数组名作函数参数 </a:t>
            </a:r>
          </a:p>
        </p:txBody>
      </p:sp>
      <p:sp>
        <p:nvSpPr>
          <p:cNvPr id="210951" name="Rectangle 74"/>
          <p:cNvSpPr>
            <a:spLocks noChangeArrowheads="1"/>
          </p:cNvSpPr>
          <p:nvPr/>
        </p:nvSpPr>
        <p:spPr bwMode="auto">
          <a:xfrm>
            <a:off x="1390650" y="2198688"/>
            <a:ext cx="249555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/>
              <a:t>( </a:t>
            </a:r>
            <a:r>
              <a:rPr lang="en-US" altLang="zh-CN" sz="1800" b="1">
                <a:solidFill>
                  <a:srgbClr val="0000FF"/>
                </a:solidFill>
              </a:rPr>
              <a:t>const</a:t>
            </a:r>
            <a:r>
              <a:rPr lang="en-US" altLang="zh-CN" sz="1800"/>
              <a:t> int  ap[ ] ,  int  n )</a:t>
            </a:r>
          </a:p>
        </p:txBody>
      </p:sp>
      <p:sp>
        <p:nvSpPr>
          <p:cNvPr id="210952" name="Oval 75"/>
          <p:cNvSpPr>
            <a:spLocks noChangeArrowheads="1"/>
          </p:cNvSpPr>
          <p:nvPr/>
        </p:nvSpPr>
        <p:spPr bwMode="auto">
          <a:xfrm>
            <a:off x="1524000" y="2184400"/>
            <a:ext cx="6858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6" grpId="0" animBg="1" autoUpdateAnimBg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3"/>
          <p:cNvGrpSpPr>
            <a:grpSpLocks/>
          </p:cNvGrpSpPr>
          <p:nvPr/>
        </p:nvGrpSpPr>
        <p:grpSpPr bwMode="auto">
          <a:xfrm>
            <a:off x="3810000" y="838200"/>
            <a:ext cx="5105400" cy="5135563"/>
            <a:chOff x="2400" y="528"/>
            <a:chExt cx="3216" cy="3235"/>
          </a:xfrm>
        </p:grpSpPr>
        <p:sp>
          <p:nvSpPr>
            <p:cNvPr id="211978" name="Text Box 4"/>
            <p:cNvSpPr txBox="1">
              <a:spLocks noChangeArrowheads="1"/>
            </p:cNvSpPr>
            <p:nvPr/>
          </p:nvSpPr>
          <p:spPr bwMode="auto">
            <a:xfrm>
              <a:off x="2400" y="816"/>
              <a:ext cx="11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kumimoji="0" lang="en-US" altLang="zh-CN" sz="1800">
                  <a:solidFill>
                    <a:srgbClr val="FFFFFF"/>
                  </a:solidFill>
                </a:rPr>
                <a:t>a   0x0065FDD0</a:t>
              </a:r>
            </a:p>
          </p:txBody>
        </p:sp>
        <p:grpSp>
          <p:nvGrpSpPr>
            <p:cNvPr id="211979" name="Group 5"/>
            <p:cNvGrpSpPr>
              <a:grpSpLocks/>
            </p:cNvGrpSpPr>
            <p:nvPr/>
          </p:nvGrpSpPr>
          <p:grpSpPr bwMode="auto">
            <a:xfrm>
              <a:off x="3504" y="528"/>
              <a:ext cx="834" cy="3235"/>
              <a:chOff x="3744" y="720"/>
              <a:chExt cx="834" cy="3235"/>
            </a:xfrm>
          </p:grpSpPr>
          <p:sp>
            <p:nvSpPr>
              <p:cNvPr id="211984" name="Line 6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85" name="AutoShape 7"/>
              <p:cNvSpPr>
                <a:spLocks noChangeArrowheads="1"/>
              </p:cNvSpPr>
              <p:nvPr/>
            </p:nvSpPr>
            <p:spPr bwMode="auto">
              <a:xfrm>
                <a:off x="3744" y="720"/>
                <a:ext cx="834" cy="3235"/>
              </a:xfrm>
              <a:prstGeom prst="wave">
                <a:avLst>
                  <a:gd name="adj1" fmla="val 2611"/>
                  <a:gd name="adj2" fmla="val 0"/>
                </a:avLst>
              </a:prstGeom>
              <a:solidFill>
                <a:srgbClr val="CCECFF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986" name="Line 8"/>
              <p:cNvSpPr>
                <a:spLocks noChangeShapeType="1"/>
              </p:cNvSpPr>
              <p:nvPr/>
            </p:nvSpPr>
            <p:spPr bwMode="auto">
              <a:xfrm>
                <a:off x="3744" y="134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87" name="Line 9"/>
              <p:cNvSpPr>
                <a:spLocks noChangeShapeType="1"/>
              </p:cNvSpPr>
              <p:nvPr/>
            </p:nvSpPr>
            <p:spPr bwMode="auto">
              <a:xfrm>
                <a:off x="3744" y="184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88" name="Line 10"/>
              <p:cNvSpPr>
                <a:spLocks noChangeShapeType="1"/>
              </p:cNvSpPr>
              <p:nvPr/>
            </p:nvSpPr>
            <p:spPr bwMode="auto">
              <a:xfrm>
                <a:off x="3744" y="1591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89" name="Line 11"/>
              <p:cNvSpPr>
                <a:spLocks noChangeShapeType="1"/>
              </p:cNvSpPr>
              <p:nvPr/>
            </p:nvSpPr>
            <p:spPr bwMode="auto">
              <a:xfrm>
                <a:off x="3744" y="2089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90" name="Line 12"/>
              <p:cNvSpPr>
                <a:spLocks noChangeShapeType="1"/>
              </p:cNvSpPr>
              <p:nvPr/>
            </p:nvSpPr>
            <p:spPr bwMode="auto">
              <a:xfrm>
                <a:off x="3744" y="2338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91" name="Line 13"/>
              <p:cNvSpPr>
                <a:spLocks noChangeShapeType="1"/>
              </p:cNvSpPr>
              <p:nvPr/>
            </p:nvSpPr>
            <p:spPr bwMode="auto">
              <a:xfrm>
                <a:off x="3744" y="258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92" name="Line 14"/>
              <p:cNvSpPr>
                <a:spLocks noChangeShapeType="1"/>
              </p:cNvSpPr>
              <p:nvPr/>
            </p:nvSpPr>
            <p:spPr bwMode="auto">
              <a:xfrm>
                <a:off x="3744" y="2835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93" name="Line 15"/>
              <p:cNvSpPr>
                <a:spLocks noChangeShapeType="1"/>
              </p:cNvSpPr>
              <p:nvPr/>
            </p:nvSpPr>
            <p:spPr bwMode="auto">
              <a:xfrm>
                <a:off x="3744" y="308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94" name="Line 16"/>
              <p:cNvSpPr>
                <a:spLocks noChangeShapeType="1"/>
              </p:cNvSpPr>
              <p:nvPr/>
            </p:nvSpPr>
            <p:spPr bwMode="auto">
              <a:xfrm>
                <a:off x="3744" y="333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95" name="Line 17"/>
              <p:cNvSpPr>
                <a:spLocks noChangeShapeType="1"/>
              </p:cNvSpPr>
              <p:nvPr/>
            </p:nvSpPr>
            <p:spPr bwMode="auto">
              <a:xfrm>
                <a:off x="3744" y="122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96" name="Line 18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97" name="Line 19"/>
              <p:cNvSpPr>
                <a:spLocks noChangeShapeType="1"/>
              </p:cNvSpPr>
              <p:nvPr/>
            </p:nvSpPr>
            <p:spPr bwMode="auto">
              <a:xfrm>
                <a:off x="3744" y="358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98" name="Line 20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99" name="Line 21"/>
              <p:cNvSpPr>
                <a:spLocks noChangeShapeType="1"/>
              </p:cNvSpPr>
              <p:nvPr/>
            </p:nvSpPr>
            <p:spPr bwMode="auto">
              <a:xfrm>
                <a:off x="3744" y="129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000" name="Line 22"/>
              <p:cNvSpPr>
                <a:spLocks noChangeShapeType="1"/>
              </p:cNvSpPr>
              <p:nvPr/>
            </p:nvSpPr>
            <p:spPr bwMode="auto">
              <a:xfrm>
                <a:off x="3744" y="146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001" name="Line 23"/>
              <p:cNvSpPr>
                <a:spLocks noChangeShapeType="1"/>
              </p:cNvSpPr>
              <p:nvPr/>
            </p:nvSpPr>
            <p:spPr bwMode="auto">
              <a:xfrm>
                <a:off x="3744" y="139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002" name="Line 24"/>
              <p:cNvSpPr>
                <a:spLocks noChangeShapeType="1"/>
              </p:cNvSpPr>
              <p:nvPr/>
            </p:nvSpPr>
            <p:spPr bwMode="auto">
              <a:xfrm>
                <a:off x="3744" y="153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2003" name="Group 25"/>
              <p:cNvGrpSpPr>
                <a:grpSpLocks/>
              </p:cNvGrpSpPr>
              <p:nvPr/>
            </p:nvGrpSpPr>
            <p:grpSpPr bwMode="auto">
              <a:xfrm>
                <a:off x="3744" y="1654"/>
                <a:ext cx="834" cy="144"/>
                <a:chOff x="3744" y="1632"/>
                <a:chExt cx="834" cy="144"/>
              </a:xfrm>
            </p:grpSpPr>
            <p:sp>
              <p:nvSpPr>
                <p:cNvPr id="212032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33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34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2004" name="Group 29"/>
              <p:cNvGrpSpPr>
                <a:grpSpLocks/>
              </p:cNvGrpSpPr>
              <p:nvPr/>
            </p:nvGrpSpPr>
            <p:grpSpPr bwMode="auto">
              <a:xfrm>
                <a:off x="3744" y="1899"/>
                <a:ext cx="834" cy="144"/>
                <a:chOff x="3744" y="1632"/>
                <a:chExt cx="834" cy="144"/>
              </a:xfrm>
            </p:grpSpPr>
            <p:sp>
              <p:nvSpPr>
                <p:cNvPr id="212029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30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31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2005" name="Group 33"/>
              <p:cNvGrpSpPr>
                <a:grpSpLocks/>
              </p:cNvGrpSpPr>
              <p:nvPr/>
            </p:nvGrpSpPr>
            <p:grpSpPr bwMode="auto">
              <a:xfrm>
                <a:off x="3744" y="2144"/>
                <a:ext cx="834" cy="144"/>
                <a:chOff x="3744" y="1632"/>
                <a:chExt cx="834" cy="144"/>
              </a:xfrm>
            </p:grpSpPr>
            <p:sp>
              <p:nvSpPr>
                <p:cNvPr id="212026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27" name="Line 35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28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2006" name="Group 37"/>
              <p:cNvGrpSpPr>
                <a:grpSpLocks/>
              </p:cNvGrpSpPr>
              <p:nvPr/>
            </p:nvGrpSpPr>
            <p:grpSpPr bwMode="auto">
              <a:xfrm>
                <a:off x="3744" y="2396"/>
                <a:ext cx="834" cy="144"/>
                <a:chOff x="3744" y="1632"/>
                <a:chExt cx="834" cy="144"/>
              </a:xfrm>
            </p:grpSpPr>
            <p:sp>
              <p:nvSpPr>
                <p:cNvPr id="212023" name="Line 3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24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25" name="Line 4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2007" name="Group 41"/>
              <p:cNvGrpSpPr>
                <a:grpSpLocks/>
              </p:cNvGrpSpPr>
              <p:nvPr/>
            </p:nvGrpSpPr>
            <p:grpSpPr bwMode="auto">
              <a:xfrm>
                <a:off x="3744" y="2640"/>
                <a:ext cx="834" cy="144"/>
                <a:chOff x="3744" y="1632"/>
                <a:chExt cx="834" cy="144"/>
              </a:xfrm>
            </p:grpSpPr>
            <p:sp>
              <p:nvSpPr>
                <p:cNvPr id="212020" name="Line 42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21" name="Line 43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22" name="Line 44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2008" name="Group 45"/>
              <p:cNvGrpSpPr>
                <a:grpSpLocks/>
              </p:cNvGrpSpPr>
              <p:nvPr/>
            </p:nvGrpSpPr>
            <p:grpSpPr bwMode="auto">
              <a:xfrm>
                <a:off x="3744" y="2897"/>
                <a:ext cx="834" cy="144"/>
                <a:chOff x="3744" y="1632"/>
                <a:chExt cx="834" cy="144"/>
              </a:xfrm>
            </p:grpSpPr>
            <p:sp>
              <p:nvSpPr>
                <p:cNvPr id="212017" name="Line 46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18" name="Line 47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19" name="Line 48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2009" name="Group 49"/>
              <p:cNvGrpSpPr>
                <a:grpSpLocks/>
              </p:cNvGrpSpPr>
              <p:nvPr/>
            </p:nvGrpSpPr>
            <p:grpSpPr bwMode="auto">
              <a:xfrm>
                <a:off x="3744" y="3137"/>
                <a:ext cx="834" cy="144"/>
                <a:chOff x="3744" y="1632"/>
                <a:chExt cx="834" cy="144"/>
              </a:xfrm>
            </p:grpSpPr>
            <p:sp>
              <p:nvSpPr>
                <p:cNvPr id="212014" name="Line 50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15" name="Line 51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16" name="Line 52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2010" name="Group 53"/>
              <p:cNvGrpSpPr>
                <a:grpSpLocks/>
              </p:cNvGrpSpPr>
              <p:nvPr/>
            </p:nvGrpSpPr>
            <p:grpSpPr bwMode="auto">
              <a:xfrm>
                <a:off x="3744" y="3400"/>
                <a:ext cx="834" cy="144"/>
                <a:chOff x="3744" y="1632"/>
                <a:chExt cx="834" cy="144"/>
              </a:xfrm>
            </p:grpSpPr>
            <p:sp>
              <p:nvSpPr>
                <p:cNvPr id="212011" name="Line 54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12" name="Line 55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013" name="Line 56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1980" name="Text Box 57"/>
            <p:cNvSpPr txBox="1">
              <a:spLocks noChangeArrowheads="1"/>
            </p:cNvSpPr>
            <p:nvPr/>
          </p:nvSpPr>
          <p:spPr bwMode="auto">
            <a:xfrm>
              <a:off x="3810" y="860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211981" name="Rectangle 58"/>
            <p:cNvSpPr>
              <a:spLocks noChangeArrowheads="1"/>
            </p:cNvSpPr>
            <p:nvPr/>
          </p:nvSpPr>
          <p:spPr bwMode="auto">
            <a:xfrm>
              <a:off x="4752" y="1104"/>
              <a:ext cx="624" cy="192"/>
            </a:xfrm>
            <a:prstGeom prst="rect">
              <a:avLst/>
            </a:prstGeom>
            <a:solidFill>
              <a:srgbClr val="E1FFE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>
                  <a:solidFill>
                    <a:srgbClr val="FFFFFF"/>
                  </a:solidFill>
                </a:rPr>
                <a:t>0x0065FDD4</a:t>
              </a:r>
            </a:p>
          </p:txBody>
        </p:sp>
        <p:sp>
          <p:nvSpPr>
            <p:cNvPr id="211982" name="Line 59"/>
            <p:cNvSpPr>
              <a:spLocks noChangeShapeType="1"/>
            </p:cNvSpPr>
            <p:nvPr/>
          </p:nvSpPr>
          <p:spPr bwMode="auto">
            <a:xfrm flipH="1">
              <a:off x="4320" y="1200"/>
              <a:ext cx="432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983" name="Text Box 60"/>
            <p:cNvSpPr txBox="1">
              <a:spLocks noChangeArrowheads="1"/>
            </p:cNvSpPr>
            <p:nvPr/>
          </p:nvSpPr>
          <p:spPr bwMode="auto">
            <a:xfrm>
              <a:off x="5364" y="108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>
                  <a:solidFill>
                    <a:srgbClr val="FFFFFF"/>
                  </a:solidFill>
                </a:rPr>
                <a:t>ap</a:t>
              </a:r>
            </a:p>
          </p:txBody>
        </p:sp>
      </p:grpSp>
      <p:sp>
        <p:nvSpPr>
          <p:cNvPr id="769086" name="Text Box 62"/>
          <p:cNvSpPr txBox="1">
            <a:spLocks noChangeArrowheads="1"/>
          </p:cNvSpPr>
          <p:nvPr/>
        </p:nvSpPr>
        <p:spPr bwMode="auto">
          <a:xfrm>
            <a:off x="381000" y="358775"/>
            <a:ext cx="6913563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4-13  </a:t>
            </a:r>
            <a:r>
              <a:rPr lang="zh-CN" altLang="en-US" sz="1800" b="1" i="1">
                <a:solidFill>
                  <a:srgbClr val="008000"/>
                </a:solidFill>
              </a:rPr>
              <a:t>分析程序的输出结果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 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void test ( int </a:t>
            </a:r>
            <a:r>
              <a:rPr lang="en-US" altLang="zh-CN" sz="1800" b="1">
                <a:solidFill>
                  <a:schemeClr val="accent2"/>
                </a:solidFill>
              </a:rPr>
              <a:t>ap</a:t>
            </a:r>
            <a:r>
              <a:rPr lang="en-US" altLang="zh-CN" sz="1800"/>
              <a:t>[] ,  double </a:t>
            </a:r>
            <a:r>
              <a:rPr lang="en-US" altLang="zh-CN" sz="1800" b="1">
                <a:solidFill>
                  <a:schemeClr val="accent2"/>
                </a:solidFill>
              </a:rPr>
              <a:t>bp</a:t>
            </a:r>
            <a:r>
              <a:rPr lang="en-US" altLang="zh-CN" sz="1800"/>
              <a:t>[] , char </a:t>
            </a:r>
            <a:r>
              <a:rPr lang="en-US" altLang="zh-CN" sz="1800" b="1">
                <a:solidFill>
                  <a:schemeClr val="accent2"/>
                </a:solidFill>
              </a:rPr>
              <a:t>cp</a:t>
            </a:r>
            <a:r>
              <a:rPr lang="en-US" altLang="zh-CN" sz="1800"/>
              <a:t> []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cout &lt;&lt; "sizeof ( ap )  = " &lt;&lt; </a:t>
            </a:r>
            <a:r>
              <a:rPr lang="en-US" altLang="zh-CN" sz="1800" b="1">
                <a:solidFill>
                  <a:schemeClr val="accent2"/>
                </a:solidFill>
              </a:rPr>
              <a:t>sizeof ( ap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 ( bp ) = " &lt;&lt; </a:t>
            </a:r>
            <a:r>
              <a:rPr lang="en-US" altLang="zh-CN" sz="1800" b="1">
                <a:solidFill>
                  <a:schemeClr val="accent2"/>
                </a:solidFill>
              </a:rPr>
              <a:t>sizeof ( bp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 ( cp ) = " &lt;&lt; </a:t>
            </a:r>
            <a:r>
              <a:rPr lang="en-US" altLang="zh-CN" sz="1800" b="1">
                <a:solidFill>
                  <a:schemeClr val="accent2"/>
                </a:solidFill>
              </a:rPr>
              <a:t>sizeof ( cp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 int  a [ 10 ] = { 1, 2, 3, 4, 5, 6, 7, 8, 9, 10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double  b [ 10 ] = { 0.1,  0.2,  0.3,  0.4,  0.5,  0.6,  0.7,  0.8,  0.9,  1.0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char  c [ 10 ] = { 'a', 'b', 'c', 'd', 'e', 'f', 'g', 'h', 'i', 'j'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a ) = " &lt;&lt; </a:t>
            </a:r>
            <a:r>
              <a:rPr lang="en-US" altLang="zh-CN" sz="1800" b="1">
                <a:solidFill>
                  <a:srgbClr val="008000"/>
                </a:solidFill>
              </a:rPr>
              <a:t>sizeof ( a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b ) = " &lt;&lt; </a:t>
            </a:r>
            <a:r>
              <a:rPr lang="en-US" altLang="zh-CN" sz="1800" b="1">
                <a:solidFill>
                  <a:srgbClr val="008000"/>
                </a:solidFill>
              </a:rPr>
              <a:t>sizeof ( b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c ) = " &lt;&lt; </a:t>
            </a:r>
            <a:r>
              <a:rPr lang="en-US" altLang="zh-CN" sz="1800" b="1">
                <a:solidFill>
                  <a:srgbClr val="008000"/>
                </a:solidFill>
              </a:rPr>
              <a:t>sizeof ( c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test ( </a:t>
            </a:r>
            <a:r>
              <a:rPr lang="en-US" altLang="zh-CN" sz="1800" b="1">
                <a:solidFill>
                  <a:srgbClr val="008000"/>
                </a:solidFill>
              </a:rPr>
              <a:t>a</a:t>
            </a:r>
            <a:r>
              <a:rPr lang="en-US" altLang="zh-CN" sz="1800"/>
              <a:t>, </a:t>
            </a:r>
            <a:r>
              <a:rPr lang="en-US" altLang="zh-CN" sz="1800" b="1">
                <a:solidFill>
                  <a:srgbClr val="008000"/>
                </a:solidFill>
              </a:rPr>
              <a:t>b</a:t>
            </a:r>
            <a:r>
              <a:rPr lang="en-US" altLang="zh-CN" sz="1800"/>
              <a:t>, </a:t>
            </a:r>
            <a:r>
              <a:rPr lang="en-US" altLang="zh-CN" sz="1800" b="1">
                <a:solidFill>
                  <a:srgbClr val="008000"/>
                </a:solidFill>
              </a:rPr>
              <a:t>c</a:t>
            </a:r>
            <a:r>
              <a:rPr lang="en-US" altLang="zh-CN" sz="1800"/>
              <a:t> )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769087" name="AutoShape 63"/>
          <p:cNvSpPr>
            <a:spLocks noChangeArrowheads="1"/>
          </p:cNvSpPr>
          <p:nvPr/>
        </p:nvSpPr>
        <p:spPr bwMode="auto">
          <a:xfrm>
            <a:off x="6645275" y="2667000"/>
            <a:ext cx="1889125" cy="140335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4800" b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769089" name="Oval 65"/>
          <p:cNvSpPr>
            <a:spLocks noChangeArrowheads="1"/>
          </p:cNvSpPr>
          <p:nvPr/>
        </p:nvSpPr>
        <p:spPr bwMode="auto">
          <a:xfrm>
            <a:off x="3200400" y="1916113"/>
            <a:ext cx="1447800" cy="1066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69090" name="Oval 66"/>
          <p:cNvSpPr>
            <a:spLocks noChangeArrowheads="1"/>
          </p:cNvSpPr>
          <p:nvPr/>
        </p:nvSpPr>
        <p:spPr bwMode="auto">
          <a:xfrm>
            <a:off x="2971800" y="4735513"/>
            <a:ext cx="1447800" cy="10668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11974" name="Rectangle 6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4.4.2  </a:t>
            </a:r>
            <a:r>
              <a:rPr lang="zh-CN" altLang="en-US" sz="100" smtClean="0">
                <a:latin typeface="楷体_GB2312" pitchFamily="49" charset="-122"/>
              </a:rPr>
              <a:t>数组名作函数参数</a:t>
            </a:r>
            <a:endParaRPr lang="zh-CN" altLang="en-US" sz="100" smtClean="0"/>
          </a:p>
        </p:txBody>
      </p:sp>
      <p:pic>
        <p:nvPicPr>
          <p:cNvPr id="769093" name="Picture 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933825"/>
            <a:ext cx="354806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9088" name="Oval 64"/>
          <p:cNvSpPr>
            <a:spLocks noChangeArrowheads="1"/>
          </p:cNvSpPr>
          <p:nvPr/>
        </p:nvSpPr>
        <p:spPr bwMode="auto">
          <a:xfrm>
            <a:off x="7164388" y="4895850"/>
            <a:ext cx="457200" cy="838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69091" name="Oval 67"/>
          <p:cNvSpPr>
            <a:spLocks noChangeArrowheads="1"/>
          </p:cNvSpPr>
          <p:nvPr/>
        </p:nvSpPr>
        <p:spPr bwMode="auto">
          <a:xfrm>
            <a:off x="6948488" y="4149725"/>
            <a:ext cx="457200" cy="914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6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6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6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6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9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9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86" grpId="0" autoUpdateAnimBg="0"/>
      <p:bldP spid="769087" grpId="0" animBg="1" autoUpdateAnimBg="0"/>
      <p:bldP spid="769089" grpId="0" animBg="1"/>
      <p:bldP spid="769090" grpId="0" animBg="1"/>
      <p:bldP spid="769088" grpId="0" animBg="1"/>
      <p:bldP spid="769091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3"/>
          <p:cNvGrpSpPr>
            <a:grpSpLocks/>
          </p:cNvGrpSpPr>
          <p:nvPr/>
        </p:nvGrpSpPr>
        <p:grpSpPr bwMode="auto">
          <a:xfrm>
            <a:off x="3810000" y="838200"/>
            <a:ext cx="5105400" cy="5135563"/>
            <a:chOff x="2400" y="528"/>
            <a:chExt cx="3216" cy="3235"/>
          </a:xfrm>
        </p:grpSpPr>
        <p:sp>
          <p:nvSpPr>
            <p:cNvPr id="213006" name="Text Box 4"/>
            <p:cNvSpPr txBox="1">
              <a:spLocks noChangeArrowheads="1"/>
            </p:cNvSpPr>
            <p:nvPr/>
          </p:nvSpPr>
          <p:spPr bwMode="auto">
            <a:xfrm>
              <a:off x="2400" y="816"/>
              <a:ext cx="11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kumimoji="0" lang="en-US" altLang="zh-CN" sz="1800">
                  <a:solidFill>
                    <a:srgbClr val="FFFFFF"/>
                  </a:solidFill>
                </a:rPr>
                <a:t>a   0x0065FDD0</a:t>
              </a:r>
            </a:p>
          </p:txBody>
        </p:sp>
        <p:grpSp>
          <p:nvGrpSpPr>
            <p:cNvPr id="213007" name="Group 5"/>
            <p:cNvGrpSpPr>
              <a:grpSpLocks/>
            </p:cNvGrpSpPr>
            <p:nvPr/>
          </p:nvGrpSpPr>
          <p:grpSpPr bwMode="auto">
            <a:xfrm>
              <a:off x="3504" y="528"/>
              <a:ext cx="834" cy="3235"/>
              <a:chOff x="3744" y="720"/>
              <a:chExt cx="834" cy="3235"/>
            </a:xfrm>
          </p:grpSpPr>
          <p:sp>
            <p:nvSpPr>
              <p:cNvPr id="213012" name="Line 6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13" name="AutoShape 7"/>
              <p:cNvSpPr>
                <a:spLocks noChangeArrowheads="1"/>
              </p:cNvSpPr>
              <p:nvPr/>
            </p:nvSpPr>
            <p:spPr bwMode="auto">
              <a:xfrm>
                <a:off x="3744" y="720"/>
                <a:ext cx="834" cy="3235"/>
              </a:xfrm>
              <a:prstGeom prst="wave">
                <a:avLst>
                  <a:gd name="adj1" fmla="val 2611"/>
                  <a:gd name="adj2" fmla="val 0"/>
                </a:avLst>
              </a:prstGeom>
              <a:solidFill>
                <a:srgbClr val="CCECFF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014" name="Line 8"/>
              <p:cNvSpPr>
                <a:spLocks noChangeShapeType="1"/>
              </p:cNvSpPr>
              <p:nvPr/>
            </p:nvSpPr>
            <p:spPr bwMode="auto">
              <a:xfrm>
                <a:off x="3744" y="134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15" name="Line 9"/>
              <p:cNvSpPr>
                <a:spLocks noChangeShapeType="1"/>
              </p:cNvSpPr>
              <p:nvPr/>
            </p:nvSpPr>
            <p:spPr bwMode="auto">
              <a:xfrm>
                <a:off x="3744" y="184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16" name="Line 10"/>
              <p:cNvSpPr>
                <a:spLocks noChangeShapeType="1"/>
              </p:cNvSpPr>
              <p:nvPr/>
            </p:nvSpPr>
            <p:spPr bwMode="auto">
              <a:xfrm>
                <a:off x="3744" y="1591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17" name="Line 11"/>
              <p:cNvSpPr>
                <a:spLocks noChangeShapeType="1"/>
              </p:cNvSpPr>
              <p:nvPr/>
            </p:nvSpPr>
            <p:spPr bwMode="auto">
              <a:xfrm>
                <a:off x="3744" y="2089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18" name="Line 12"/>
              <p:cNvSpPr>
                <a:spLocks noChangeShapeType="1"/>
              </p:cNvSpPr>
              <p:nvPr/>
            </p:nvSpPr>
            <p:spPr bwMode="auto">
              <a:xfrm>
                <a:off x="3744" y="2338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19" name="Line 13"/>
              <p:cNvSpPr>
                <a:spLocks noChangeShapeType="1"/>
              </p:cNvSpPr>
              <p:nvPr/>
            </p:nvSpPr>
            <p:spPr bwMode="auto">
              <a:xfrm>
                <a:off x="3744" y="258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20" name="Line 14"/>
              <p:cNvSpPr>
                <a:spLocks noChangeShapeType="1"/>
              </p:cNvSpPr>
              <p:nvPr/>
            </p:nvSpPr>
            <p:spPr bwMode="auto">
              <a:xfrm>
                <a:off x="3744" y="2835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21" name="Line 15"/>
              <p:cNvSpPr>
                <a:spLocks noChangeShapeType="1"/>
              </p:cNvSpPr>
              <p:nvPr/>
            </p:nvSpPr>
            <p:spPr bwMode="auto">
              <a:xfrm>
                <a:off x="3744" y="308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22" name="Line 16"/>
              <p:cNvSpPr>
                <a:spLocks noChangeShapeType="1"/>
              </p:cNvSpPr>
              <p:nvPr/>
            </p:nvSpPr>
            <p:spPr bwMode="auto">
              <a:xfrm>
                <a:off x="3744" y="333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23" name="Line 17"/>
              <p:cNvSpPr>
                <a:spLocks noChangeShapeType="1"/>
              </p:cNvSpPr>
              <p:nvPr/>
            </p:nvSpPr>
            <p:spPr bwMode="auto">
              <a:xfrm>
                <a:off x="3744" y="122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24" name="Line 18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25" name="Line 19"/>
              <p:cNvSpPr>
                <a:spLocks noChangeShapeType="1"/>
              </p:cNvSpPr>
              <p:nvPr/>
            </p:nvSpPr>
            <p:spPr bwMode="auto">
              <a:xfrm>
                <a:off x="3744" y="358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26" name="Line 20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27" name="Line 21"/>
              <p:cNvSpPr>
                <a:spLocks noChangeShapeType="1"/>
              </p:cNvSpPr>
              <p:nvPr/>
            </p:nvSpPr>
            <p:spPr bwMode="auto">
              <a:xfrm>
                <a:off x="3744" y="129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28" name="Line 22"/>
              <p:cNvSpPr>
                <a:spLocks noChangeShapeType="1"/>
              </p:cNvSpPr>
              <p:nvPr/>
            </p:nvSpPr>
            <p:spPr bwMode="auto">
              <a:xfrm>
                <a:off x="3744" y="146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29" name="Line 23"/>
              <p:cNvSpPr>
                <a:spLocks noChangeShapeType="1"/>
              </p:cNvSpPr>
              <p:nvPr/>
            </p:nvSpPr>
            <p:spPr bwMode="auto">
              <a:xfrm>
                <a:off x="3744" y="139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30" name="Line 24"/>
              <p:cNvSpPr>
                <a:spLocks noChangeShapeType="1"/>
              </p:cNvSpPr>
              <p:nvPr/>
            </p:nvSpPr>
            <p:spPr bwMode="auto">
              <a:xfrm>
                <a:off x="3744" y="153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3031" name="Group 25"/>
              <p:cNvGrpSpPr>
                <a:grpSpLocks/>
              </p:cNvGrpSpPr>
              <p:nvPr/>
            </p:nvGrpSpPr>
            <p:grpSpPr bwMode="auto">
              <a:xfrm>
                <a:off x="3744" y="1654"/>
                <a:ext cx="834" cy="144"/>
                <a:chOff x="3744" y="1632"/>
                <a:chExt cx="834" cy="144"/>
              </a:xfrm>
            </p:grpSpPr>
            <p:sp>
              <p:nvSpPr>
                <p:cNvPr id="213060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61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62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3032" name="Group 29"/>
              <p:cNvGrpSpPr>
                <a:grpSpLocks/>
              </p:cNvGrpSpPr>
              <p:nvPr/>
            </p:nvGrpSpPr>
            <p:grpSpPr bwMode="auto">
              <a:xfrm>
                <a:off x="3744" y="1899"/>
                <a:ext cx="834" cy="144"/>
                <a:chOff x="3744" y="1632"/>
                <a:chExt cx="834" cy="144"/>
              </a:xfrm>
            </p:grpSpPr>
            <p:sp>
              <p:nvSpPr>
                <p:cNvPr id="213057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58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59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3033" name="Group 33"/>
              <p:cNvGrpSpPr>
                <a:grpSpLocks/>
              </p:cNvGrpSpPr>
              <p:nvPr/>
            </p:nvGrpSpPr>
            <p:grpSpPr bwMode="auto">
              <a:xfrm>
                <a:off x="3744" y="2144"/>
                <a:ext cx="834" cy="144"/>
                <a:chOff x="3744" y="1632"/>
                <a:chExt cx="834" cy="144"/>
              </a:xfrm>
            </p:grpSpPr>
            <p:sp>
              <p:nvSpPr>
                <p:cNvPr id="213054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55" name="Line 35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56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3034" name="Group 37"/>
              <p:cNvGrpSpPr>
                <a:grpSpLocks/>
              </p:cNvGrpSpPr>
              <p:nvPr/>
            </p:nvGrpSpPr>
            <p:grpSpPr bwMode="auto">
              <a:xfrm>
                <a:off x="3744" y="2396"/>
                <a:ext cx="834" cy="144"/>
                <a:chOff x="3744" y="1632"/>
                <a:chExt cx="834" cy="144"/>
              </a:xfrm>
            </p:grpSpPr>
            <p:sp>
              <p:nvSpPr>
                <p:cNvPr id="213051" name="Line 3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52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53" name="Line 4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3035" name="Group 41"/>
              <p:cNvGrpSpPr>
                <a:grpSpLocks/>
              </p:cNvGrpSpPr>
              <p:nvPr/>
            </p:nvGrpSpPr>
            <p:grpSpPr bwMode="auto">
              <a:xfrm>
                <a:off x="3744" y="2640"/>
                <a:ext cx="834" cy="144"/>
                <a:chOff x="3744" y="1632"/>
                <a:chExt cx="834" cy="144"/>
              </a:xfrm>
            </p:grpSpPr>
            <p:sp>
              <p:nvSpPr>
                <p:cNvPr id="213048" name="Line 42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49" name="Line 43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50" name="Line 44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3036" name="Group 45"/>
              <p:cNvGrpSpPr>
                <a:grpSpLocks/>
              </p:cNvGrpSpPr>
              <p:nvPr/>
            </p:nvGrpSpPr>
            <p:grpSpPr bwMode="auto">
              <a:xfrm>
                <a:off x="3744" y="2897"/>
                <a:ext cx="834" cy="144"/>
                <a:chOff x="3744" y="1632"/>
                <a:chExt cx="834" cy="144"/>
              </a:xfrm>
            </p:grpSpPr>
            <p:sp>
              <p:nvSpPr>
                <p:cNvPr id="213045" name="Line 46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46" name="Line 47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47" name="Line 48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3037" name="Group 49"/>
              <p:cNvGrpSpPr>
                <a:grpSpLocks/>
              </p:cNvGrpSpPr>
              <p:nvPr/>
            </p:nvGrpSpPr>
            <p:grpSpPr bwMode="auto">
              <a:xfrm>
                <a:off x="3744" y="3137"/>
                <a:ext cx="834" cy="144"/>
                <a:chOff x="3744" y="1632"/>
                <a:chExt cx="834" cy="144"/>
              </a:xfrm>
            </p:grpSpPr>
            <p:sp>
              <p:nvSpPr>
                <p:cNvPr id="213042" name="Line 50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43" name="Line 51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44" name="Line 52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3038" name="Group 53"/>
              <p:cNvGrpSpPr>
                <a:grpSpLocks/>
              </p:cNvGrpSpPr>
              <p:nvPr/>
            </p:nvGrpSpPr>
            <p:grpSpPr bwMode="auto">
              <a:xfrm>
                <a:off x="3744" y="3400"/>
                <a:ext cx="834" cy="144"/>
                <a:chOff x="3744" y="1632"/>
                <a:chExt cx="834" cy="144"/>
              </a:xfrm>
            </p:grpSpPr>
            <p:sp>
              <p:nvSpPr>
                <p:cNvPr id="213039" name="Line 54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40" name="Line 55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041" name="Line 56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3008" name="Text Box 57"/>
            <p:cNvSpPr txBox="1">
              <a:spLocks noChangeArrowheads="1"/>
            </p:cNvSpPr>
            <p:nvPr/>
          </p:nvSpPr>
          <p:spPr bwMode="auto">
            <a:xfrm>
              <a:off x="3810" y="860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213009" name="Rectangle 58"/>
            <p:cNvSpPr>
              <a:spLocks noChangeArrowheads="1"/>
            </p:cNvSpPr>
            <p:nvPr/>
          </p:nvSpPr>
          <p:spPr bwMode="auto">
            <a:xfrm>
              <a:off x="4752" y="1104"/>
              <a:ext cx="624" cy="192"/>
            </a:xfrm>
            <a:prstGeom prst="rect">
              <a:avLst/>
            </a:prstGeom>
            <a:solidFill>
              <a:srgbClr val="E1FFE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>
                  <a:solidFill>
                    <a:srgbClr val="FFFFFF"/>
                  </a:solidFill>
                </a:rPr>
                <a:t>0x0065FDD4</a:t>
              </a:r>
            </a:p>
          </p:txBody>
        </p:sp>
        <p:sp>
          <p:nvSpPr>
            <p:cNvPr id="213010" name="Line 59"/>
            <p:cNvSpPr>
              <a:spLocks noChangeShapeType="1"/>
            </p:cNvSpPr>
            <p:nvPr/>
          </p:nvSpPr>
          <p:spPr bwMode="auto">
            <a:xfrm flipH="1">
              <a:off x="4320" y="1200"/>
              <a:ext cx="432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3011" name="Text Box 60"/>
            <p:cNvSpPr txBox="1">
              <a:spLocks noChangeArrowheads="1"/>
            </p:cNvSpPr>
            <p:nvPr/>
          </p:nvSpPr>
          <p:spPr bwMode="auto">
            <a:xfrm>
              <a:off x="5364" y="108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>
                  <a:solidFill>
                    <a:srgbClr val="FFFFFF"/>
                  </a:solidFill>
                </a:rPr>
                <a:t>ap</a:t>
              </a:r>
            </a:p>
          </p:txBody>
        </p:sp>
      </p:grpSp>
      <p:sp>
        <p:nvSpPr>
          <p:cNvPr id="212994" name="Text Box 61"/>
          <p:cNvSpPr txBox="1">
            <a:spLocks noChangeArrowheads="1"/>
          </p:cNvSpPr>
          <p:nvPr/>
        </p:nvSpPr>
        <p:spPr bwMode="auto">
          <a:xfrm>
            <a:off x="381000" y="358775"/>
            <a:ext cx="6913563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4-13  </a:t>
            </a:r>
            <a:r>
              <a:rPr lang="zh-CN" altLang="en-US" sz="1800" b="1" i="1">
                <a:solidFill>
                  <a:srgbClr val="008000"/>
                </a:solidFill>
              </a:rPr>
              <a:t>分析程序的输出结果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 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void test ( int </a:t>
            </a:r>
            <a:r>
              <a:rPr lang="en-US" altLang="zh-CN" sz="1800" b="1">
                <a:solidFill>
                  <a:schemeClr val="accent2"/>
                </a:solidFill>
              </a:rPr>
              <a:t>ap</a:t>
            </a:r>
            <a:r>
              <a:rPr lang="en-US" altLang="zh-CN" sz="1800"/>
              <a:t>[] ,  double </a:t>
            </a:r>
            <a:r>
              <a:rPr lang="en-US" altLang="zh-CN" sz="1800" b="1">
                <a:solidFill>
                  <a:schemeClr val="accent2"/>
                </a:solidFill>
              </a:rPr>
              <a:t>bp</a:t>
            </a:r>
            <a:r>
              <a:rPr lang="en-US" altLang="zh-CN" sz="1800"/>
              <a:t>[] , char </a:t>
            </a:r>
            <a:r>
              <a:rPr lang="en-US" altLang="zh-CN" sz="1800" b="1">
                <a:solidFill>
                  <a:schemeClr val="accent2"/>
                </a:solidFill>
              </a:rPr>
              <a:t>cp</a:t>
            </a:r>
            <a:r>
              <a:rPr lang="en-US" altLang="zh-CN" sz="1800"/>
              <a:t> []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cout &lt;&lt; "sizeof ( ap )  = " &lt;&lt; </a:t>
            </a:r>
            <a:r>
              <a:rPr lang="en-US" altLang="zh-CN" sz="1800" b="1">
                <a:solidFill>
                  <a:schemeClr val="accent2"/>
                </a:solidFill>
              </a:rPr>
              <a:t>sizeof ( ap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 ( bp ) = " &lt;&lt; </a:t>
            </a:r>
            <a:r>
              <a:rPr lang="en-US" altLang="zh-CN" sz="1800" b="1">
                <a:solidFill>
                  <a:schemeClr val="accent2"/>
                </a:solidFill>
              </a:rPr>
              <a:t>sizeof ( bp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 ( cp ) = " &lt;&lt; </a:t>
            </a:r>
            <a:r>
              <a:rPr lang="en-US" altLang="zh-CN" sz="1800" b="1">
                <a:solidFill>
                  <a:schemeClr val="accent2"/>
                </a:solidFill>
              </a:rPr>
              <a:t>sizeof ( cp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 int  a [ 10 ] = { 1, 2, 3, 4, 5, 6, 7, 8, 9, 10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double  b [ 10 ] = { 0.1,  0.2,  0.3,  0.4,  0.5,  0.6,  0.7,  0.8,  0.9,  1.0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char  c [ 10 ] = { 'a', 'b', 'c', 'd', 'e', 'f', 'g', 'h', 'i', 'j'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a ) = " &lt;&lt; </a:t>
            </a:r>
            <a:r>
              <a:rPr lang="en-US" altLang="zh-CN" sz="1800" b="1">
                <a:solidFill>
                  <a:srgbClr val="008000"/>
                </a:solidFill>
              </a:rPr>
              <a:t>sizeof ( a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b ) = " &lt;&lt; </a:t>
            </a:r>
            <a:r>
              <a:rPr lang="en-US" altLang="zh-CN" sz="1800" b="1">
                <a:solidFill>
                  <a:srgbClr val="008000"/>
                </a:solidFill>
              </a:rPr>
              <a:t>sizeof ( b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c ) = " &lt;&lt; </a:t>
            </a:r>
            <a:r>
              <a:rPr lang="en-US" altLang="zh-CN" sz="1800" b="1">
                <a:solidFill>
                  <a:srgbClr val="008000"/>
                </a:solidFill>
              </a:rPr>
              <a:t>sizeof ( c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test ( </a:t>
            </a:r>
            <a:r>
              <a:rPr lang="en-US" altLang="zh-CN" sz="1800" b="1">
                <a:solidFill>
                  <a:srgbClr val="008000"/>
                </a:solidFill>
              </a:rPr>
              <a:t>a</a:t>
            </a:r>
            <a:r>
              <a:rPr lang="en-US" altLang="zh-CN" sz="1800"/>
              <a:t>, </a:t>
            </a:r>
            <a:r>
              <a:rPr lang="en-US" altLang="zh-CN" sz="1800" b="1">
                <a:solidFill>
                  <a:srgbClr val="008000"/>
                </a:solidFill>
              </a:rPr>
              <a:t>b</a:t>
            </a:r>
            <a:r>
              <a:rPr lang="en-US" altLang="zh-CN" sz="1800"/>
              <a:t>, </a:t>
            </a:r>
            <a:r>
              <a:rPr lang="en-US" altLang="zh-CN" sz="1800" b="1">
                <a:solidFill>
                  <a:srgbClr val="008000"/>
                </a:solidFill>
              </a:rPr>
              <a:t>c</a:t>
            </a:r>
            <a:r>
              <a:rPr lang="en-US" altLang="zh-CN" sz="1800"/>
              <a:t> )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212995" name="AutoShape 62"/>
          <p:cNvSpPr>
            <a:spLocks noChangeArrowheads="1"/>
          </p:cNvSpPr>
          <p:nvPr/>
        </p:nvSpPr>
        <p:spPr bwMode="auto">
          <a:xfrm>
            <a:off x="6645275" y="2667000"/>
            <a:ext cx="1889125" cy="140335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4800" b="1">
                <a:solidFill>
                  <a:schemeClr val="accent2"/>
                </a:solidFill>
              </a:rPr>
              <a:t>?</a:t>
            </a:r>
          </a:p>
        </p:txBody>
      </p: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6858000" y="1717675"/>
            <a:ext cx="2057400" cy="339725"/>
            <a:chOff x="4320" y="842"/>
            <a:chExt cx="1296" cy="214"/>
          </a:xfrm>
        </p:grpSpPr>
        <p:sp>
          <p:nvSpPr>
            <p:cNvPr id="213003" name="Rectangle 66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0x0065FDD4</a:t>
              </a:r>
            </a:p>
          </p:txBody>
        </p:sp>
        <p:sp>
          <p:nvSpPr>
            <p:cNvPr id="213004" name="Line 67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3005" name="Text Box 68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sp>
        <p:nvSpPr>
          <p:cNvPr id="212997" name="Rectangle 7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4.4.2  </a:t>
            </a:r>
            <a:r>
              <a:rPr lang="zh-CN" altLang="en-US" sz="100" smtClean="0">
                <a:latin typeface="楷体_GB2312" pitchFamily="49" charset="-122"/>
              </a:rPr>
              <a:t>数组名作函数参数</a:t>
            </a:r>
            <a:endParaRPr lang="zh-CN" altLang="en-US" sz="100" smtClean="0"/>
          </a:p>
        </p:txBody>
      </p:sp>
      <p:sp>
        <p:nvSpPr>
          <p:cNvPr id="212998" name="Oval 75"/>
          <p:cNvSpPr>
            <a:spLocks noChangeArrowheads="1"/>
          </p:cNvSpPr>
          <p:nvPr/>
        </p:nvSpPr>
        <p:spPr bwMode="auto">
          <a:xfrm>
            <a:off x="3200400" y="1916113"/>
            <a:ext cx="1447800" cy="1066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12999" name="Oval 76"/>
          <p:cNvSpPr>
            <a:spLocks noChangeArrowheads="1"/>
          </p:cNvSpPr>
          <p:nvPr/>
        </p:nvSpPr>
        <p:spPr bwMode="auto">
          <a:xfrm>
            <a:off x="2971800" y="4735513"/>
            <a:ext cx="1447800" cy="10668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pic>
        <p:nvPicPr>
          <p:cNvPr id="213000" name="Picture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933825"/>
            <a:ext cx="354806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01" name="Oval 78"/>
          <p:cNvSpPr>
            <a:spLocks noChangeArrowheads="1"/>
          </p:cNvSpPr>
          <p:nvPr/>
        </p:nvSpPr>
        <p:spPr bwMode="auto">
          <a:xfrm>
            <a:off x="7164388" y="4895850"/>
            <a:ext cx="457200" cy="838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13002" name="Oval 79"/>
          <p:cNvSpPr>
            <a:spLocks noChangeArrowheads="1"/>
          </p:cNvSpPr>
          <p:nvPr/>
        </p:nvSpPr>
        <p:spPr bwMode="auto">
          <a:xfrm>
            <a:off x="6948488" y="4149725"/>
            <a:ext cx="457200" cy="914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7" descr="face2"/>
          <p:cNvPicPr>
            <a:picLocks noChangeAspect="1" noChangeArrowheads="1"/>
          </p:cNvPicPr>
          <p:nvPr/>
        </p:nvPicPr>
        <p:blipFill>
          <a:blip r:embed="rId2">
            <a:lum bright="4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752600" y="533400"/>
            <a:ext cx="5561013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 数组</a:t>
            </a:r>
          </a:p>
        </p:txBody>
      </p:sp>
      <p:sp>
        <p:nvSpPr>
          <p:cNvPr id="508934" name="Rectangle 6"/>
          <p:cNvSpPr>
            <a:spLocks noChangeArrowheads="1"/>
          </p:cNvSpPr>
          <p:nvPr/>
        </p:nvSpPr>
        <p:spPr bwMode="auto">
          <a:xfrm>
            <a:off x="990600" y="2209800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/>
                <a:cs typeface="Arial Unicode MS"/>
              </a:rPr>
              <a:t>  </a:t>
            </a:r>
            <a:r>
              <a:rPr lang="zh-CN" altLang="en-US" sz="2000" b="1">
                <a:ea typeface="Arial Unicode MS"/>
                <a:cs typeface="Arial Unicode MS"/>
              </a:rPr>
              <a:t>数组是由一定数目的同类元素顺序排列而成的结构类型数据</a:t>
            </a:r>
          </a:p>
          <a:p>
            <a:pPr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 一个数组在内存占有一片连续的存储区域</a:t>
            </a:r>
          </a:p>
          <a:p>
            <a:pPr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 数组名是存储空间的首</a:t>
            </a:r>
            <a:r>
              <a:rPr lang="zh-CN" altLang="en-US" sz="2000" b="1" smtClean="0">
                <a:ea typeface="Arial Unicode MS"/>
                <a:cs typeface="Arial Unicode MS"/>
              </a:rPr>
              <a:t>地址</a:t>
            </a:r>
            <a:r>
              <a:rPr lang="zh-CN" altLang="en-US" sz="2000" b="1" smtClean="0">
                <a:solidFill>
                  <a:schemeClr val="accent1"/>
                </a:solidFill>
                <a:ea typeface="Arial Unicode MS"/>
                <a:cs typeface="Arial Unicode MS"/>
              </a:rPr>
              <a:t>（首元素的首地址）</a:t>
            </a:r>
            <a:endParaRPr lang="zh-CN" altLang="en-US" sz="2000" b="1">
              <a:solidFill>
                <a:schemeClr val="accent1"/>
              </a:solidFill>
              <a:ea typeface="Arial Unicode MS"/>
              <a:cs typeface="Arial Unicode MS"/>
            </a:endParaRPr>
          </a:p>
          <a:p>
            <a:pPr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 数组的每个元素用下标变量标识 </a:t>
            </a:r>
          </a:p>
        </p:txBody>
      </p:sp>
      <p:pic>
        <p:nvPicPr>
          <p:cNvPr id="11268" name="Picture 10" descr="129">
            <a:hlinkClick r:id="rId3" action="ppaction://hlinkpres?slideindex=2&amp;slidetitle=C++程序设计基础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735638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71604" y="5286388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数组的每个元素都可以由首元素推出，其它元素是相对于首元素的偏移值，也就是下标。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0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5"/>
          <p:cNvSpPr txBox="1">
            <a:spLocks noChangeArrowheads="1"/>
          </p:cNvSpPr>
          <p:nvPr/>
        </p:nvSpPr>
        <p:spPr bwMode="auto">
          <a:xfrm>
            <a:off x="990600" y="460375"/>
            <a:ext cx="4721225" cy="5740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  </a:t>
            </a:r>
            <a:r>
              <a:rPr lang="zh-CN" altLang="en-US" sz="2000" b="1" i="1">
                <a:solidFill>
                  <a:srgbClr val="008000"/>
                </a:solidFill>
              </a:rPr>
              <a:t>数组测试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{ int  i , a[ 5 ] = { 1, 3, 5, 7, 9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0; i &lt; 5;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a[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static int b[ 5 ] = { 1, 2, 3 };</a:t>
            </a:r>
            <a:r>
              <a:rPr lang="en-US" altLang="zh-CN" sz="180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5 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b[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int c[ ] = { 1, 2, 3, 4, 5, 6, 7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sizeof ( c ) / sizeof  ( int ) ; 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c[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4641850" y="190976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4648200" y="2198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4648200" y="320675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声明静态数组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sp>
        <p:nvSpPr>
          <p:cNvPr id="2970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4" grpId="0" autoUpdateAnimBg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"/>
          <p:cNvGrpSpPr>
            <a:grpSpLocks/>
          </p:cNvGrpSpPr>
          <p:nvPr/>
        </p:nvGrpSpPr>
        <p:grpSpPr bwMode="auto">
          <a:xfrm>
            <a:off x="3810000" y="838200"/>
            <a:ext cx="5105400" cy="5135563"/>
            <a:chOff x="2400" y="528"/>
            <a:chExt cx="3216" cy="3235"/>
          </a:xfrm>
        </p:grpSpPr>
        <p:sp>
          <p:nvSpPr>
            <p:cNvPr id="214032" name="Text Box 3"/>
            <p:cNvSpPr txBox="1">
              <a:spLocks noChangeArrowheads="1"/>
            </p:cNvSpPr>
            <p:nvPr/>
          </p:nvSpPr>
          <p:spPr bwMode="auto">
            <a:xfrm>
              <a:off x="2400" y="816"/>
              <a:ext cx="11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kumimoji="0" lang="en-US" altLang="zh-CN" sz="1800">
                  <a:solidFill>
                    <a:srgbClr val="FFFFFF"/>
                  </a:solidFill>
                </a:rPr>
                <a:t>a   0x0065FDD0</a:t>
              </a:r>
            </a:p>
          </p:txBody>
        </p:sp>
        <p:grpSp>
          <p:nvGrpSpPr>
            <p:cNvPr id="214033" name="Group 4"/>
            <p:cNvGrpSpPr>
              <a:grpSpLocks/>
            </p:cNvGrpSpPr>
            <p:nvPr/>
          </p:nvGrpSpPr>
          <p:grpSpPr bwMode="auto">
            <a:xfrm>
              <a:off x="3504" y="528"/>
              <a:ext cx="834" cy="3235"/>
              <a:chOff x="3744" y="720"/>
              <a:chExt cx="834" cy="3235"/>
            </a:xfrm>
          </p:grpSpPr>
          <p:sp>
            <p:nvSpPr>
              <p:cNvPr id="214038" name="Line 5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39" name="AutoShape 6"/>
              <p:cNvSpPr>
                <a:spLocks noChangeArrowheads="1"/>
              </p:cNvSpPr>
              <p:nvPr/>
            </p:nvSpPr>
            <p:spPr bwMode="auto">
              <a:xfrm>
                <a:off x="3744" y="720"/>
                <a:ext cx="834" cy="3235"/>
              </a:xfrm>
              <a:prstGeom prst="wave">
                <a:avLst>
                  <a:gd name="adj1" fmla="val 2611"/>
                  <a:gd name="adj2" fmla="val 0"/>
                </a:avLst>
              </a:prstGeom>
              <a:solidFill>
                <a:srgbClr val="CCECFF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040" name="Line 7"/>
              <p:cNvSpPr>
                <a:spLocks noChangeShapeType="1"/>
              </p:cNvSpPr>
              <p:nvPr/>
            </p:nvSpPr>
            <p:spPr bwMode="auto">
              <a:xfrm>
                <a:off x="3744" y="134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41" name="Line 8"/>
              <p:cNvSpPr>
                <a:spLocks noChangeShapeType="1"/>
              </p:cNvSpPr>
              <p:nvPr/>
            </p:nvSpPr>
            <p:spPr bwMode="auto">
              <a:xfrm>
                <a:off x="3744" y="184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42" name="Line 9"/>
              <p:cNvSpPr>
                <a:spLocks noChangeShapeType="1"/>
              </p:cNvSpPr>
              <p:nvPr/>
            </p:nvSpPr>
            <p:spPr bwMode="auto">
              <a:xfrm>
                <a:off x="3744" y="1591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43" name="Line 10"/>
              <p:cNvSpPr>
                <a:spLocks noChangeShapeType="1"/>
              </p:cNvSpPr>
              <p:nvPr/>
            </p:nvSpPr>
            <p:spPr bwMode="auto">
              <a:xfrm>
                <a:off x="3744" y="2089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44" name="Line 11"/>
              <p:cNvSpPr>
                <a:spLocks noChangeShapeType="1"/>
              </p:cNvSpPr>
              <p:nvPr/>
            </p:nvSpPr>
            <p:spPr bwMode="auto">
              <a:xfrm>
                <a:off x="3744" y="2338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45" name="Line 12"/>
              <p:cNvSpPr>
                <a:spLocks noChangeShapeType="1"/>
              </p:cNvSpPr>
              <p:nvPr/>
            </p:nvSpPr>
            <p:spPr bwMode="auto">
              <a:xfrm>
                <a:off x="3744" y="258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46" name="Line 13"/>
              <p:cNvSpPr>
                <a:spLocks noChangeShapeType="1"/>
              </p:cNvSpPr>
              <p:nvPr/>
            </p:nvSpPr>
            <p:spPr bwMode="auto">
              <a:xfrm>
                <a:off x="3744" y="2835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47" name="Line 14"/>
              <p:cNvSpPr>
                <a:spLocks noChangeShapeType="1"/>
              </p:cNvSpPr>
              <p:nvPr/>
            </p:nvSpPr>
            <p:spPr bwMode="auto">
              <a:xfrm>
                <a:off x="3744" y="308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48" name="Line 15"/>
              <p:cNvSpPr>
                <a:spLocks noChangeShapeType="1"/>
              </p:cNvSpPr>
              <p:nvPr/>
            </p:nvSpPr>
            <p:spPr bwMode="auto">
              <a:xfrm>
                <a:off x="3744" y="333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49" name="Line 16"/>
              <p:cNvSpPr>
                <a:spLocks noChangeShapeType="1"/>
              </p:cNvSpPr>
              <p:nvPr/>
            </p:nvSpPr>
            <p:spPr bwMode="auto">
              <a:xfrm>
                <a:off x="3744" y="122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50" name="Line 17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51" name="Line 18"/>
              <p:cNvSpPr>
                <a:spLocks noChangeShapeType="1"/>
              </p:cNvSpPr>
              <p:nvPr/>
            </p:nvSpPr>
            <p:spPr bwMode="auto">
              <a:xfrm>
                <a:off x="3744" y="358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52" name="Line 19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53" name="Line 20"/>
              <p:cNvSpPr>
                <a:spLocks noChangeShapeType="1"/>
              </p:cNvSpPr>
              <p:nvPr/>
            </p:nvSpPr>
            <p:spPr bwMode="auto">
              <a:xfrm>
                <a:off x="3744" y="129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54" name="Line 21"/>
              <p:cNvSpPr>
                <a:spLocks noChangeShapeType="1"/>
              </p:cNvSpPr>
              <p:nvPr/>
            </p:nvSpPr>
            <p:spPr bwMode="auto">
              <a:xfrm>
                <a:off x="3744" y="146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55" name="Line 22"/>
              <p:cNvSpPr>
                <a:spLocks noChangeShapeType="1"/>
              </p:cNvSpPr>
              <p:nvPr/>
            </p:nvSpPr>
            <p:spPr bwMode="auto">
              <a:xfrm>
                <a:off x="3744" y="139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56" name="Line 23"/>
              <p:cNvSpPr>
                <a:spLocks noChangeShapeType="1"/>
              </p:cNvSpPr>
              <p:nvPr/>
            </p:nvSpPr>
            <p:spPr bwMode="auto">
              <a:xfrm>
                <a:off x="3744" y="153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4057" name="Group 24"/>
              <p:cNvGrpSpPr>
                <a:grpSpLocks/>
              </p:cNvGrpSpPr>
              <p:nvPr/>
            </p:nvGrpSpPr>
            <p:grpSpPr bwMode="auto">
              <a:xfrm>
                <a:off x="3744" y="1654"/>
                <a:ext cx="834" cy="144"/>
                <a:chOff x="3744" y="1632"/>
                <a:chExt cx="834" cy="144"/>
              </a:xfrm>
            </p:grpSpPr>
            <p:sp>
              <p:nvSpPr>
                <p:cNvPr id="214086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87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88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4058" name="Group 28"/>
              <p:cNvGrpSpPr>
                <a:grpSpLocks/>
              </p:cNvGrpSpPr>
              <p:nvPr/>
            </p:nvGrpSpPr>
            <p:grpSpPr bwMode="auto">
              <a:xfrm>
                <a:off x="3744" y="1899"/>
                <a:ext cx="834" cy="144"/>
                <a:chOff x="3744" y="1632"/>
                <a:chExt cx="834" cy="144"/>
              </a:xfrm>
            </p:grpSpPr>
            <p:sp>
              <p:nvSpPr>
                <p:cNvPr id="214083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84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85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4059" name="Group 32"/>
              <p:cNvGrpSpPr>
                <a:grpSpLocks/>
              </p:cNvGrpSpPr>
              <p:nvPr/>
            </p:nvGrpSpPr>
            <p:grpSpPr bwMode="auto">
              <a:xfrm>
                <a:off x="3744" y="2144"/>
                <a:ext cx="834" cy="144"/>
                <a:chOff x="3744" y="1632"/>
                <a:chExt cx="834" cy="144"/>
              </a:xfrm>
            </p:grpSpPr>
            <p:sp>
              <p:nvSpPr>
                <p:cNvPr id="214080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81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82" name="Line 35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4060" name="Group 36"/>
              <p:cNvGrpSpPr>
                <a:grpSpLocks/>
              </p:cNvGrpSpPr>
              <p:nvPr/>
            </p:nvGrpSpPr>
            <p:grpSpPr bwMode="auto">
              <a:xfrm>
                <a:off x="3744" y="2396"/>
                <a:ext cx="834" cy="144"/>
                <a:chOff x="3744" y="1632"/>
                <a:chExt cx="834" cy="144"/>
              </a:xfrm>
            </p:grpSpPr>
            <p:sp>
              <p:nvSpPr>
                <p:cNvPr id="214077" name="Line 3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78" name="Line 3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79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4061" name="Group 40"/>
              <p:cNvGrpSpPr>
                <a:grpSpLocks/>
              </p:cNvGrpSpPr>
              <p:nvPr/>
            </p:nvGrpSpPr>
            <p:grpSpPr bwMode="auto">
              <a:xfrm>
                <a:off x="3744" y="2640"/>
                <a:ext cx="834" cy="144"/>
                <a:chOff x="3744" y="1632"/>
                <a:chExt cx="834" cy="144"/>
              </a:xfrm>
            </p:grpSpPr>
            <p:sp>
              <p:nvSpPr>
                <p:cNvPr id="214074" name="Line 41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75" name="Line 42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76" name="Line 43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4062" name="Group 44"/>
              <p:cNvGrpSpPr>
                <a:grpSpLocks/>
              </p:cNvGrpSpPr>
              <p:nvPr/>
            </p:nvGrpSpPr>
            <p:grpSpPr bwMode="auto">
              <a:xfrm>
                <a:off x="3744" y="2897"/>
                <a:ext cx="834" cy="144"/>
                <a:chOff x="3744" y="1632"/>
                <a:chExt cx="834" cy="144"/>
              </a:xfrm>
            </p:grpSpPr>
            <p:sp>
              <p:nvSpPr>
                <p:cNvPr id="214071" name="Line 45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72" name="Line 46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73" name="Line 47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4063" name="Group 48"/>
              <p:cNvGrpSpPr>
                <a:grpSpLocks/>
              </p:cNvGrpSpPr>
              <p:nvPr/>
            </p:nvGrpSpPr>
            <p:grpSpPr bwMode="auto">
              <a:xfrm>
                <a:off x="3744" y="3137"/>
                <a:ext cx="834" cy="144"/>
                <a:chOff x="3744" y="1632"/>
                <a:chExt cx="834" cy="144"/>
              </a:xfrm>
            </p:grpSpPr>
            <p:sp>
              <p:nvSpPr>
                <p:cNvPr id="214068" name="Line 49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69" name="Line 50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70" name="Line 51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4064" name="Group 52"/>
              <p:cNvGrpSpPr>
                <a:grpSpLocks/>
              </p:cNvGrpSpPr>
              <p:nvPr/>
            </p:nvGrpSpPr>
            <p:grpSpPr bwMode="auto">
              <a:xfrm>
                <a:off x="3744" y="3400"/>
                <a:ext cx="834" cy="144"/>
                <a:chOff x="3744" y="1632"/>
                <a:chExt cx="834" cy="144"/>
              </a:xfrm>
            </p:grpSpPr>
            <p:sp>
              <p:nvSpPr>
                <p:cNvPr id="214065" name="Line 53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66" name="Line 54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067" name="Line 55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4034" name="Text Box 56"/>
            <p:cNvSpPr txBox="1">
              <a:spLocks noChangeArrowheads="1"/>
            </p:cNvSpPr>
            <p:nvPr/>
          </p:nvSpPr>
          <p:spPr bwMode="auto">
            <a:xfrm>
              <a:off x="3810" y="860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214035" name="Rectangle 57"/>
            <p:cNvSpPr>
              <a:spLocks noChangeArrowheads="1"/>
            </p:cNvSpPr>
            <p:nvPr/>
          </p:nvSpPr>
          <p:spPr bwMode="auto">
            <a:xfrm>
              <a:off x="4752" y="1104"/>
              <a:ext cx="624" cy="192"/>
            </a:xfrm>
            <a:prstGeom prst="rect">
              <a:avLst/>
            </a:prstGeom>
            <a:solidFill>
              <a:srgbClr val="E1FFE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>
                  <a:solidFill>
                    <a:srgbClr val="FFFFFF"/>
                  </a:solidFill>
                </a:rPr>
                <a:t>0x0065FDD4</a:t>
              </a:r>
            </a:p>
          </p:txBody>
        </p:sp>
        <p:sp>
          <p:nvSpPr>
            <p:cNvPr id="214036" name="Line 58"/>
            <p:cNvSpPr>
              <a:spLocks noChangeShapeType="1"/>
            </p:cNvSpPr>
            <p:nvPr/>
          </p:nvSpPr>
          <p:spPr bwMode="auto">
            <a:xfrm flipH="1">
              <a:off x="4320" y="1200"/>
              <a:ext cx="432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37" name="Text Box 59"/>
            <p:cNvSpPr txBox="1">
              <a:spLocks noChangeArrowheads="1"/>
            </p:cNvSpPr>
            <p:nvPr/>
          </p:nvSpPr>
          <p:spPr bwMode="auto">
            <a:xfrm>
              <a:off x="5364" y="108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>
                  <a:solidFill>
                    <a:srgbClr val="FFFFFF"/>
                  </a:solidFill>
                </a:rPr>
                <a:t>ap</a:t>
              </a:r>
            </a:p>
          </p:txBody>
        </p:sp>
      </p:grpSp>
      <p:sp>
        <p:nvSpPr>
          <p:cNvPr id="214018" name="Text Box 60"/>
          <p:cNvSpPr txBox="1">
            <a:spLocks noChangeArrowheads="1"/>
          </p:cNvSpPr>
          <p:nvPr/>
        </p:nvSpPr>
        <p:spPr bwMode="auto">
          <a:xfrm>
            <a:off x="381000" y="358775"/>
            <a:ext cx="6913563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4-13  </a:t>
            </a:r>
            <a:r>
              <a:rPr lang="zh-CN" altLang="en-US" sz="1800" b="1" i="1">
                <a:solidFill>
                  <a:srgbClr val="008000"/>
                </a:solidFill>
              </a:rPr>
              <a:t>分析程序的输出结果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 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void test ( int </a:t>
            </a:r>
            <a:r>
              <a:rPr lang="en-US" altLang="zh-CN" sz="1800" b="1">
                <a:solidFill>
                  <a:schemeClr val="accent2"/>
                </a:solidFill>
              </a:rPr>
              <a:t>ap</a:t>
            </a:r>
            <a:r>
              <a:rPr lang="en-US" altLang="zh-CN" sz="1800"/>
              <a:t>[] ,  double </a:t>
            </a:r>
            <a:r>
              <a:rPr lang="en-US" altLang="zh-CN" sz="1800" b="1">
                <a:solidFill>
                  <a:schemeClr val="accent2"/>
                </a:solidFill>
              </a:rPr>
              <a:t>bp</a:t>
            </a:r>
            <a:r>
              <a:rPr lang="en-US" altLang="zh-CN" sz="1800"/>
              <a:t>[] , char </a:t>
            </a:r>
            <a:r>
              <a:rPr lang="en-US" altLang="zh-CN" sz="1800" b="1">
                <a:solidFill>
                  <a:schemeClr val="accent2"/>
                </a:solidFill>
              </a:rPr>
              <a:t>cp</a:t>
            </a:r>
            <a:r>
              <a:rPr lang="en-US" altLang="zh-CN" sz="1800"/>
              <a:t> []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cout &lt;&lt; "sizeof ( ap )  = " &lt;&lt; </a:t>
            </a:r>
            <a:r>
              <a:rPr lang="en-US" altLang="zh-CN" sz="1800" b="1">
                <a:solidFill>
                  <a:schemeClr val="accent2"/>
                </a:solidFill>
              </a:rPr>
              <a:t>sizeof ( ap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 ( bp ) = " &lt;&lt; </a:t>
            </a:r>
            <a:r>
              <a:rPr lang="en-US" altLang="zh-CN" sz="1800" b="1">
                <a:solidFill>
                  <a:schemeClr val="accent2"/>
                </a:solidFill>
              </a:rPr>
              <a:t>sizeof ( bp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 ( cp ) = " &lt;&lt; </a:t>
            </a:r>
            <a:r>
              <a:rPr lang="en-US" altLang="zh-CN" sz="1800" b="1">
                <a:solidFill>
                  <a:schemeClr val="accent2"/>
                </a:solidFill>
              </a:rPr>
              <a:t>sizeof ( cp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 int  a [ 10 ] = { 1, 2, 3, 4, 5, 6, 7, 8, 9, 10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double  b [ 10 ] = { 0.1,  0.2,  0.3,  0.4,  0.5,  0.6,  0.7,  0.8,  0.9,  1.0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char  c [ 10 ] = { 'a', 'b', 'c', 'd', 'e', 'f', 'g', 'h', 'i', 'j'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a ) = " &lt;&lt; </a:t>
            </a:r>
            <a:r>
              <a:rPr lang="en-US" altLang="zh-CN" sz="1800" b="1">
                <a:solidFill>
                  <a:srgbClr val="008000"/>
                </a:solidFill>
              </a:rPr>
              <a:t>sizeof ( a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b ) = " &lt;&lt; </a:t>
            </a:r>
            <a:r>
              <a:rPr lang="en-US" altLang="zh-CN" sz="1800" b="1">
                <a:solidFill>
                  <a:srgbClr val="008000"/>
                </a:solidFill>
              </a:rPr>
              <a:t>sizeof ( b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c ) = " &lt;&lt; </a:t>
            </a:r>
            <a:r>
              <a:rPr lang="en-US" altLang="zh-CN" sz="1800" b="1">
                <a:solidFill>
                  <a:srgbClr val="008000"/>
                </a:solidFill>
              </a:rPr>
              <a:t>sizeof ( c )</a:t>
            </a:r>
            <a:r>
              <a:rPr lang="en-US" altLang="zh-CN" sz="1800"/>
              <a:t>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test ( </a:t>
            </a:r>
            <a:r>
              <a:rPr lang="en-US" altLang="zh-CN" sz="1800" b="1">
                <a:solidFill>
                  <a:srgbClr val="008000"/>
                </a:solidFill>
              </a:rPr>
              <a:t>a</a:t>
            </a:r>
            <a:r>
              <a:rPr lang="en-US" altLang="zh-CN" sz="1800"/>
              <a:t>, </a:t>
            </a:r>
            <a:r>
              <a:rPr lang="en-US" altLang="zh-CN" sz="1800" b="1">
                <a:solidFill>
                  <a:srgbClr val="008000"/>
                </a:solidFill>
              </a:rPr>
              <a:t>b</a:t>
            </a:r>
            <a:r>
              <a:rPr lang="en-US" altLang="zh-CN" sz="1800"/>
              <a:t>, </a:t>
            </a:r>
            <a:r>
              <a:rPr lang="en-US" altLang="zh-CN" sz="1800" b="1">
                <a:solidFill>
                  <a:srgbClr val="008000"/>
                </a:solidFill>
              </a:rPr>
              <a:t>c</a:t>
            </a:r>
            <a:r>
              <a:rPr lang="en-US" altLang="zh-CN" sz="1800"/>
              <a:t> )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214019" name="AutoShape 61"/>
          <p:cNvSpPr>
            <a:spLocks noChangeArrowheads="1"/>
          </p:cNvSpPr>
          <p:nvPr/>
        </p:nvSpPr>
        <p:spPr bwMode="auto">
          <a:xfrm>
            <a:off x="6645275" y="2667000"/>
            <a:ext cx="1889125" cy="140335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4800" b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034302" name="Oval 62"/>
          <p:cNvSpPr>
            <a:spLocks noChangeArrowheads="1"/>
          </p:cNvSpPr>
          <p:nvPr/>
        </p:nvSpPr>
        <p:spPr bwMode="auto">
          <a:xfrm>
            <a:off x="3200400" y="1884363"/>
            <a:ext cx="1447800" cy="392112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34303" name="Oval 63"/>
          <p:cNvSpPr>
            <a:spLocks noChangeArrowheads="1"/>
          </p:cNvSpPr>
          <p:nvPr/>
        </p:nvSpPr>
        <p:spPr bwMode="auto">
          <a:xfrm>
            <a:off x="2971800" y="4703763"/>
            <a:ext cx="1447800" cy="3810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14022" name="Group 64"/>
          <p:cNvGrpSpPr>
            <a:grpSpLocks/>
          </p:cNvGrpSpPr>
          <p:nvPr/>
        </p:nvGrpSpPr>
        <p:grpSpPr bwMode="auto">
          <a:xfrm>
            <a:off x="6858000" y="1717675"/>
            <a:ext cx="2057400" cy="339725"/>
            <a:chOff x="4320" y="842"/>
            <a:chExt cx="1296" cy="214"/>
          </a:xfrm>
        </p:grpSpPr>
        <p:sp>
          <p:nvSpPr>
            <p:cNvPr id="214029" name="Rectangle 65"/>
            <p:cNvSpPr>
              <a:spLocks noChangeArrowheads="1"/>
            </p:cNvSpPr>
            <p:nvPr/>
          </p:nvSpPr>
          <p:spPr bwMode="auto">
            <a:xfrm>
              <a:off x="4752" y="864"/>
              <a:ext cx="624" cy="19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/>
                <a:t>0x0065FDD4</a:t>
              </a:r>
            </a:p>
          </p:txBody>
        </p:sp>
        <p:sp>
          <p:nvSpPr>
            <p:cNvPr id="214030" name="Line 66"/>
            <p:cNvSpPr>
              <a:spLocks noChangeShapeType="1"/>
            </p:cNvSpPr>
            <p:nvPr/>
          </p:nvSpPr>
          <p:spPr bwMode="auto">
            <a:xfrm flipH="1">
              <a:off x="4320" y="960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031" name="Text Box 67"/>
            <p:cNvSpPr txBox="1">
              <a:spLocks noChangeArrowheads="1"/>
            </p:cNvSpPr>
            <p:nvPr/>
          </p:nvSpPr>
          <p:spPr bwMode="auto">
            <a:xfrm>
              <a:off x="5364" y="84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/>
                <a:t>ap</a:t>
              </a:r>
            </a:p>
          </p:txBody>
        </p:sp>
      </p:grpSp>
      <p:sp>
        <p:nvSpPr>
          <p:cNvPr id="214023" name="Rectangle 7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4.4.2  </a:t>
            </a:r>
            <a:r>
              <a:rPr lang="zh-CN" altLang="en-US" sz="100" smtClean="0">
                <a:latin typeface="楷体_GB2312" pitchFamily="49" charset="-122"/>
              </a:rPr>
              <a:t>数组名作函数参数</a:t>
            </a:r>
            <a:endParaRPr lang="zh-CN" altLang="en-US" sz="100" smtClean="0"/>
          </a:p>
        </p:txBody>
      </p:sp>
      <p:sp>
        <p:nvSpPr>
          <p:cNvPr id="1034312" name="AutoShape 72"/>
          <p:cNvSpPr>
            <a:spLocks/>
          </p:cNvSpPr>
          <p:nvPr/>
        </p:nvSpPr>
        <p:spPr bwMode="auto">
          <a:xfrm>
            <a:off x="6629400" y="874713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6292"/>
              <a:gd name="adj5" fmla="val 165366"/>
              <a:gd name="adj6" fmla="val -13640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sizeof(int*)</a:t>
            </a:r>
          </a:p>
        </p:txBody>
      </p:sp>
      <p:sp>
        <p:nvSpPr>
          <p:cNvPr id="1034313" name="AutoShape 73"/>
          <p:cNvSpPr>
            <a:spLocks/>
          </p:cNvSpPr>
          <p:nvPr/>
        </p:nvSpPr>
        <p:spPr bwMode="auto">
          <a:xfrm>
            <a:off x="5940425" y="3251200"/>
            <a:ext cx="1560513" cy="609600"/>
          </a:xfrm>
          <a:prstGeom prst="borderCallout2">
            <a:avLst>
              <a:gd name="adj1" fmla="val 18750"/>
              <a:gd name="adj2" fmla="val -4884"/>
              <a:gd name="adj3" fmla="val 18750"/>
              <a:gd name="adj4" fmla="val -32148"/>
              <a:gd name="adj5" fmla="val 229167"/>
              <a:gd name="adj6" fmla="val -1201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sizeof(int[10])</a:t>
            </a:r>
            <a:endParaRPr lang="en-US" altLang="zh-CN" sz="1800" b="1" i="1"/>
          </a:p>
        </p:txBody>
      </p:sp>
      <p:pic>
        <p:nvPicPr>
          <p:cNvPr id="214026" name="Picture 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933825"/>
            <a:ext cx="354806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7" name="Oval 75"/>
          <p:cNvSpPr>
            <a:spLocks noChangeArrowheads="1"/>
          </p:cNvSpPr>
          <p:nvPr/>
        </p:nvSpPr>
        <p:spPr bwMode="auto">
          <a:xfrm>
            <a:off x="7164388" y="4895850"/>
            <a:ext cx="457200" cy="838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14028" name="Oval 76"/>
          <p:cNvSpPr>
            <a:spLocks noChangeArrowheads="1"/>
          </p:cNvSpPr>
          <p:nvPr/>
        </p:nvSpPr>
        <p:spPr bwMode="auto">
          <a:xfrm>
            <a:off x="6948488" y="4149725"/>
            <a:ext cx="457200" cy="914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3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3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3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3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2" grpId="0" animBg="1"/>
      <p:bldP spid="1034303" grpId="0" animBg="1"/>
      <p:bldP spid="1034312" grpId="0" animBg="1" autoUpdateAnimBg="0"/>
      <p:bldP spid="1034313" grpId="0" animBg="1" autoUpdateAnimBg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3"/>
          <p:cNvGrpSpPr>
            <a:grpSpLocks/>
          </p:cNvGrpSpPr>
          <p:nvPr/>
        </p:nvGrpSpPr>
        <p:grpSpPr bwMode="auto">
          <a:xfrm>
            <a:off x="3810000" y="838200"/>
            <a:ext cx="5105400" cy="5135563"/>
            <a:chOff x="2400" y="528"/>
            <a:chExt cx="3216" cy="3235"/>
          </a:xfrm>
        </p:grpSpPr>
        <p:sp>
          <p:nvSpPr>
            <p:cNvPr id="215049" name="Text Box 4"/>
            <p:cNvSpPr txBox="1">
              <a:spLocks noChangeArrowheads="1"/>
            </p:cNvSpPr>
            <p:nvPr/>
          </p:nvSpPr>
          <p:spPr bwMode="auto">
            <a:xfrm>
              <a:off x="2400" y="816"/>
              <a:ext cx="11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kumimoji="0" lang="en-US" altLang="zh-CN" sz="1800">
                  <a:solidFill>
                    <a:srgbClr val="FFFFFF"/>
                  </a:solidFill>
                </a:rPr>
                <a:t>a   0x0065FDD0</a:t>
              </a:r>
            </a:p>
          </p:txBody>
        </p:sp>
        <p:grpSp>
          <p:nvGrpSpPr>
            <p:cNvPr id="215050" name="Group 5"/>
            <p:cNvGrpSpPr>
              <a:grpSpLocks/>
            </p:cNvGrpSpPr>
            <p:nvPr/>
          </p:nvGrpSpPr>
          <p:grpSpPr bwMode="auto">
            <a:xfrm>
              <a:off x="3504" y="528"/>
              <a:ext cx="834" cy="3235"/>
              <a:chOff x="3744" y="720"/>
              <a:chExt cx="834" cy="3235"/>
            </a:xfrm>
          </p:grpSpPr>
          <p:sp>
            <p:nvSpPr>
              <p:cNvPr id="215055" name="Line 6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56" name="AutoShape 7"/>
              <p:cNvSpPr>
                <a:spLocks noChangeArrowheads="1"/>
              </p:cNvSpPr>
              <p:nvPr/>
            </p:nvSpPr>
            <p:spPr bwMode="auto">
              <a:xfrm>
                <a:off x="3744" y="720"/>
                <a:ext cx="834" cy="3235"/>
              </a:xfrm>
              <a:prstGeom prst="wave">
                <a:avLst>
                  <a:gd name="adj1" fmla="val 2611"/>
                  <a:gd name="adj2" fmla="val 0"/>
                </a:avLst>
              </a:prstGeom>
              <a:solidFill>
                <a:srgbClr val="CCECFF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057" name="Line 8"/>
              <p:cNvSpPr>
                <a:spLocks noChangeShapeType="1"/>
              </p:cNvSpPr>
              <p:nvPr/>
            </p:nvSpPr>
            <p:spPr bwMode="auto">
              <a:xfrm>
                <a:off x="3744" y="134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58" name="Line 9"/>
              <p:cNvSpPr>
                <a:spLocks noChangeShapeType="1"/>
              </p:cNvSpPr>
              <p:nvPr/>
            </p:nvSpPr>
            <p:spPr bwMode="auto">
              <a:xfrm>
                <a:off x="3744" y="184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59" name="Line 10"/>
              <p:cNvSpPr>
                <a:spLocks noChangeShapeType="1"/>
              </p:cNvSpPr>
              <p:nvPr/>
            </p:nvSpPr>
            <p:spPr bwMode="auto">
              <a:xfrm>
                <a:off x="3744" y="1591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60" name="Line 11"/>
              <p:cNvSpPr>
                <a:spLocks noChangeShapeType="1"/>
              </p:cNvSpPr>
              <p:nvPr/>
            </p:nvSpPr>
            <p:spPr bwMode="auto">
              <a:xfrm>
                <a:off x="3744" y="2089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61" name="Line 12"/>
              <p:cNvSpPr>
                <a:spLocks noChangeShapeType="1"/>
              </p:cNvSpPr>
              <p:nvPr/>
            </p:nvSpPr>
            <p:spPr bwMode="auto">
              <a:xfrm>
                <a:off x="3744" y="2338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62" name="Line 13"/>
              <p:cNvSpPr>
                <a:spLocks noChangeShapeType="1"/>
              </p:cNvSpPr>
              <p:nvPr/>
            </p:nvSpPr>
            <p:spPr bwMode="auto">
              <a:xfrm>
                <a:off x="3744" y="258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63" name="Line 14"/>
              <p:cNvSpPr>
                <a:spLocks noChangeShapeType="1"/>
              </p:cNvSpPr>
              <p:nvPr/>
            </p:nvSpPr>
            <p:spPr bwMode="auto">
              <a:xfrm>
                <a:off x="3744" y="2835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64" name="Line 15"/>
              <p:cNvSpPr>
                <a:spLocks noChangeShapeType="1"/>
              </p:cNvSpPr>
              <p:nvPr/>
            </p:nvSpPr>
            <p:spPr bwMode="auto">
              <a:xfrm>
                <a:off x="3744" y="308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65" name="Line 16"/>
              <p:cNvSpPr>
                <a:spLocks noChangeShapeType="1"/>
              </p:cNvSpPr>
              <p:nvPr/>
            </p:nvSpPr>
            <p:spPr bwMode="auto">
              <a:xfrm>
                <a:off x="3744" y="333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66" name="Line 17"/>
              <p:cNvSpPr>
                <a:spLocks noChangeShapeType="1"/>
              </p:cNvSpPr>
              <p:nvPr/>
            </p:nvSpPr>
            <p:spPr bwMode="auto">
              <a:xfrm>
                <a:off x="3744" y="122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67" name="Line 18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68" name="Line 19"/>
              <p:cNvSpPr>
                <a:spLocks noChangeShapeType="1"/>
              </p:cNvSpPr>
              <p:nvPr/>
            </p:nvSpPr>
            <p:spPr bwMode="auto">
              <a:xfrm>
                <a:off x="3744" y="358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69" name="Line 20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70" name="Line 21"/>
              <p:cNvSpPr>
                <a:spLocks noChangeShapeType="1"/>
              </p:cNvSpPr>
              <p:nvPr/>
            </p:nvSpPr>
            <p:spPr bwMode="auto">
              <a:xfrm>
                <a:off x="3744" y="129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71" name="Line 22"/>
              <p:cNvSpPr>
                <a:spLocks noChangeShapeType="1"/>
              </p:cNvSpPr>
              <p:nvPr/>
            </p:nvSpPr>
            <p:spPr bwMode="auto">
              <a:xfrm>
                <a:off x="3744" y="146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72" name="Line 23"/>
              <p:cNvSpPr>
                <a:spLocks noChangeShapeType="1"/>
              </p:cNvSpPr>
              <p:nvPr/>
            </p:nvSpPr>
            <p:spPr bwMode="auto">
              <a:xfrm>
                <a:off x="3744" y="139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73" name="Line 24"/>
              <p:cNvSpPr>
                <a:spLocks noChangeShapeType="1"/>
              </p:cNvSpPr>
              <p:nvPr/>
            </p:nvSpPr>
            <p:spPr bwMode="auto">
              <a:xfrm>
                <a:off x="3744" y="153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5074" name="Group 25"/>
              <p:cNvGrpSpPr>
                <a:grpSpLocks/>
              </p:cNvGrpSpPr>
              <p:nvPr/>
            </p:nvGrpSpPr>
            <p:grpSpPr bwMode="auto">
              <a:xfrm>
                <a:off x="3744" y="1654"/>
                <a:ext cx="834" cy="144"/>
                <a:chOff x="3744" y="1632"/>
                <a:chExt cx="834" cy="144"/>
              </a:xfrm>
            </p:grpSpPr>
            <p:sp>
              <p:nvSpPr>
                <p:cNvPr id="215103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04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05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075" name="Group 29"/>
              <p:cNvGrpSpPr>
                <a:grpSpLocks/>
              </p:cNvGrpSpPr>
              <p:nvPr/>
            </p:nvGrpSpPr>
            <p:grpSpPr bwMode="auto">
              <a:xfrm>
                <a:off x="3744" y="1899"/>
                <a:ext cx="834" cy="144"/>
                <a:chOff x="3744" y="1632"/>
                <a:chExt cx="834" cy="144"/>
              </a:xfrm>
            </p:grpSpPr>
            <p:sp>
              <p:nvSpPr>
                <p:cNvPr id="215100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01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102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076" name="Group 33"/>
              <p:cNvGrpSpPr>
                <a:grpSpLocks/>
              </p:cNvGrpSpPr>
              <p:nvPr/>
            </p:nvGrpSpPr>
            <p:grpSpPr bwMode="auto">
              <a:xfrm>
                <a:off x="3744" y="2144"/>
                <a:ext cx="834" cy="144"/>
                <a:chOff x="3744" y="1632"/>
                <a:chExt cx="834" cy="144"/>
              </a:xfrm>
            </p:grpSpPr>
            <p:sp>
              <p:nvSpPr>
                <p:cNvPr id="215097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98" name="Line 35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99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077" name="Group 37"/>
              <p:cNvGrpSpPr>
                <a:grpSpLocks/>
              </p:cNvGrpSpPr>
              <p:nvPr/>
            </p:nvGrpSpPr>
            <p:grpSpPr bwMode="auto">
              <a:xfrm>
                <a:off x="3744" y="2396"/>
                <a:ext cx="834" cy="144"/>
                <a:chOff x="3744" y="1632"/>
                <a:chExt cx="834" cy="144"/>
              </a:xfrm>
            </p:grpSpPr>
            <p:sp>
              <p:nvSpPr>
                <p:cNvPr id="215094" name="Line 3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95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96" name="Line 4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078" name="Group 41"/>
              <p:cNvGrpSpPr>
                <a:grpSpLocks/>
              </p:cNvGrpSpPr>
              <p:nvPr/>
            </p:nvGrpSpPr>
            <p:grpSpPr bwMode="auto">
              <a:xfrm>
                <a:off x="3744" y="2640"/>
                <a:ext cx="834" cy="144"/>
                <a:chOff x="3744" y="1632"/>
                <a:chExt cx="834" cy="144"/>
              </a:xfrm>
            </p:grpSpPr>
            <p:sp>
              <p:nvSpPr>
                <p:cNvPr id="215091" name="Line 42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92" name="Line 43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93" name="Line 44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079" name="Group 45"/>
              <p:cNvGrpSpPr>
                <a:grpSpLocks/>
              </p:cNvGrpSpPr>
              <p:nvPr/>
            </p:nvGrpSpPr>
            <p:grpSpPr bwMode="auto">
              <a:xfrm>
                <a:off x="3744" y="2897"/>
                <a:ext cx="834" cy="144"/>
                <a:chOff x="3744" y="1632"/>
                <a:chExt cx="834" cy="144"/>
              </a:xfrm>
            </p:grpSpPr>
            <p:sp>
              <p:nvSpPr>
                <p:cNvPr id="215088" name="Line 46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89" name="Line 47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90" name="Line 48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080" name="Group 49"/>
              <p:cNvGrpSpPr>
                <a:grpSpLocks/>
              </p:cNvGrpSpPr>
              <p:nvPr/>
            </p:nvGrpSpPr>
            <p:grpSpPr bwMode="auto">
              <a:xfrm>
                <a:off x="3744" y="3137"/>
                <a:ext cx="834" cy="144"/>
                <a:chOff x="3744" y="1632"/>
                <a:chExt cx="834" cy="144"/>
              </a:xfrm>
            </p:grpSpPr>
            <p:sp>
              <p:nvSpPr>
                <p:cNvPr id="215085" name="Line 50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86" name="Line 51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87" name="Line 52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081" name="Group 53"/>
              <p:cNvGrpSpPr>
                <a:grpSpLocks/>
              </p:cNvGrpSpPr>
              <p:nvPr/>
            </p:nvGrpSpPr>
            <p:grpSpPr bwMode="auto">
              <a:xfrm>
                <a:off x="3744" y="3400"/>
                <a:ext cx="834" cy="144"/>
                <a:chOff x="3744" y="1632"/>
                <a:chExt cx="834" cy="144"/>
              </a:xfrm>
            </p:grpSpPr>
            <p:sp>
              <p:nvSpPr>
                <p:cNvPr id="215082" name="Line 54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83" name="Line 55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084" name="Line 56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5051" name="Text Box 57"/>
            <p:cNvSpPr txBox="1">
              <a:spLocks noChangeArrowheads="1"/>
            </p:cNvSpPr>
            <p:nvPr/>
          </p:nvSpPr>
          <p:spPr bwMode="auto">
            <a:xfrm>
              <a:off x="3810" y="860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215052" name="Rectangle 58"/>
            <p:cNvSpPr>
              <a:spLocks noChangeArrowheads="1"/>
            </p:cNvSpPr>
            <p:nvPr/>
          </p:nvSpPr>
          <p:spPr bwMode="auto">
            <a:xfrm>
              <a:off x="4752" y="1104"/>
              <a:ext cx="624" cy="192"/>
            </a:xfrm>
            <a:prstGeom prst="rect">
              <a:avLst/>
            </a:prstGeom>
            <a:solidFill>
              <a:srgbClr val="E1FFE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>
                  <a:solidFill>
                    <a:srgbClr val="FFFFFF"/>
                  </a:solidFill>
                </a:rPr>
                <a:t>0x0065FDD4</a:t>
              </a:r>
            </a:p>
          </p:txBody>
        </p:sp>
        <p:sp>
          <p:nvSpPr>
            <p:cNvPr id="215053" name="Line 59"/>
            <p:cNvSpPr>
              <a:spLocks noChangeShapeType="1"/>
            </p:cNvSpPr>
            <p:nvPr/>
          </p:nvSpPr>
          <p:spPr bwMode="auto">
            <a:xfrm flipH="1">
              <a:off x="4320" y="1200"/>
              <a:ext cx="432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054" name="Text Box 60"/>
            <p:cNvSpPr txBox="1">
              <a:spLocks noChangeArrowheads="1"/>
            </p:cNvSpPr>
            <p:nvPr/>
          </p:nvSpPr>
          <p:spPr bwMode="auto">
            <a:xfrm>
              <a:off x="5364" y="108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>
                  <a:solidFill>
                    <a:srgbClr val="FFFFFF"/>
                  </a:solidFill>
                </a:rPr>
                <a:t>ap</a:t>
              </a:r>
            </a:p>
          </p:txBody>
        </p:sp>
      </p:grpSp>
      <p:sp>
        <p:nvSpPr>
          <p:cNvPr id="215042" name="Text Box 61"/>
          <p:cNvSpPr txBox="1">
            <a:spLocks noChangeArrowheads="1"/>
          </p:cNvSpPr>
          <p:nvPr/>
        </p:nvSpPr>
        <p:spPr bwMode="auto">
          <a:xfrm>
            <a:off x="381000" y="358775"/>
            <a:ext cx="6913563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4-13  </a:t>
            </a:r>
            <a:r>
              <a:rPr lang="zh-CN" altLang="en-US" sz="1800" b="1" i="1">
                <a:solidFill>
                  <a:srgbClr val="008000"/>
                </a:solidFill>
              </a:rPr>
              <a:t>分析程序的输出结果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 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void test ( int </a:t>
            </a:r>
            <a:r>
              <a:rPr lang="en-US" altLang="zh-CN" sz="1800" b="1">
                <a:solidFill>
                  <a:schemeClr val="accent2"/>
                </a:solidFill>
              </a:rPr>
              <a:t>ap</a:t>
            </a:r>
            <a:r>
              <a:rPr lang="en-US" altLang="zh-CN" sz="1800"/>
              <a:t>[] ,  double </a:t>
            </a:r>
            <a:r>
              <a:rPr lang="en-US" altLang="zh-CN" sz="1800" b="1">
                <a:solidFill>
                  <a:schemeClr val="accent2"/>
                </a:solidFill>
              </a:rPr>
              <a:t>bp</a:t>
            </a:r>
            <a:r>
              <a:rPr lang="en-US" altLang="zh-CN" sz="1800"/>
              <a:t>[] , char </a:t>
            </a:r>
            <a:r>
              <a:rPr lang="en-US" altLang="zh-CN" sz="1800" b="1">
                <a:solidFill>
                  <a:schemeClr val="accent2"/>
                </a:solidFill>
              </a:rPr>
              <a:t>cp</a:t>
            </a:r>
            <a:r>
              <a:rPr lang="en-US" altLang="zh-CN" sz="1800"/>
              <a:t> []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cout &lt;&lt; "sizeof ( ap )  = " &lt;&lt; sizeof ( ap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 ( bp ) = " &lt;&lt; sizeof ( bp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 ( cp ) = " &lt;&lt; sizeof ( cp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 int  a [ 10 ] = { 1, 2, 3, 4, 5, 6, 7, 8, 9, 10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double  b [ 10 ] = { 0.1,  0.2,  0.3,  0.4,  0.5,  0.6,  0.7,  0.8,  0.9,  1.0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char  c [ 10 ] = { 'a', 'b', 'c', 'd', 'e', 'f', 'g', 'h', 'i', 'j'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a ) = " &lt;&lt; sizeof ( a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b ) = " &lt;&lt; sizeof ( b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c ) = " &lt;&lt; sizeof ( c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test ( a, b, c )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771134" name="Rectangle 62"/>
          <p:cNvSpPr>
            <a:spLocks noChangeArrowheads="1"/>
          </p:cNvSpPr>
          <p:nvPr/>
        </p:nvSpPr>
        <p:spPr bwMode="auto">
          <a:xfrm>
            <a:off x="1314450" y="1482725"/>
            <a:ext cx="368935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( int * </a:t>
            </a:r>
            <a:r>
              <a:rPr lang="en-US" altLang="zh-CN" sz="1800" b="1">
                <a:solidFill>
                  <a:schemeClr val="accent2"/>
                </a:solidFill>
                <a:ea typeface="宋体" pitchFamily="2" charset="-122"/>
              </a:rPr>
              <a:t>ap</a:t>
            </a: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 ,  double * </a:t>
            </a:r>
            <a:r>
              <a:rPr lang="en-US" altLang="zh-CN" sz="1800" b="1">
                <a:solidFill>
                  <a:schemeClr val="accent2"/>
                </a:solidFill>
                <a:ea typeface="宋体" pitchFamily="2" charset="-122"/>
              </a:rPr>
              <a:t>bp</a:t>
            </a: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 , char * </a:t>
            </a:r>
            <a:r>
              <a:rPr lang="en-US" altLang="zh-CN" sz="1800" b="1">
                <a:solidFill>
                  <a:schemeClr val="accent2"/>
                </a:solidFill>
                <a:ea typeface="宋体" pitchFamily="2" charset="-122"/>
              </a:rPr>
              <a:t>cp</a:t>
            </a: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 ) </a:t>
            </a:r>
          </a:p>
        </p:txBody>
      </p:sp>
      <p:sp>
        <p:nvSpPr>
          <p:cNvPr id="771135" name="AutoShape 63"/>
          <p:cNvSpPr>
            <a:spLocks/>
          </p:cNvSpPr>
          <p:nvPr/>
        </p:nvSpPr>
        <p:spPr bwMode="auto">
          <a:xfrm>
            <a:off x="6629400" y="3048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6292"/>
              <a:gd name="adj5" fmla="val 186199"/>
              <a:gd name="adj6" fmla="val -13640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有区别吗？</a:t>
            </a:r>
          </a:p>
        </p:txBody>
      </p:sp>
      <p:sp>
        <p:nvSpPr>
          <p:cNvPr id="771136" name="Rectangle 64"/>
          <p:cNvSpPr>
            <a:spLocks noChangeArrowheads="1"/>
          </p:cNvSpPr>
          <p:nvPr/>
        </p:nvSpPr>
        <p:spPr bwMode="auto">
          <a:xfrm>
            <a:off x="698500" y="3616325"/>
            <a:ext cx="3946525" cy="366713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b="1" i="1">
                <a:solidFill>
                  <a:srgbClr val="0000FF"/>
                </a:solidFill>
                <a:ea typeface="宋体" pitchFamily="2" charset="-122"/>
              </a:rPr>
              <a:t> int * </a:t>
            </a:r>
            <a:r>
              <a:rPr lang="en-US" altLang="zh-CN" sz="1800" b="1" i="1">
                <a:solidFill>
                  <a:schemeClr val="accent2"/>
                </a:solidFill>
                <a:ea typeface="宋体" pitchFamily="2" charset="-122"/>
              </a:rPr>
              <a:t>a </a:t>
            </a:r>
            <a:r>
              <a:rPr lang="en-US" altLang="zh-CN" sz="1800" b="1" i="1">
                <a:ea typeface="宋体" pitchFamily="2" charset="-122"/>
              </a:rPr>
              <a:t>= { 1, 2, 3, 4, 5, 6, 7, 8, 9, 10 } ;   </a:t>
            </a:r>
            <a:endParaRPr lang="en-US" altLang="zh-CN" sz="1800" b="1" i="1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771137" name="AutoShape 65"/>
          <p:cNvSpPr>
            <a:spLocks/>
          </p:cNvSpPr>
          <p:nvPr/>
        </p:nvSpPr>
        <p:spPr bwMode="auto">
          <a:xfrm>
            <a:off x="6324600" y="2514600"/>
            <a:ext cx="1143000" cy="609600"/>
          </a:xfrm>
          <a:prstGeom prst="borderCallout2">
            <a:avLst>
              <a:gd name="adj1" fmla="val 18750"/>
              <a:gd name="adj2" fmla="val -6667"/>
              <a:gd name="adj3" fmla="val 18750"/>
              <a:gd name="adj4" fmla="val -45972"/>
              <a:gd name="adj5" fmla="val 186199"/>
              <a:gd name="adj6" fmla="val -17277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 i="1"/>
              <a:t>可以吗？</a:t>
            </a:r>
          </a:p>
        </p:txBody>
      </p:sp>
      <p:sp>
        <p:nvSpPr>
          <p:cNvPr id="215047" name="Rectangle 6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4.4.2  </a:t>
            </a:r>
            <a:r>
              <a:rPr lang="zh-CN" altLang="en-US" sz="100" smtClean="0">
                <a:latin typeface="楷体_GB2312" pitchFamily="49" charset="-122"/>
              </a:rPr>
              <a:t>数组名作函数参数</a:t>
            </a:r>
            <a:endParaRPr lang="zh-CN" altLang="en-US" sz="100" smtClean="0"/>
          </a:p>
        </p:txBody>
      </p:sp>
      <p:pic>
        <p:nvPicPr>
          <p:cNvPr id="215048" name="Picture 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933825"/>
            <a:ext cx="354806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7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7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134" grpId="0" animBg="1" autoUpdateAnimBg="0"/>
      <p:bldP spid="771135" grpId="0" animBg="1" autoUpdateAnimBg="0"/>
      <p:bldP spid="771136" grpId="0" animBg="1" autoUpdateAnimBg="0"/>
      <p:bldP spid="771137" grpId="0" animBg="1" autoUpdateAnimBg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"/>
          <p:cNvGrpSpPr>
            <a:grpSpLocks/>
          </p:cNvGrpSpPr>
          <p:nvPr/>
        </p:nvGrpSpPr>
        <p:grpSpPr bwMode="auto">
          <a:xfrm>
            <a:off x="3810000" y="838200"/>
            <a:ext cx="5105400" cy="5135563"/>
            <a:chOff x="2400" y="528"/>
            <a:chExt cx="3216" cy="3235"/>
          </a:xfrm>
        </p:grpSpPr>
        <p:sp>
          <p:nvSpPr>
            <p:cNvPr id="216073" name="Text Box 4"/>
            <p:cNvSpPr txBox="1">
              <a:spLocks noChangeArrowheads="1"/>
            </p:cNvSpPr>
            <p:nvPr/>
          </p:nvSpPr>
          <p:spPr bwMode="auto">
            <a:xfrm>
              <a:off x="2400" y="816"/>
              <a:ext cx="11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kumimoji="0" lang="en-US" altLang="zh-CN" sz="1800">
                  <a:solidFill>
                    <a:srgbClr val="FFFFFF"/>
                  </a:solidFill>
                </a:rPr>
                <a:t>a   0x0065FDD0</a:t>
              </a:r>
            </a:p>
          </p:txBody>
        </p:sp>
        <p:grpSp>
          <p:nvGrpSpPr>
            <p:cNvPr id="216074" name="Group 5"/>
            <p:cNvGrpSpPr>
              <a:grpSpLocks/>
            </p:cNvGrpSpPr>
            <p:nvPr/>
          </p:nvGrpSpPr>
          <p:grpSpPr bwMode="auto">
            <a:xfrm>
              <a:off x="3504" y="528"/>
              <a:ext cx="834" cy="3235"/>
              <a:chOff x="3744" y="720"/>
              <a:chExt cx="834" cy="3235"/>
            </a:xfrm>
          </p:grpSpPr>
          <p:sp>
            <p:nvSpPr>
              <p:cNvPr id="216079" name="Line 6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80" name="AutoShape 7"/>
              <p:cNvSpPr>
                <a:spLocks noChangeArrowheads="1"/>
              </p:cNvSpPr>
              <p:nvPr/>
            </p:nvSpPr>
            <p:spPr bwMode="auto">
              <a:xfrm>
                <a:off x="3744" y="720"/>
                <a:ext cx="834" cy="3235"/>
              </a:xfrm>
              <a:prstGeom prst="wave">
                <a:avLst>
                  <a:gd name="adj1" fmla="val 2611"/>
                  <a:gd name="adj2" fmla="val 0"/>
                </a:avLst>
              </a:prstGeom>
              <a:solidFill>
                <a:srgbClr val="CCECFF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081" name="Line 8"/>
              <p:cNvSpPr>
                <a:spLocks noChangeShapeType="1"/>
              </p:cNvSpPr>
              <p:nvPr/>
            </p:nvSpPr>
            <p:spPr bwMode="auto">
              <a:xfrm>
                <a:off x="3744" y="134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82" name="Line 9"/>
              <p:cNvSpPr>
                <a:spLocks noChangeShapeType="1"/>
              </p:cNvSpPr>
              <p:nvPr/>
            </p:nvSpPr>
            <p:spPr bwMode="auto">
              <a:xfrm>
                <a:off x="3744" y="184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83" name="Line 10"/>
              <p:cNvSpPr>
                <a:spLocks noChangeShapeType="1"/>
              </p:cNvSpPr>
              <p:nvPr/>
            </p:nvSpPr>
            <p:spPr bwMode="auto">
              <a:xfrm>
                <a:off x="3744" y="1591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84" name="Line 11"/>
              <p:cNvSpPr>
                <a:spLocks noChangeShapeType="1"/>
              </p:cNvSpPr>
              <p:nvPr/>
            </p:nvSpPr>
            <p:spPr bwMode="auto">
              <a:xfrm>
                <a:off x="3744" y="2089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85" name="Line 12"/>
              <p:cNvSpPr>
                <a:spLocks noChangeShapeType="1"/>
              </p:cNvSpPr>
              <p:nvPr/>
            </p:nvSpPr>
            <p:spPr bwMode="auto">
              <a:xfrm>
                <a:off x="3744" y="2338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86" name="Line 13"/>
              <p:cNvSpPr>
                <a:spLocks noChangeShapeType="1"/>
              </p:cNvSpPr>
              <p:nvPr/>
            </p:nvSpPr>
            <p:spPr bwMode="auto">
              <a:xfrm>
                <a:off x="3744" y="258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87" name="Line 14"/>
              <p:cNvSpPr>
                <a:spLocks noChangeShapeType="1"/>
              </p:cNvSpPr>
              <p:nvPr/>
            </p:nvSpPr>
            <p:spPr bwMode="auto">
              <a:xfrm>
                <a:off x="3744" y="2835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88" name="Line 15"/>
              <p:cNvSpPr>
                <a:spLocks noChangeShapeType="1"/>
              </p:cNvSpPr>
              <p:nvPr/>
            </p:nvSpPr>
            <p:spPr bwMode="auto">
              <a:xfrm>
                <a:off x="3744" y="308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89" name="Line 16"/>
              <p:cNvSpPr>
                <a:spLocks noChangeShapeType="1"/>
              </p:cNvSpPr>
              <p:nvPr/>
            </p:nvSpPr>
            <p:spPr bwMode="auto">
              <a:xfrm>
                <a:off x="3744" y="333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90" name="Line 17"/>
              <p:cNvSpPr>
                <a:spLocks noChangeShapeType="1"/>
              </p:cNvSpPr>
              <p:nvPr/>
            </p:nvSpPr>
            <p:spPr bwMode="auto">
              <a:xfrm>
                <a:off x="3744" y="122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91" name="Line 18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92" name="Line 19"/>
              <p:cNvSpPr>
                <a:spLocks noChangeShapeType="1"/>
              </p:cNvSpPr>
              <p:nvPr/>
            </p:nvSpPr>
            <p:spPr bwMode="auto">
              <a:xfrm>
                <a:off x="3744" y="358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93" name="Line 20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94" name="Line 21"/>
              <p:cNvSpPr>
                <a:spLocks noChangeShapeType="1"/>
              </p:cNvSpPr>
              <p:nvPr/>
            </p:nvSpPr>
            <p:spPr bwMode="auto">
              <a:xfrm>
                <a:off x="3744" y="129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95" name="Line 22"/>
              <p:cNvSpPr>
                <a:spLocks noChangeShapeType="1"/>
              </p:cNvSpPr>
              <p:nvPr/>
            </p:nvSpPr>
            <p:spPr bwMode="auto">
              <a:xfrm>
                <a:off x="3744" y="146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96" name="Line 23"/>
              <p:cNvSpPr>
                <a:spLocks noChangeShapeType="1"/>
              </p:cNvSpPr>
              <p:nvPr/>
            </p:nvSpPr>
            <p:spPr bwMode="auto">
              <a:xfrm>
                <a:off x="3744" y="139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97" name="Line 24"/>
              <p:cNvSpPr>
                <a:spLocks noChangeShapeType="1"/>
              </p:cNvSpPr>
              <p:nvPr/>
            </p:nvSpPr>
            <p:spPr bwMode="auto">
              <a:xfrm>
                <a:off x="3744" y="153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6098" name="Group 25"/>
              <p:cNvGrpSpPr>
                <a:grpSpLocks/>
              </p:cNvGrpSpPr>
              <p:nvPr/>
            </p:nvGrpSpPr>
            <p:grpSpPr bwMode="auto">
              <a:xfrm>
                <a:off x="3744" y="1654"/>
                <a:ext cx="834" cy="144"/>
                <a:chOff x="3744" y="1632"/>
                <a:chExt cx="834" cy="144"/>
              </a:xfrm>
            </p:grpSpPr>
            <p:sp>
              <p:nvSpPr>
                <p:cNvPr id="216127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28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29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6099" name="Group 29"/>
              <p:cNvGrpSpPr>
                <a:grpSpLocks/>
              </p:cNvGrpSpPr>
              <p:nvPr/>
            </p:nvGrpSpPr>
            <p:grpSpPr bwMode="auto">
              <a:xfrm>
                <a:off x="3744" y="1899"/>
                <a:ext cx="834" cy="144"/>
                <a:chOff x="3744" y="1632"/>
                <a:chExt cx="834" cy="144"/>
              </a:xfrm>
            </p:grpSpPr>
            <p:sp>
              <p:nvSpPr>
                <p:cNvPr id="216124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25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26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6100" name="Group 33"/>
              <p:cNvGrpSpPr>
                <a:grpSpLocks/>
              </p:cNvGrpSpPr>
              <p:nvPr/>
            </p:nvGrpSpPr>
            <p:grpSpPr bwMode="auto">
              <a:xfrm>
                <a:off x="3744" y="2144"/>
                <a:ext cx="834" cy="144"/>
                <a:chOff x="3744" y="1632"/>
                <a:chExt cx="834" cy="144"/>
              </a:xfrm>
            </p:grpSpPr>
            <p:sp>
              <p:nvSpPr>
                <p:cNvPr id="216121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22" name="Line 35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23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6101" name="Group 37"/>
              <p:cNvGrpSpPr>
                <a:grpSpLocks/>
              </p:cNvGrpSpPr>
              <p:nvPr/>
            </p:nvGrpSpPr>
            <p:grpSpPr bwMode="auto">
              <a:xfrm>
                <a:off x="3744" y="2396"/>
                <a:ext cx="834" cy="144"/>
                <a:chOff x="3744" y="1632"/>
                <a:chExt cx="834" cy="144"/>
              </a:xfrm>
            </p:grpSpPr>
            <p:sp>
              <p:nvSpPr>
                <p:cNvPr id="216118" name="Line 3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19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20" name="Line 4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6102" name="Group 41"/>
              <p:cNvGrpSpPr>
                <a:grpSpLocks/>
              </p:cNvGrpSpPr>
              <p:nvPr/>
            </p:nvGrpSpPr>
            <p:grpSpPr bwMode="auto">
              <a:xfrm>
                <a:off x="3744" y="2640"/>
                <a:ext cx="834" cy="144"/>
                <a:chOff x="3744" y="1632"/>
                <a:chExt cx="834" cy="144"/>
              </a:xfrm>
            </p:grpSpPr>
            <p:sp>
              <p:nvSpPr>
                <p:cNvPr id="216115" name="Line 42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16" name="Line 43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17" name="Line 44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6103" name="Group 45"/>
              <p:cNvGrpSpPr>
                <a:grpSpLocks/>
              </p:cNvGrpSpPr>
              <p:nvPr/>
            </p:nvGrpSpPr>
            <p:grpSpPr bwMode="auto">
              <a:xfrm>
                <a:off x="3744" y="2897"/>
                <a:ext cx="834" cy="144"/>
                <a:chOff x="3744" y="1632"/>
                <a:chExt cx="834" cy="144"/>
              </a:xfrm>
            </p:grpSpPr>
            <p:sp>
              <p:nvSpPr>
                <p:cNvPr id="216112" name="Line 46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13" name="Line 47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14" name="Line 48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6104" name="Group 49"/>
              <p:cNvGrpSpPr>
                <a:grpSpLocks/>
              </p:cNvGrpSpPr>
              <p:nvPr/>
            </p:nvGrpSpPr>
            <p:grpSpPr bwMode="auto">
              <a:xfrm>
                <a:off x="3744" y="3137"/>
                <a:ext cx="834" cy="144"/>
                <a:chOff x="3744" y="1632"/>
                <a:chExt cx="834" cy="144"/>
              </a:xfrm>
            </p:grpSpPr>
            <p:sp>
              <p:nvSpPr>
                <p:cNvPr id="216109" name="Line 50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10" name="Line 51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11" name="Line 52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6105" name="Group 53"/>
              <p:cNvGrpSpPr>
                <a:grpSpLocks/>
              </p:cNvGrpSpPr>
              <p:nvPr/>
            </p:nvGrpSpPr>
            <p:grpSpPr bwMode="auto">
              <a:xfrm>
                <a:off x="3744" y="3400"/>
                <a:ext cx="834" cy="144"/>
                <a:chOff x="3744" y="1632"/>
                <a:chExt cx="834" cy="144"/>
              </a:xfrm>
            </p:grpSpPr>
            <p:sp>
              <p:nvSpPr>
                <p:cNvPr id="216106" name="Line 54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07" name="Line 55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108" name="Line 56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6075" name="Text Box 57"/>
            <p:cNvSpPr txBox="1">
              <a:spLocks noChangeArrowheads="1"/>
            </p:cNvSpPr>
            <p:nvPr/>
          </p:nvSpPr>
          <p:spPr bwMode="auto">
            <a:xfrm>
              <a:off x="3810" y="860"/>
              <a:ext cx="260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2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4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6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8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216076" name="Rectangle 58"/>
            <p:cNvSpPr>
              <a:spLocks noChangeArrowheads="1"/>
            </p:cNvSpPr>
            <p:nvPr/>
          </p:nvSpPr>
          <p:spPr bwMode="auto">
            <a:xfrm>
              <a:off x="4752" y="1104"/>
              <a:ext cx="624" cy="192"/>
            </a:xfrm>
            <a:prstGeom prst="rect">
              <a:avLst/>
            </a:prstGeom>
            <a:solidFill>
              <a:srgbClr val="E1FFE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400">
                  <a:solidFill>
                    <a:srgbClr val="FFFFFF"/>
                  </a:solidFill>
                </a:rPr>
                <a:t>0x0065FDD4</a:t>
              </a:r>
            </a:p>
          </p:txBody>
        </p:sp>
        <p:sp>
          <p:nvSpPr>
            <p:cNvPr id="216077" name="Line 59"/>
            <p:cNvSpPr>
              <a:spLocks noChangeShapeType="1"/>
            </p:cNvSpPr>
            <p:nvPr/>
          </p:nvSpPr>
          <p:spPr bwMode="auto">
            <a:xfrm flipH="1">
              <a:off x="4320" y="1200"/>
              <a:ext cx="432" cy="0"/>
            </a:xfrm>
            <a:prstGeom prst="lin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078" name="Text Box 60"/>
            <p:cNvSpPr txBox="1">
              <a:spLocks noChangeArrowheads="1"/>
            </p:cNvSpPr>
            <p:nvPr/>
          </p:nvSpPr>
          <p:spPr bwMode="auto">
            <a:xfrm>
              <a:off x="5364" y="1082"/>
              <a:ext cx="25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800">
                  <a:solidFill>
                    <a:srgbClr val="FFFFFF"/>
                  </a:solidFill>
                </a:rPr>
                <a:t>ap</a:t>
              </a:r>
            </a:p>
          </p:txBody>
        </p:sp>
      </p:grpSp>
      <p:sp>
        <p:nvSpPr>
          <p:cNvPr id="216066" name="Text Box 61"/>
          <p:cNvSpPr txBox="1">
            <a:spLocks noChangeArrowheads="1"/>
          </p:cNvSpPr>
          <p:nvPr/>
        </p:nvSpPr>
        <p:spPr bwMode="auto">
          <a:xfrm>
            <a:off x="381000" y="358775"/>
            <a:ext cx="6913563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4-13  </a:t>
            </a:r>
            <a:r>
              <a:rPr lang="zh-CN" altLang="en-US" sz="1800" b="1" i="1">
                <a:solidFill>
                  <a:srgbClr val="008000"/>
                </a:solidFill>
              </a:rPr>
              <a:t>分析程序的输出结果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# 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void test ( int </a:t>
            </a:r>
            <a:r>
              <a:rPr lang="en-US" altLang="zh-CN" sz="1800" b="1">
                <a:solidFill>
                  <a:schemeClr val="accent2"/>
                </a:solidFill>
              </a:rPr>
              <a:t>ap</a:t>
            </a:r>
            <a:r>
              <a:rPr lang="en-US" altLang="zh-CN" sz="1800"/>
              <a:t>[] ,  double </a:t>
            </a:r>
            <a:r>
              <a:rPr lang="en-US" altLang="zh-CN" sz="1800" b="1">
                <a:solidFill>
                  <a:schemeClr val="accent2"/>
                </a:solidFill>
              </a:rPr>
              <a:t>bp</a:t>
            </a:r>
            <a:r>
              <a:rPr lang="en-US" altLang="zh-CN" sz="1800"/>
              <a:t>[] , char </a:t>
            </a:r>
            <a:r>
              <a:rPr lang="en-US" altLang="zh-CN" sz="1800" b="1">
                <a:solidFill>
                  <a:schemeClr val="accent2"/>
                </a:solidFill>
              </a:rPr>
              <a:t>cp</a:t>
            </a:r>
            <a:r>
              <a:rPr lang="en-US" altLang="zh-CN" sz="1800"/>
              <a:t> [] 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cout &lt;&lt; "sizeof ( ap )  = " &lt;&lt; sizeof ( ap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 ( bp ) = " &lt;&lt; sizeof ( bp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 ( cp ) = " &lt;&lt; sizeof ( cp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{   int  a [ 10 ] = { 1, 2, 3, 4, 5, 6, 7, 8, 9, 10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double  b [ 10 ] = { 0.1,  0.2,  0.3,  0.4,  0.5,  0.6,  0.7,  0.8,  0.9,  1.0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char  c [ 10 ] = { 'a', 'b', 'c', 'd', 'e', 'f', 'g', 'h', 'i', 'j' }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a ) = " &lt;&lt; sizeof ( a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b ) = " &lt;&lt; sizeof ( b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cout &lt;&lt; "sizeof ( c ) = " &lt;&lt; sizeof ( c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    test ( a, b, c ) ;</a:t>
            </a:r>
          </a:p>
          <a:p>
            <a:pPr>
              <a:lnSpc>
                <a:spcPct val="13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772160" name="AutoShape 64"/>
          <p:cNvSpPr>
            <a:spLocks noChangeArrowheads="1"/>
          </p:cNvSpPr>
          <p:nvPr/>
        </p:nvSpPr>
        <p:spPr bwMode="auto">
          <a:xfrm>
            <a:off x="5029200" y="914400"/>
            <a:ext cx="11430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b="1">
                <a:solidFill>
                  <a:srgbClr val="FF3300"/>
                </a:solidFill>
              </a:rPr>
              <a:t>Ok</a:t>
            </a:r>
          </a:p>
        </p:txBody>
      </p:sp>
      <p:sp>
        <p:nvSpPr>
          <p:cNvPr id="772161" name="AutoShape 65"/>
          <p:cNvSpPr>
            <a:spLocks noChangeArrowheads="1"/>
          </p:cNvSpPr>
          <p:nvPr/>
        </p:nvSpPr>
        <p:spPr bwMode="auto">
          <a:xfrm>
            <a:off x="4581525" y="2895600"/>
            <a:ext cx="11430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b="1" i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216069" name="Rectangle 6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4.4.2  </a:t>
            </a:r>
            <a:r>
              <a:rPr lang="zh-CN" altLang="en-US" sz="100" smtClean="0">
                <a:latin typeface="楷体_GB2312" pitchFamily="49" charset="-122"/>
              </a:rPr>
              <a:t>数组名作函数参数</a:t>
            </a:r>
            <a:endParaRPr lang="zh-CN" altLang="en-US" sz="100" smtClean="0"/>
          </a:p>
        </p:txBody>
      </p:sp>
      <p:sp>
        <p:nvSpPr>
          <p:cNvPr id="772164" name="Rectangle 68"/>
          <p:cNvSpPr>
            <a:spLocks noChangeArrowheads="1"/>
          </p:cNvSpPr>
          <p:nvPr/>
        </p:nvSpPr>
        <p:spPr bwMode="auto">
          <a:xfrm>
            <a:off x="1314450" y="1482725"/>
            <a:ext cx="368935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( int * </a:t>
            </a:r>
            <a:r>
              <a:rPr lang="en-US" altLang="zh-CN" sz="1800" b="1">
                <a:solidFill>
                  <a:schemeClr val="accent2"/>
                </a:solidFill>
                <a:ea typeface="宋体" pitchFamily="2" charset="-122"/>
              </a:rPr>
              <a:t>ap</a:t>
            </a: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 ,  double * </a:t>
            </a:r>
            <a:r>
              <a:rPr lang="en-US" altLang="zh-CN" sz="1800" b="1">
                <a:solidFill>
                  <a:schemeClr val="accent2"/>
                </a:solidFill>
                <a:ea typeface="宋体" pitchFamily="2" charset="-122"/>
              </a:rPr>
              <a:t>bp</a:t>
            </a: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 , char * </a:t>
            </a:r>
            <a:r>
              <a:rPr lang="en-US" altLang="zh-CN" sz="1800" b="1">
                <a:solidFill>
                  <a:schemeClr val="accent2"/>
                </a:solidFill>
                <a:ea typeface="宋体" pitchFamily="2" charset="-122"/>
              </a:rPr>
              <a:t>cp</a:t>
            </a: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 ) </a:t>
            </a:r>
          </a:p>
        </p:txBody>
      </p:sp>
      <p:sp>
        <p:nvSpPr>
          <p:cNvPr id="772165" name="Rectangle 69"/>
          <p:cNvSpPr>
            <a:spLocks noChangeArrowheads="1"/>
          </p:cNvSpPr>
          <p:nvPr/>
        </p:nvSpPr>
        <p:spPr bwMode="auto">
          <a:xfrm>
            <a:off x="698500" y="3616325"/>
            <a:ext cx="3946525" cy="366713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b="1" i="1">
                <a:solidFill>
                  <a:srgbClr val="0000FF"/>
                </a:solidFill>
                <a:ea typeface="宋体" pitchFamily="2" charset="-122"/>
              </a:rPr>
              <a:t> int * </a:t>
            </a:r>
            <a:r>
              <a:rPr lang="en-US" altLang="zh-CN" sz="1800" b="1" i="1">
                <a:solidFill>
                  <a:schemeClr val="accent2"/>
                </a:solidFill>
                <a:ea typeface="宋体" pitchFamily="2" charset="-122"/>
              </a:rPr>
              <a:t>a </a:t>
            </a:r>
            <a:r>
              <a:rPr lang="en-US" altLang="zh-CN" sz="1800" b="1" i="1">
                <a:ea typeface="宋体" pitchFamily="2" charset="-122"/>
              </a:rPr>
              <a:t>= { 1, 2, 3, 4, 5, 6, 7, 8, 9, 10 } ;   </a:t>
            </a:r>
            <a:endParaRPr lang="en-US" altLang="zh-CN" sz="1800" b="1" i="1">
              <a:solidFill>
                <a:srgbClr val="0000FF"/>
              </a:solidFill>
              <a:ea typeface="宋体" pitchFamily="2" charset="-122"/>
            </a:endParaRPr>
          </a:p>
        </p:txBody>
      </p:sp>
      <p:pic>
        <p:nvPicPr>
          <p:cNvPr id="216072" name="Picture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933825"/>
            <a:ext cx="354806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7072330" y="2428868"/>
            <a:ext cx="20716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chemeClr val="accent1"/>
                </a:solidFill>
              </a:rPr>
              <a:t>指针没有分配空间，并不能初始化，如</a:t>
            </a:r>
            <a:endParaRPr lang="en-US" altLang="zh-CN" sz="1400" smtClean="0">
              <a:solidFill>
                <a:schemeClr val="accent1"/>
              </a:solidFill>
            </a:endParaRPr>
          </a:p>
          <a:p>
            <a:r>
              <a:rPr lang="en-US" altLang="zh-CN" sz="1400" smtClean="0">
                <a:solidFill>
                  <a:schemeClr val="accent1"/>
                </a:solidFill>
              </a:rPr>
              <a:t>char* str = “abc”;</a:t>
            </a:r>
            <a:r>
              <a:rPr lang="zh-CN" altLang="en-US" sz="1400" smtClean="0">
                <a:solidFill>
                  <a:schemeClr val="accent1"/>
                </a:solidFill>
              </a:rPr>
              <a:t>是可以的，因为右值是一个常量，已在内存的常量空间分配存储单元，并可以返回一个内存地址</a:t>
            </a:r>
            <a:endParaRPr lang="zh-CN" altLang="en-US" sz="1400">
              <a:solidFill>
                <a:schemeClr val="accent1"/>
              </a:solidFill>
            </a:endParaRPr>
          </a:p>
        </p:txBody>
      </p:sp>
      <p:cxnSp>
        <p:nvCxnSpPr>
          <p:cNvPr id="69" name="直接连接符 68"/>
          <p:cNvCxnSpPr>
            <a:endCxn id="67" idx="1"/>
          </p:cNvCxnSpPr>
          <p:nvPr/>
        </p:nvCxnSpPr>
        <p:spPr bwMode="auto">
          <a:xfrm flipV="1">
            <a:off x="4500562" y="3229087"/>
            <a:ext cx="2571768" cy="557103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7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60" grpId="0" animBg="1" autoUpdateAnimBg="0"/>
      <p:bldP spid="772161" grpId="0" animBg="1" autoUpdateAnimBg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ChangeArrowheads="1"/>
          </p:cNvSpPr>
          <p:nvPr/>
        </p:nvSpPr>
        <p:spPr bwMode="auto">
          <a:xfrm>
            <a:off x="1524000" y="2193925"/>
            <a:ext cx="6034088" cy="2530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solidFill>
                  <a:schemeClr val="folHlink"/>
                </a:solidFill>
                <a:ea typeface="Arial Unicode MS"/>
                <a:cs typeface="Arial Unicode MS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数据排序是指对数据按关键字大小重新整理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solidFill>
                  <a:schemeClr val="folHlink"/>
                </a:solidFill>
                <a:ea typeface="Arial Unicode MS"/>
                <a:cs typeface="Arial Unicode MS"/>
                <a:sym typeface="Symbol" pitchFamily="18" charset="2"/>
              </a:rPr>
              <a:t>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按照排序的算法、时间空间效率，有许多种排序法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 本节讨论两种简单排序法：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	选择排序法	冒泡排序法</a:t>
            </a:r>
          </a:p>
        </p:txBody>
      </p:sp>
      <p:sp>
        <p:nvSpPr>
          <p:cNvPr id="773123" name="Rectangle 3"/>
          <p:cNvSpPr>
            <a:spLocks noChangeArrowheads="1"/>
          </p:cNvSpPr>
          <p:nvPr/>
        </p:nvSpPr>
        <p:spPr bwMode="auto">
          <a:xfrm>
            <a:off x="693738" y="609600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4.4.3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应用举例</a:t>
            </a:r>
          </a:p>
        </p:txBody>
      </p:sp>
      <p:sp>
        <p:nvSpPr>
          <p:cNvPr id="21709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"/>
                                        <p:tgtEl>
                                          <p:spTgt spid="77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25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"/>
                                        <p:tgtEl>
                                          <p:spTgt spid="77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75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"/>
                                        <p:tgtEl>
                                          <p:spTgt spid="77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475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"/>
                                        <p:tgtEl>
                                          <p:spTgt spid="77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2" grpId="0" build="p" autoUpdateAnimBg="0" advAuto="2000"/>
      <p:bldP spid="773123" grpId="0" autoUpdateAnimBg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sp>
        <p:nvSpPr>
          <p:cNvPr id="774147" name="Text Box 3"/>
          <p:cNvSpPr txBox="1">
            <a:spLocks noChangeArrowheads="1"/>
          </p:cNvSpPr>
          <p:nvPr/>
        </p:nvSpPr>
        <p:spPr bwMode="auto">
          <a:xfrm>
            <a:off x="1116013" y="1517650"/>
            <a:ext cx="6784975" cy="3473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  <a:sym typeface="Symbol" pitchFamily="18" charset="2"/>
              </a:rPr>
              <a:t>算法分析：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  <a:sym typeface="Symbol" pitchFamily="18" charset="2"/>
              </a:rPr>
              <a:t>        按降序排列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  <a:sym typeface="Symbol" pitchFamily="18" charset="2"/>
              </a:rPr>
              <a:t>        若一组整数放在数组</a:t>
            </a:r>
            <a:r>
              <a:rPr lang="en-US" altLang="zh-CN" sz="2000" b="1">
                <a:latin typeface="宋体" charset="-122"/>
                <a:sym typeface="Symbol" pitchFamily="18" charset="2"/>
              </a:rPr>
              <a:t>a[0],a [1],……,a[n-1]</a:t>
            </a:r>
            <a:r>
              <a:rPr lang="zh-CN" altLang="en-US" sz="2000" b="1">
                <a:latin typeface="宋体" charset="-122"/>
                <a:sym typeface="Symbol" pitchFamily="18" charset="2"/>
              </a:rPr>
              <a:t>中，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宋体" charset="-122"/>
                <a:sym typeface="Symbol" pitchFamily="18" charset="2"/>
              </a:rPr>
              <a:t>        第一趟在</a:t>
            </a:r>
            <a:r>
              <a:rPr lang="en-US" altLang="zh-CN" sz="2000" b="1">
                <a:latin typeface="宋体" charset="-122"/>
                <a:sym typeface="Symbol" pitchFamily="18" charset="2"/>
              </a:rPr>
              <a:t>a[0]</a:t>
            </a:r>
            <a:r>
              <a:rPr lang="zh-CN" altLang="en-US" b="1">
                <a:sym typeface="Symbol" pitchFamily="18" charset="2"/>
              </a:rPr>
              <a:t>～</a:t>
            </a:r>
            <a:r>
              <a:rPr lang="en-US" altLang="zh-CN" sz="2000" b="1">
                <a:latin typeface="宋体" charset="-122"/>
                <a:sym typeface="Symbol" pitchFamily="18" charset="2"/>
              </a:rPr>
              <a:t>a[n-1]</a:t>
            </a:r>
            <a:r>
              <a:rPr lang="zh-CN" altLang="en-US" sz="2000" b="1">
                <a:latin typeface="宋体" charset="-122"/>
                <a:sym typeface="Symbol" pitchFamily="18" charset="2"/>
              </a:rPr>
              <a:t>找出最大值，放在</a:t>
            </a:r>
            <a:r>
              <a:rPr lang="en-US" altLang="zh-CN" sz="2000" b="1">
                <a:latin typeface="宋体" charset="-122"/>
                <a:sym typeface="Symbol" pitchFamily="18" charset="2"/>
              </a:rPr>
              <a:t>a[0];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宋体" charset="-122"/>
                <a:sym typeface="Symbol" pitchFamily="18" charset="2"/>
              </a:rPr>
              <a:t>        </a:t>
            </a:r>
            <a:r>
              <a:rPr lang="zh-CN" altLang="en-US" sz="2000" b="1">
                <a:latin typeface="宋体" charset="-122"/>
                <a:sym typeface="Symbol" pitchFamily="18" charset="2"/>
              </a:rPr>
              <a:t>第二趟在</a:t>
            </a:r>
            <a:r>
              <a:rPr lang="en-US" altLang="zh-CN" sz="2000" b="1">
                <a:latin typeface="宋体" charset="-122"/>
                <a:sym typeface="Symbol" pitchFamily="18" charset="2"/>
              </a:rPr>
              <a:t>a[1]</a:t>
            </a:r>
            <a:r>
              <a:rPr lang="zh-CN" altLang="en-US" b="1">
                <a:sym typeface="Symbol" pitchFamily="18" charset="2"/>
              </a:rPr>
              <a:t>～</a:t>
            </a:r>
            <a:r>
              <a:rPr lang="en-US" altLang="zh-CN" sz="2000" b="1">
                <a:latin typeface="宋体" charset="-122"/>
                <a:sym typeface="Symbol" pitchFamily="18" charset="2"/>
              </a:rPr>
              <a:t>a[n-1]</a:t>
            </a:r>
            <a:r>
              <a:rPr lang="zh-CN" altLang="en-US" sz="2000" b="1">
                <a:latin typeface="宋体" charset="-122"/>
                <a:sym typeface="Symbol" pitchFamily="18" charset="2"/>
              </a:rPr>
              <a:t>找出最大值，放在</a:t>
            </a:r>
            <a:r>
              <a:rPr lang="en-US" altLang="zh-CN" sz="2000" b="1">
                <a:latin typeface="宋体" charset="-122"/>
                <a:sym typeface="Symbol" pitchFamily="18" charset="2"/>
              </a:rPr>
              <a:t>a[1];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宋体" charset="-122"/>
                <a:sym typeface="Symbol" pitchFamily="18" charset="2"/>
              </a:rPr>
              <a:t>        ……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宋体" charset="-122"/>
                <a:sym typeface="Symbol" pitchFamily="18" charset="2"/>
              </a:rPr>
              <a:t>        </a:t>
            </a:r>
            <a:r>
              <a:rPr lang="zh-CN" altLang="en-US" sz="2000" b="1">
                <a:latin typeface="宋体" charset="-122"/>
                <a:sym typeface="Symbol" pitchFamily="18" charset="2"/>
              </a:rPr>
              <a:t>依此类推，直到从</a:t>
            </a:r>
            <a:r>
              <a:rPr lang="en-US" altLang="zh-CN" sz="2000" b="1">
                <a:latin typeface="宋体" charset="-122"/>
                <a:sym typeface="Symbol" pitchFamily="18" charset="2"/>
              </a:rPr>
              <a:t>a[n-2]</a:t>
            </a:r>
            <a:r>
              <a:rPr lang="zh-CN" altLang="en-US" sz="2000" b="1">
                <a:latin typeface="宋体" charset="-122"/>
                <a:sym typeface="Symbol" pitchFamily="18" charset="2"/>
              </a:rPr>
              <a:t>和</a:t>
            </a:r>
            <a:r>
              <a:rPr lang="en-US" altLang="zh-CN" sz="2000" b="1">
                <a:latin typeface="宋体" charset="-122"/>
                <a:sym typeface="Symbol" pitchFamily="18" charset="2"/>
              </a:rPr>
              <a:t>a[n-1]</a:t>
            </a:r>
            <a:r>
              <a:rPr lang="zh-CN" altLang="en-US" sz="2000" b="1">
                <a:latin typeface="宋体" charset="-122"/>
                <a:sym typeface="Symbol" pitchFamily="18" charset="2"/>
              </a:rPr>
              <a:t>之中找最大值 </a:t>
            </a:r>
          </a:p>
        </p:txBody>
      </p:sp>
      <p:sp>
        <p:nvSpPr>
          <p:cNvPr id="2181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7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7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7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7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7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7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7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7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77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77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77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77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77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77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77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6" grpId="0" autoUpdateAnimBg="0"/>
      <p:bldP spid="774147" grpId="0" build="p" autoUpdateAnimBg="0" advAuto="2000"/>
      <p:bldP spid="774147" grpId="1" build="allAtOnce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sp>
        <p:nvSpPr>
          <p:cNvPr id="775171" name="Text Box 3"/>
          <p:cNvSpPr txBox="1">
            <a:spLocks noChangeArrowheads="1"/>
          </p:cNvSpPr>
          <p:nvPr/>
        </p:nvSpPr>
        <p:spPr bwMode="auto">
          <a:xfrm>
            <a:off x="1357290" y="1071546"/>
            <a:ext cx="6059487" cy="2473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算法描述：</a:t>
            </a:r>
          </a:p>
          <a:p>
            <a:pPr>
              <a:lnSpc>
                <a:spcPct val="130000"/>
              </a:lnSpc>
            </a:pPr>
            <a:r>
              <a:rPr lang="zh-CN" altLang="en-US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        </a:t>
            </a:r>
            <a:r>
              <a:rPr lang="en-US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for( i=0; i&lt;n-1; i ++ )</a:t>
            </a:r>
          </a:p>
          <a:p>
            <a:pPr>
              <a:lnSpc>
                <a:spcPct val="130000"/>
              </a:lnSpc>
            </a:pPr>
            <a:r>
              <a:rPr lang="en-US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          {</a:t>
            </a:r>
          </a:p>
          <a:p>
            <a:pPr>
              <a:lnSpc>
                <a:spcPct val="130000"/>
              </a:lnSpc>
            </a:pPr>
            <a:r>
              <a:rPr lang="en-US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	     </a:t>
            </a:r>
            <a:r>
              <a:rPr lang="en-US" altLang="zh-CN" sz="2000" b="1">
                <a:solidFill>
                  <a:srgbClr val="CC3300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*</a:t>
            </a:r>
            <a:r>
              <a:rPr lang="en-US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 </a:t>
            </a:r>
            <a:r>
              <a:rPr lang="zh-CN" altLang="en-US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从</a:t>
            </a:r>
            <a:r>
              <a:rPr lang="en-US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a[i]</a:t>
            </a:r>
            <a:r>
              <a:rPr lang="zh-CN" altLang="en-US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到</a:t>
            </a:r>
            <a:r>
              <a:rPr lang="en-US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a[n-1]</a:t>
            </a:r>
            <a:r>
              <a:rPr lang="zh-CN" altLang="en-US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中找最大元素</a:t>
            </a:r>
            <a:r>
              <a:rPr lang="en-US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a[t];</a:t>
            </a:r>
          </a:p>
          <a:p>
            <a:pPr>
              <a:lnSpc>
                <a:spcPct val="130000"/>
              </a:lnSpc>
            </a:pPr>
            <a:r>
              <a:rPr lang="en-US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	     </a:t>
            </a:r>
            <a:r>
              <a:rPr lang="zh-CN" altLang="en-US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把 </a:t>
            </a:r>
            <a:r>
              <a:rPr lang="en-US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a [ t ] </a:t>
            </a:r>
            <a:r>
              <a:rPr lang="zh-CN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与 </a:t>
            </a:r>
            <a:r>
              <a:rPr lang="en-US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a [ i ] </a:t>
            </a:r>
            <a:r>
              <a:rPr lang="zh-CN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交换</a:t>
            </a:r>
          </a:p>
          <a:p>
            <a:pPr>
              <a:lnSpc>
                <a:spcPct val="130000"/>
              </a:lnSpc>
            </a:pPr>
            <a:r>
              <a:rPr lang="zh-CN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          </a:t>
            </a:r>
            <a:r>
              <a:rPr lang="zh-CN" altLang="en-US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 </a:t>
            </a:r>
            <a:r>
              <a:rPr lang="zh-CN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}</a:t>
            </a:r>
            <a:endParaRPr lang="en-US" altLang="zh-CN" sz="2000" b="1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1914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12" name="矩形 11"/>
          <p:cNvSpPr/>
          <p:nvPr/>
        </p:nvSpPr>
        <p:spPr>
          <a:xfrm>
            <a:off x="857224" y="3643314"/>
            <a:ext cx="7643866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smtClean="0">
                <a:solidFill>
                  <a:srgbClr val="CC3300"/>
                </a:solidFill>
                <a:latin typeface="Arial Unicode MS"/>
                <a:ea typeface="Arial Unicode MS"/>
                <a:cs typeface="Arial Unicode MS"/>
              </a:rPr>
              <a:t>*</a:t>
            </a:r>
            <a:r>
              <a:rPr lang="en-US" altLang="zh-CN" b="1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zh-CN" altLang="en-US" b="1" smtClean="0">
                <a:latin typeface="Arial Unicode MS"/>
                <a:ea typeface="Arial Unicode MS"/>
                <a:cs typeface="Arial Unicode MS"/>
              </a:rPr>
              <a:t>细化寻找最大元素算法</a:t>
            </a:r>
            <a:r>
              <a:rPr lang="en-US" altLang="zh-CN" b="1" smtClean="0">
                <a:latin typeface="Arial Unicode MS"/>
                <a:ea typeface="Arial Unicode MS"/>
                <a:cs typeface="Arial Unicode MS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altLang="zh-CN" b="1" smtClean="0">
                <a:latin typeface="Arial Unicode MS"/>
                <a:ea typeface="Arial Unicode MS"/>
                <a:cs typeface="Arial Unicode MS"/>
              </a:rPr>
              <a:t>        </a:t>
            </a:r>
            <a:r>
              <a:rPr lang="zh-CN" altLang="en-US" b="1" smtClean="0">
                <a:latin typeface="Arial Unicode MS"/>
                <a:ea typeface="Arial Unicode MS"/>
                <a:cs typeface="Arial Unicode MS"/>
              </a:rPr>
              <a:t>每一趟寻找中，设变量 </a:t>
            </a:r>
            <a:r>
              <a:rPr lang="en-US" altLang="zh-CN" b="1" smtClean="0">
                <a:latin typeface="Arial Unicode MS"/>
                <a:ea typeface="Arial Unicode MS"/>
                <a:cs typeface="Arial Unicode MS"/>
              </a:rPr>
              <a:t>t</a:t>
            </a:r>
            <a:r>
              <a:rPr lang="zh-CN" altLang="en-US" b="1" smtClean="0">
                <a:latin typeface="Arial Unicode MS"/>
                <a:ea typeface="Arial Unicode MS"/>
                <a:cs typeface="Arial Unicode MS"/>
              </a:rPr>
              <a:t>，记录当前最大元素下标：</a:t>
            </a:r>
          </a:p>
          <a:p>
            <a:pPr>
              <a:lnSpc>
                <a:spcPct val="130000"/>
              </a:lnSpc>
            </a:pPr>
            <a:r>
              <a:rPr lang="zh-CN" altLang="en-US" b="1" smtClean="0">
                <a:latin typeface="Arial Unicode MS"/>
                <a:ea typeface="Arial Unicode MS"/>
                <a:cs typeface="Arial Unicode MS"/>
              </a:rPr>
              <a:t>        </a:t>
            </a:r>
            <a:r>
              <a:rPr lang="en-US" altLang="zh-CN" b="1" smtClean="0">
                <a:latin typeface="Arial Unicode MS"/>
                <a:ea typeface="Arial Unicode MS"/>
                <a:cs typeface="Arial Unicode MS"/>
              </a:rPr>
              <a:t>for( j=i+1; j&lt;n; j ++ )</a:t>
            </a:r>
          </a:p>
          <a:p>
            <a:pPr>
              <a:lnSpc>
                <a:spcPct val="130000"/>
              </a:lnSpc>
            </a:pPr>
            <a:r>
              <a:rPr lang="en-US" altLang="zh-CN" b="1" smtClean="0">
                <a:latin typeface="Arial Unicode MS"/>
                <a:ea typeface="Arial Unicode MS"/>
                <a:cs typeface="Arial Unicode MS"/>
              </a:rPr>
              <a:t>	   </a:t>
            </a:r>
            <a:r>
              <a:rPr lang="en-US" altLang="zh-CN" smtClean="0">
                <a:latin typeface="Arial Unicode MS"/>
                <a:ea typeface="Arial Unicode MS"/>
                <a:cs typeface="Arial Unicode MS"/>
              </a:rPr>
              <a:t>if( a[</a:t>
            </a:r>
            <a:r>
              <a:rPr lang="en-US" altLang="zh-CN" sz="3200" smtClean="0">
                <a:solidFill>
                  <a:schemeClr val="accent1"/>
                </a:solidFill>
                <a:latin typeface="Arial Unicode MS"/>
                <a:ea typeface="Arial Unicode MS"/>
                <a:cs typeface="Arial Unicode MS"/>
              </a:rPr>
              <a:t>j</a:t>
            </a:r>
            <a:r>
              <a:rPr lang="en-US" altLang="zh-CN" smtClean="0">
                <a:latin typeface="Arial Unicode MS"/>
                <a:ea typeface="Arial Unicode MS"/>
                <a:cs typeface="Arial Unicode MS"/>
              </a:rPr>
              <a:t>]&gt;a[t] )</a:t>
            </a:r>
          </a:p>
          <a:p>
            <a:pPr>
              <a:lnSpc>
                <a:spcPct val="130000"/>
              </a:lnSpc>
            </a:pPr>
            <a:r>
              <a:rPr lang="en-US" altLang="zh-CN" b="1" smtClean="0">
                <a:latin typeface="Arial Unicode MS"/>
                <a:ea typeface="Arial Unicode MS"/>
                <a:cs typeface="Arial Unicode MS"/>
              </a:rPr>
              <a:t>	     t=j;</a:t>
            </a:r>
            <a:endParaRPr lang="en-US" altLang="zh-CN" b="1"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7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1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9188" y="2395538"/>
            <a:ext cx="7720012" cy="3444875"/>
            <a:chOff x="705" y="960"/>
            <a:chExt cx="4863" cy="2170"/>
          </a:xfrm>
        </p:grpSpPr>
        <p:grpSp>
          <p:nvGrpSpPr>
            <p:cNvPr id="220173" name="Group 4"/>
            <p:cNvGrpSpPr>
              <a:grpSpLocks/>
            </p:cNvGrpSpPr>
            <p:nvPr/>
          </p:nvGrpSpPr>
          <p:grpSpPr bwMode="auto">
            <a:xfrm>
              <a:off x="1296" y="1700"/>
              <a:ext cx="912" cy="1420"/>
              <a:chOff x="1296" y="1700"/>
              <a:chExt cx="912" cy="1420"/>
            </a:xfrm>
          </p:grpSpPr>
          <p:sp>
            <p:nvSpPr>
              <p:cNvPr id="776197" name="AutoShape 5"/>
              <p:cNvSpPr>
                <a:spLocks noChangeArrowheads="1"/>
              </p:cNvSpPr>
              <p:nvPr/>
            </p:nvSpPr>
            <p:spPr bwMode="auto">
              <a:xfrm>
                <a:off x="1296" y="1700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776198" name="AutoShape 6"/>
              <p:cNvSpPr>
                <a:spLocks noChangeArrowheads="1"/>
              </p:cNvSpPr>
              <p:nvPr/>
            </p:nvSpPr>
            <p:spPr bwMode="auto">
              <a:xfrm>
                <a:off x="1296" y="1988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776199" name="AutoShape 7"/>
              <p:cNvSpPr>
                <a:spLocks noChangeArrowheads="1"/>
              </p:cNvSpPr>
              <p:nvPr/>
            </p:nvSpPr>
            <p:spPr bwMode="auto">
              <a:xfrm>
                <a:off x="1296" y="2276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776200" name="AutoShape 8"/>
              <p:cNvSpPr>
                <a:spLocks noChangeArrowheads="1"/>
              </p:cNvSpPr>
              <p:nvPr/>
            </p:nvSpPr>
            <p:spPr bwMode="auto">
              <a:xfrm>
                <a:off x="1296" y="2564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97</a:t>
                </a:r>
              </a:p>
            </p:txBody>
          </p:sp>
          <p:sp>
            <p:nvSpPr>
              <p:cNvPr id="776201" name="AutoShape 9"/>
              <p:cNvSpPr>
                <a:spLocks noChangeArrowheads="1"/>
              </p:cNvSpPr>
              <p:nvPr/>
            </p:nvSpPr>
            <p:spPr bwMode="auto">
              <a:xfrm>
                <a:off x="1296" y="2852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</p:grpSp>
        <p:grpSp>
          <p:nvGrpSpPr>
            <p:cNvPr id="220174" name="Group 10"/>
            <p:cNvGrpSpPr>
              <a:grpSpLocks/>
            </p:cNvGrpSpPr>
            <p:nvPr/>
          </p:nvGrpSpPr>
          <p:grpSpPr bwMode="auto">
            <a:xfrm>
              <a:off x="705" y="1728"/>
              <a:ext cx="491" cy="1402"/>
              <a:chOff x="705" y="1728"/>
              <a:chExt cx="491" cy="1402"/>
            </a:xfrm>
          </p:grpSpPr>
          <p:sp>
            <p:nvSpPr>
              <p:cNvPr id="220184" name="Text Box 11"/>
              <p:cNvSpPr txBox="1">
                <a:spLocks noChangeArrowheads="1"/>
              </p:cNvSpPr>
              <p:nvPr/>
            </p:nvSpPr>
            <p:spPr bwMode="auto">
              <a:xfrm>
                <a:off x="705" y="1728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[ 0 ]</a:t>
                </a:r>
                <a:endParaRPr lang="en-US" altLang="zh-CN" sz="1800"/>
              </a:p>
            </p:txBody>
          </p:sp>
          <p:sp>
            <p:nvSpPr>
              <p:cNvPr id="220185" name="Text Box 12"/>
              <p:cNvSpPr txBox="1">
                <a:spLocks noChangeArrowheads="1"/>
              </p:cNvSpPr>
              <p:nvPr/>
            </p:nvSpPr>
            <p:spPr bwMode="auto">
              <a:xfrm>
                <a:off x="705" y="2007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[ 1 ]</a:t>
                </a:r>
                <a:endParaRPr lang="en-US" altLang="zh-CN" sz="1800"/>
              </a:p>
            </p:txBody>
          </p:sp>
          <p:sp>
            <p:nvSpPr>
              <p:cNvPr id="220186" name="Text Box 13"/>
              <p:cNvSpPr txBox="1">
                <a:spLocks noChangeArrowheads="1"/>
              </p:cNvSpPr>
              <p:nvPr/>
            </p:nvSpPr>
            <p:spPr bwMode="auto">
              <a:xfrm>
                <a:off x="705" y="2304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[ 2 ]</a:t>
                </a:r>
                <a:endParaRPr lang="en-US" altLang="zh-CN" sz="1800"/>
              </a:p>
            </p:txBody>
          </p:sp>
          <p:sp>
            <p:nvSpPr>
              <p:cNvPr id="220187" name="Text Box 14"/>
              <p:cNvSpPr txBox="1">
                <a:spLocks noChangeArrowheads="1"/>
              </p:cNvSpPr>
              <p:nvPr/>
            </p:nvSpPr>
            <p:spPr bwMode="auto">
              <a:xfrm>
                <a:off x="705" y="2592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[ 3 ]</a:t>
                </a:r>
                <a:endParaRPr lang="en-US" altLang="zh-CN" sz="1800"/>
              </a:p>
            </p:txBody>
          </p:sp>
          <p:sp>
            <p:nvSpPr>
              <p:cNvPr id="220188" name="Text Box 15"/>
              <p:cNvSpPr txBox="1">
                <a:spLocks noChangeArrowheads="1"/>
              </p:cNvSpPr>
              <p:nvPr/>
            </p:nvSpPr>
            <p:spPr bwMode="auto">
              <a:xfrm>
                <a:off x="705" y="2880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[ 4 ]</a:t>
                </a:r>
                <a:endParaRPr lang="en-US" altLang="zh-CN" sz="1800"/>
              </a:p>
            </p:txBody>
          </p:sp>
        </p:grpSp>
        <p:grpSp>
          <p:nvGrpSpPr>
            <p:cNvPr id="220175" name="Group 16"/>
            <p:cNvGrpSpPr>
              <a:grpSpLocks/>
            </p:cNvGrpSpPr>
            <p:nvPr/>
          </p:nvGrpSpPr>
          <p:grpSpPr bwMode="auto">
            <a:xfrm>
              <a:off x="2640" y="960"/>
              <a:ext cx="768" cy="624"/>
              <a:chOff x="2640" y="960"/>
              <a:chExt cx="768" cy="624"/>
            </a:xfrm>
          </p:grpSpPr>
          <p:sp>
            <p:nvSpPr>
              <p:cNvPr id="776209" name="AutoShape 17"/>
              <p:cNvSpPr>
                <a:spLocks noChangeArrowheads="1"/>
              </p:cNvSpPr>
              <p:nvPr/>
            </p:nvSpPr>
            <p:spPr bwMode="auto">
              <a:xfrm>
                <a:off x="2640" y="1316"/>
                <a:ext cx="768" cy="268"/>
              </a:xfrm>
              <a:prstGeom prst="flowChartProcess">
                <a:avLst/>
              </a:prstGeom>
              <a:solidFill>
                <a:srgbClr val="66FF33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 </a:t>
                </a:r>
              </a:p>
            </p:txBody>
          </p:sp>
          <p:sp>
            <p:nvSpPr>
              <p:cNvPr id="220183" name="Text Box 18"/>
              <p:cNvSpPr txBox="1">
                <a:spLocks noChangeArrowheads="1"/>
              </p:cNvSpPr>
              <p:nvPr/>
            </p:nvSpPr>
            <p:spPr bwMode="auto">
              <a:xfrm>
                <a:off x="2914" y="960"/>
                <a:ext cx="158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i</a:t>
                </a:r>
              </a:p>
            </p:txBody>
          </p:sp>
        </p:grpSp>
        <p:grpSp>
          <p:nvGrpSpPr>
            <p:cNvPr id="220176" name="Group 19"/>
            <p:cNvGrpSpPr>
              <a:grpSpLocks/>
            </p:cNvGrpSpPr>
            <p:nvPr/>
          </p:nvGrpSpPr>
          <p:grpSpPr bwMode="auto">
            <a:xfrm>
              <a:off x="3696" y="960"/>
              <a:ext cx="768" cy="624"/>
              <a:chOff x="3696" y="960"/>
              <a:chExt cx="768" cy="624"/>
            </a:xfrm>
          </p:grpSpPr>
          <p:sp>
            <p:nvSpPr>
              <p:cNvPr id="776212" name="AutoShape 20"/>
              <p:cNvSpPr>
                <a:spLocks noChangeArrowheads="1"/>
              </p:cNvSpPr>
              <p:nvPr/>
            </p:nvSpPr>
            <p:spPr bwMode="auto">
              <a:xfrm>
                <a:off x="3696" y="1316"/>
                <a:ext cx="768" cy="268"/>
              </a:xfrm>
              <a:prstGeom prst="flowChartProcess">
                <a:avLst/>
              </a:prstGeom>
              <a:solidFill>
                <a:srgbClr val="CCFFCC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 </a:t>
                </a:r>
              </a:p>
            </p:txBody>
          </p:sp>
          <p:sp>
            <p:nvSpPr>
              <p:cNvPr id="220181" name="Text Box 21"/>
              <p:cNvSpPr txBox="1">
                <a:spLocks noChangeArrowheads="1"/>
              </p:cNvSpPr>
              <p:nvPr/>
            </p:nvSpPr>
            <p:spPr bwMode="auto">
              <a:xfrm>
                <a:off x="4020" y="960"/>
                <a:ext cx="158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j</a:t>
                </a:r>
              </a:p>
            </p:txBody>
          </p:sp>
        </p:grpSp>
        <p:grpSp>
          <p:nvGrpSpPr>
            <p:cNvPr id="220177" name="Group 22"/>
            <p:cNvGrpSpPr>
              <a:grpSpLocks/>
            </p:cNvGrpSpPr>
            <p:nvPr/>
          </p:nvGrpSpPr>
          <p:grpSpPr bwMode="auto">
            <a:xfrm>
              <a:off x="4800" y="960"/>
              <a:ext cx="768" cy="624"/>
              <a:chOff x="4800" y="960"/>
              <a:chExt cx="768" cy="624"/>
            </a:xfrm>
          </p:grpSpPr>
          <p:sp>
            <p:nvSpPr>
              <p:cNvPr id="776215" name="AutoShape 23"/>
              <p:cNvSpPr>
                <a:spLocks noChangeArrowheads="1"/>
              </p:cNvSpPr>
              <p:nvPr/>
            </p:nvSpPr>
            <p:spPr bwMode="auto">
              <a:xfrm>
                <a:off x="4800" y="1316"/>
                <a:ext cx="768" cy="268"/>
              </a:xfrm>
              <a:prstGeom prst="flowChartProcess">
                <a:avLst/>
              </a:prstGeom>
              <a:solidFill>
                <a:srgbClr val="FF99FF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 </a:t>
                </a:r>
              </a:p>
            </p:txBody>
          </p:sp>
          <p:sp>
            <p:nvSpPr>
              <p:cNvPr id="220179" name="Text Box 24"/>
              <p:cNvSpPr txBox="1">
                <a:spLocks noChangeArrowheads="1"/>
              </p:cNvSpPr>
              <p:nvPr/>
            </p:nvSpPr>
            <p:spPr bwMode="auto">
              <a:xfrm>
                <a:off x="5076" y="960"/>
                <a:ext cx="158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t</a:t>
                </a:r>
              </a:p>
            </p:txBody>
          </p:sp>
        </p:grpSp>
      </p:grpSp>
      <p:sp>
        <p:nvSpPr>
          <p:cNvPr id="776217" name="AutoShape 25"/>
          <p:cNvSpPr>
            <a:spLocks noChangeArrowheads="1"/>
          </p:cNvSpPr>
          <p:nvPr/>
        </p:nvSpPr>
        <p:spPr bwMode="auto">
          <a:xfrm>
            <a:off x="2057400" y="35702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776218" name="AutoShape 26"/>
          <p:cNvSpPr>
            <a:spLocks noChangeArrowheads="1"/>
          </p:cNvSpPr>
          <p:nvPr/>
        </p:nvSpPr>
        <p:spPr bwMode="auto">
          <a:xfrm>
            <a:off x="2057400" y="40274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38</a:t>
            </a:r>
          </a:p>
        </p:txBody>
      </p:sp>
      <p:sp>
        <p:nvSpPr>
          <p:cNvPr id="776219" name="Text Box 27"/>
          <p:cNvSpPr txBox="1">
            <a:spLocks noChangeArrowheads="1"/>
          </p:cNvSpPr>
          <p:nvPr/>
        </p:nvSpPr>
        <p:spPr bwMode="auto">
          <a:xfrm>
            <a:off x="6064250" y="5275263"/>
            <a:ext cx="260826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a [ 1 ]	    :	a [ 0 ]</a:t>
            </a:r>
          </a:p>
        </p:txBody>
      </p:sp>
      <p:sp>
        <p:nvSpPr>
          <p:cNvPr id="776220" name="Text Box 28"/>
          <p:cNvSpPr txBox="1">
            <a:spLocks noChangeArrowheads="1"/>
          </p:cNvSpPr>
          <p:nvPr/>
        </p:nvSpPr>
        <p:spPr bwMode="auto">
          <a:xfrm>
            <a:off x="6064250" y="4665663"/>
            <a:ext cx="260826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a [ 1 ]	</a:t>
            </a:r>
            <a:r>
              <a:rPr lang="en-US" altLang="zh-CN" sz="2000">
                <a:solidFill>
                  <a:srgbClr val="CC0000"/>
                </a:solidFill>
              </a:rPr>
              <a:t>    </a:t>
            </a:r>
            <a:r>
              <a:rPr lang="en-US" altLang="zh-CN" sz="2000">
                <a:solidFill>
                  <a:srgbClr val="CC0000"/>
                </a:solidFill>
                <a:latin typeface="宋体" charset="-122"/>
              </a:rPr>
              <a:t>&lt;</a:t>
            </a:r>
            <a:r>
              <a:rPr lang="en-US" altLang="zh-CN" sz="2000">
                <a:solidFill>
                  <a:srgbClr val="CC0000"/>
                </a:solidFill>
              </a:rPr>
              <a:t>	a [ 0 ]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191000" y="2960688"/>
            <a:ext cx="4648200" cy="444500"/>
            <a:chOff x="2640" y="1868"/>
            <a:chExt cx="2928" cy="280"/>
          </a:xfrm>
        </p:grpSpPr>
        <p:sp>
          <p:nvSpPr>
            <p:cNvPr id="776222" name="AutoShape 30"/>
            <p:cNvSpPr>
              <a:spLocks noChangeArrowheads="1"/>
            </p:cNvSpPr>
            <p:nvPr/>
          </p:nvSpPr>
          <p:spPr bwMode="auto">
            <a:xfrm>
              <a:off x="3696" y="1868"/>
              <a:ext cx="768" cy="268"/>
            </a:xfrm>
            <a:prstGeom prst="flowChartProcess">
              <a:avLst/>
            </a:prstGeom>
            <a:solidFill>
              <a:srgbClr val="CCFFCC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a typeface="宋体" pitchFamily="2" charset="-122"/>
                </a:rPr>
                <a:t>1</a:t>
              </a:r>
            </a:p>
          </p:txBody>
        </p:sp>
        <p:sp>
          <p:nvSpPr>
            <p:cNvPr id="776223" name="AutoShape 31"/>
            <p:cNvSpPr>
              <a:spLocks noChangeArrowheads="1"/>
            </p:cNvSpPr>
            <p:nvPr/>
          </p:nvSpPr>
          <p:spPr bwMode="auto">
            <a:xfrm>
              <a:off x="4800" y="1868"/>
              <a:ext cx="768" cy="268"/>
            </a:xfrm>
            <a:prstGeom prst="flowChartProcess">
              <a:avLst/>
            </a:prstGeom>
            <a:solidFill>
              <a:srgbClr val="FF99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0</a:t>
              </a:r>
              <a:endParaRPr lang="en-US" altLang="zh-CN" sz="2000">
                <a:solidFill>
                  <a:srgbClr val="FFFF00"/>
                </a:solidFill>
                <a:ea typeface="宋体" pitchFamily="2" charset="-122"/>
              </a:endParaRPr>
            </a:p>
          </p:txBody>
        </p:sp>
        <p:sp>
          <p:nvSpPr>
            <p:cNvPr id="776224" name="AutoShape 32"/>
            <p:cNvSpPr>
              <a:spLocks noChangeArrowheads="1"/>
            </p:cNvSpPr>
            <p:nvPr/>
          </p:nvSpPr>
          <p:spPr bwMode="auto">
            <a:xfrm>
              <a:off x="2640" y="1880"/>
              <a:ext cx="768" cy="268"/>
            </a:xfrm>
            <a:prstGeom prst="flowChartProcess">
              <a:avLst/>
            </a:prstGeom>
            <a:solidFill>
              <a:srgbClr val="99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>
              <a:outerShdw dist="28398" dir="200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0</a:t>
              </a:r>
              <a:endParaRPr lang="en-US" altLang="zh-CN" sz="2000">
                <a:solidFill>
                  <a:srgbClr val="FFFF00"/>
                </a:solidFill>
                <a:ea typeface="宋体" pitchFamily="2" charset="-122"/>
              </a:endParaRPr>
            </a:p>
          </p:txBody>
        </p:sp>
      </p:grpSp>
      <p:sp>
        <p:nvSpPr>
          <p:cNvPr id="776225" name="Text Box 33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  <p:sp>
        <p:nvSpPr>
          <p:cNvPr id="220169" name="Rectangle 3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7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7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7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7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217" grpId="0" animBg="1" autoUpdateAnimBg="0"/>
      <p:bldP spid="776218" grpId="0" animBg="1" autoUpdateAnimBg="0"/>
      <p:bldP spid="776219" grpId="0" autoUpdateAnimBg="0"/>
      <p:bldP spid="776220" grpId="0" autoUpdateAnimBg="0"/>
      <p:bldP spid="776225" grpId="0" autoUpdateAnimBg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21186" name="Group 3"/>
          <p:cNvGrpSpPr>
            <a:grpSpLocks/>
          </p:cNvGrpSpPr>
          <p:nvPr/>
        </p:nvGrpSpPr>
        <p:grpSpPr bwMode="auto">
          <a:xfrm>
            <a:off x="685800" y="585788"/>
            <a:ext cx="8153400" cy="5254625"/>
            <a:chOff x="432" y="384"/>
            <a:chExt cx="5136" cy="3310"/>
          </a:xfrm>
        </p:grpSpPr>
        <p:sp>
          <p:nvSpPr>
            <p:cNvPr id="221196" name="Text Box 4"/>
            <p:cNvSpPr txBox="1">
              <a:spLocks noChangeArrowheads="1"/>
            </p:cNvSpPr>
            <p:nvPr/>
          </p:nvSpPr>
          <p:spPr bwMode="auto">
            <a:xfrm>
              <a:off x="432" y="384"/>
              <a:ext cx="1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221197" name="Group 5"/>
            <p:cNvGrpSpPr>
              <a:grpSpLocks/>
            </p:cNvGrpSpPr>
            <p:nvPr/>
          </p:nvGrpSpPr>
          <p:grpSpPr bwMode="auto">
            <a:xfrm>
              <a:off x="705" y="1524"/>
              <a:ext cx="4863" cy="2170"/>
              <a:chOff x="705" y="960"/>
              <a:chExt cx="4863" cy="2170"/>
            </a:xfrm>
          </p:grpSpPr>
          <p:grpSp>
            <p:nvGrpSpPr>
              <p:cNvPr id="221198" name="Group 6"/>
              <p:cNvGrpSpPr>
                <a:grpSpLocks/>
              </p:cNvGrpSpPr>
              <p:nvPr/>
            </p:nvGrpSpPr>
            <p:grpSpPr bwMode="auto">
              <a:xfrm>
                <a:off x="1296" y="1700"/>
                <a:ext cx="912" cy="1420"/>
                <a:chOff x="1296" y="1700"/>
                <a:chExt cx="912" cy="1420"/>
              </a:xfrm>
            </p:grpSpPr>
            <p:sp>
              <p:nvSpPr>
                <p:cNvPr id="777223" name="AutoShape 7"/>
                <p:cNvSpPr>
                  <a:spLocks noChangeArrowheads="1"/>
                </p:cNvSpPr>
                <p:nvPr/>
              </p:nvSpPr>
              <p:spPr bwMode="auto">
                <a:xfrm>
                  <a:off x="1296" y="1700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49</a:t>
                  </a:r>
                </a:p>
              </p:txBody>
            </p:sp>
            <p:sp>
              <p:nvSpPr>
                <p:cNvPr id="777224" name="AutoShape 8"/>
                <p:cNvSpPr>
                  <a:spLocks noChangeArrowheads="1"/>
                </p:cNvSpPr>
                <p:nvPr/>
              </p:nvSpPr>
              <p:spPr bwMode="auto">
                <a:xfrm>
                  <a:off x="1296" y="1988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38</a:t>
                  </a:r>
                </a:p>
              </p:txBody>
            </p:sp>
            <p:sp>
              <p:nvSpPr>
                <p:cNvPr id="777225" name="AutoShape 9"/>
                <p:cNvSpPr>
                  <a:spLocks noChangeArrowheads="1"/>
                </p:cNvSpPr>
                <p:nvPr/>
              </p:nvSpPr>
              <p:spPr bwMode="auto">
                <a:xfrm>
                  <a:off x="1296" y="2276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65</a:t>
                  </a:r>
                </a:p>
              </p:txBody>
            </p:sp>
            <p:sp>
              <p:nvSpPr>
                <p:cNvPr id="777226" name="AutoShape 10"/>
                <p:cNvSpPr>
                  <a:spLocks noChangeArrowheads="1"/>
                </p:cNvSpPr>
                <p:nvPr/>
              </p:nvSpPr>
              <p:spPr bwMode="auto">
                <a:xfrm>
                  <a:off x="1296" y="2564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97</a:t>
                  </a:r>
                </a:p>
              </p:txBody>
            </p:sp>
            <p:sp>
              <p:nvSpPr>
                <p:cNvPr id="777227" name="AutoShape 11"/>
                <p:cNvSpPr>
                  <a:spLocks noChangeArrowheads="1"/>
                </p:cNvSpPr>
                <p:nvPr/>
              </p:nvSpPr>
              <p:spPr bwMode="auto">
                <a:xfrm>
                  <a:off x="1296" y="2852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76</a:t>
                  </a:r>
                </a:p>
              </p:txBody>
            </p:sp>
          </p:grpSp>
          <p:grpSp>
            <p:nvGrpSpPr>
              <p:cNvPr id="221199" name="Group 12"/>
              <p:cNvGrpSpPr>
                <a:grpSpLocks/>
              </p:cNvGrpSpPr>
              <p:nvPr/>
            </p:nvGrpSpPr>
            <p:grpSpPr bwMode="auto">
              <a:xfrm>
                <a:off x="705" y="1728"/>
                <a:ext cx="491" cy="1402"/>
                <a:chOff x="705" y="1728"/>
                <a:chExt cx="491" cy="1402"/>
              </a:xfrm>
            </p:grpSpPr>
            <p:sp>
              <p:nvSpPr>
                <p:cNvPr id="22120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5" y="1728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[ 0 ]</a:t>
                  </a:r>
                  <a:endParaRPr lang="en-US" altLang="zh-CN" sz="1800"/>
                </a:p>
              </p:txBody>
            </p:sp>
            <p:sp>
              <p:nvSpPr>
                <p:cNvPr id="22121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5" y="2007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[ 1 ]</a:t>
                  </a:r>
                  <a:endParaRPr lang="en-US" altLang="zh-CN" sz="1800"/>
                </a:p>
              </p:txBody>
            </p:sp>
            <p:sp>
              <p:nvSpPr>
                <p:cNvPr id="22121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5" y="2304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[ 2 ]</a:t>
                  </a:r>
                  <a:endParaRPr lang="en-US" altLang="zh-CN" sz="1800"/>
                </a:p>
              </p:txBody>
            </p:sp>
            <p:sp>
              <p:nvSpPr>
                <p:cNvPr id="2212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05" y="2592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[ 3 ]</a:t>
                  </a:r>
                  <a:endParaRPr lang="en-US" altLang="zh-CN" sz="1800"/>
                </a:p>
              </p:txBody>
            </p:sp>
            <p:sp>
              <p:nvSpPr>
                <p:cNvPr id="22121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5" y="2880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[ 4 ]</a:t>
                  </a:r>
                  <a:endParaRPr lang="en-US" altLang="zh-CN" sz="1800"/>
                </a:p>
              </p:txBody>
            </p:sp>
          </p:grpSp>
          <p:grpSp>
            <p:nvGrpSpPr>
              <p:cNvPr id="221200" name="Group 18"/>
              <p:cNvGrpSpPr>
                <a:grpSpLocks/>
              </p:cNvGrpSpPr>
              <p:nvPr/>
            </p:nvGrpSpPr>
            <p:grpSpPr bwMode="auto">
              <a:xfrm>
                <a:off x="2640" y="960"/>
                <a:ext cx="768" cy="624"/>
                <a:chOff x="2640" y="960"/>
                <a:chExt cx="768" cy="624"/>
              </a:xfrm>
            </p:grpSpPr>
            <p:sp>
              <p:nvSpPr>
                <p:cNvPr id="777235" name="AutoShape 19"/>
                <p:cNvSpPr>
                  <a:spLocks noChangeArrowheads="1"/>
                </p:cNvSpPr>
                <p:nvPr/>
              </p:nvSpPr>
              <p:spPr bwMode="auto">
                <a:xfrm>
                  <a:off x="2640" y="1316"/>
                  <a:ext cx="768" cy="268"/>
                </a:xfrm>
                <a:prstGeom prst="flowChartProcess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0</a:t>
                  </a:r>
                </a:p>
              </p:txBody>
            </p:sp>
            <p:sp>
              <p:nvSpPr>
                <p:cNvPr id="2212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4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i</a:t>
                  </a:r>
                </a:p>
              </p:txBody>
            </p:sp>
          </p:grpSp>
          <p:grpSp>
            <p:nvGrpSpPr>
              <p:cNvPr id="221201" name="Group 21"/>
              <p:cNvGrpSpPr>
                <a:grpSpLocks/>
              </p:cNvGrpSpPr>
              <p:nvPr/>
            </p:nvGrpSpPr>
            <p:grpSpPr bwMode="auto">
              <a:xfrm>
                <a:off x="3696" y="960"/>
                <a:ext cx="768" cy="624"/>
                <a:chOff x="3696" y="960"/>
                <a:chExt cx="768" cy="624"/>
              </a:xfrm>
            </p:grpSpPr>
            <p:sp>
              <p:nvSpPr>
                <p:cNvPr id="777238" name="AutoShape 22"/>
                <p:cNvSpPr>
                  <a:spLocks noChangeArrowheads="1"/>
                </p:cNvSpPr>
                <p:nvPr/>
              </p:nvSpPr>
              <p:spPr bwMode="auto">
                <a:xfrm>
                  <a:off x="3696" y="1316"/>
                  <a:ext cx="768" cy="268"/>
                </a:xfrm>
                <a:prstGeom prst="flowChartProcess">
                  <a:avLst/>
                </a:prstGeom>
                <a:solidFill>
                  <a:srgbClr val="CCFFCC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1</a:t>
                  </a:r>
                </a:p>
              </p:txBody>
            </p:sp>
            <p:sp>
              <p:nvSpPr>
                <p:cNvPr id="22120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20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j</a:t>
                  </a:r>
                </a:p>
              </p:txBody>
            </p:sp>
          </p:grpSp>
          <p:grpSp>
            <p:nvGrpSpPr>
              <p:cNvPr id="221202" name="Group 24"/>
              <p:cNvGrpSpPr>
                <a:grpSpLocks/>
              </p:cNvGrpSpPr>
              <p:nvPr/>
            </p:nvGrpSpPr>
            <p:grpSpPr bwMode="auto">
              <a:xfrm>
                <a:off x="4800" y="960"/>
                <a:ext cx="768" cy="624"/>
                <a:chOff x="4800" y="960"/>
                <a:chExt cx="768" cy="624"/>
              </a:xfrm>
            </p:grpSpPr>
            <p:sp>
              <p:nvSpPr>
                <p:cNvPr id="777241" name="AutoShape 25"/>
                <p:cNvSpPr>
                  <a:spLocks noChangeArrowheads="1"/>
                </p:cNvSpPr>
                <p:nvPr/>
              </p:nvSpPr>
              <p:spPr bwMode="auto">
                <a:xfrm>
                  <a:off x="4800" y="1316"/>
                  <a:ext cx="768" cy="268"/>
                </a:xfrm>
                <a:prstGeom prst="flowChartProcess">
                  <a:avLst/>
                </a:prstGeom>
                <a:solidFill>
                  <a:srgbClr val="FF99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0</a:t>
                  </a:r>
                </a:p>
              </p:txBody>
            </p:sp>
            <p:sp>
              <p:nvSpPr>
                <p:cNvPr id="22120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076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t</a:t>
                  </a:r>
                </a:p>
              </p:txBody>
            </p:sp>
          </p:grpSp>
        </p:grpSp>
      </p:grpSp>
      <p:sp>
        <p:nvSpPr>
          <p:cNvPr id="777243" name="AutoShape 27"/>
          <p:cNvSpPr>
            <a:spLocks noChangeArrowheads="1"/>
          </p:cNvSpPr>
          <p:nvPr/>
        </p:nvSpPr>
        <p:spPr bwMode="auto">
          <a:xfrm>
            <a:off x="5867400" y="2960688"/>
            <a:ext cx="1219200" cy="425450"/>
          </a:xfrm>
          <a:prstGeom prst="flowChartProcess">
            <a:avLst/>
          </a:prstGeom>
          <a:solidFill>
            <a:srgbClr val="CCFFCC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chemeClr val="accent2"/>
                </a:solidFill>
                <a:ea typeface="宋体" pitchFamily="2" charset="-122"/>
              </a:rPr>
              <a:t>2</a:t>
            </a:r>
          </a:p>
        </p:txBody>
      </p:sp>
      <p:sp>
        <p:nvSpPr>
          <p:cNvPr id="777244" name="AutoShape 28"/>
          <p:cNvSpPr>
            <a:spLocks noChangeArrowheads="1"/>
          </p:cNvSpPr>
          <p:nvPr/>
        </p:nvSpPr>
        <p:spPr bwMode="auto">
          <a:xfrm>
            <a:off x="2057400" y="35702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777245" name="AutoShape 29"/>
          <p:cNvSpPr>
            <a:spLocks noChangeArrowheads="1"/>
          </p:cNvSpPr>
          <p:nvPr/>
        </p:nvSpPr>
        <p:spPr bwMode="auto">
          <a:xfrm>
            <a:off x="2057400" y="44846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777246" name="AutoShape 30"/>
          <p:cNvSpPr>
            <a:spLocks noChangeArrowheads="1"/>
          </p:cNvSpPr>
          <p:nvPr/>
        </p:nvSpPr>
        <p:spPr bwMode="auto">
          <a:xfrm>
            <a:off x="7620000" y="2960688"/>
            <a:ext cx="1219200" cy="425450"/>
          </a:xfrm>
          <a:prstGeom prst="flowChartProcess">
            <a:avLst/>
          </a:prstGeom>
          <a:solidFill>
            <a:srgbClr val="FF99FF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chemeClr val="accent2"/>
                </a:solidFill>
                <a:ea typeface="宋体" pitchFamily="2" charset="-122"/>
              </a:rPr>
              <a:t>2</a:t>
            </a:r>
          </a:p>
        </p:txBody>
      </p:sp>
      <p:sp>
        <p:nvSpPr>
          <p:cNvPr id="777247" name="Text Box 31"/>
          <p:cNvSpPr txBox="1">
            <a:spLocks noChangeArrowheads="1"/>
          </p:cNvSpPr>
          <p:nvPr/>
        </p:nvSpPr>
        <p:spPr bwMode="auto">
          <a:xfrm>
            <a:off x="6064250" y="52752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/>
              <a:t>a [ 2 ]	    :	a [ 0 ]</a:t>
            </a:r>
          </a:p>
        </p:txBody>
      </p:sp>
      <p:sp>
        <p:nvSpPr>
          <p:cNvPr id="777248" name="Text Box 32"/>
          <p:cNvSpPr txBox="1">
            <a:spLocks noChangeArrowheads="1"/>
          </p:cNvSpPr>
          <p:nvPr/>
        </p:nvSpPr>
        <p:spPr bwMode="auto">
          <a:xfrm>
            <a:off x="6064250" y="46656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CC0000"/>
                </a:solidFill>
              </a:rPr>
              <a:t>a [ 2 ]	  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 b="1">
                <a:solidFill>
                  <a:srgbClr val="CC0000"/>
                </a:solidFill>
              </a:rPr>
              <a:t>	</a:t>
            </a:r>
            <a:r>
              <a:rPr lang="en-US" altLang="zh-CN" sz="2000" b="1"/>
              <a:t>a [ 0 ]</a:t>
            </a:r>
          </a:p>
        </p:txBody>
      </p:sp>
      <p:cxnSp>
        <p:nvCxnSpPr>
          <p:cNvPr id="777250" name="AutoShape 34"/>
          <p:cNvCxnSpPr>
            <a:cxnSpLocks noChangeShapeType="1"/>
            <a:stCxn id="777243" idx="2"/>
            <a:endCxn id="777246" idx="2"/>
          </p:cNvCxnSpPr>
          <p:nvPr/>
        </p:nvCxnSpPr>
        <p:spPr bwMode="auto">
          <a:xfrm rot="16200000" flipH="1">
            <a:off x="7352506" y="2524919"/>
            <a:ext cx="1588" cy="1752600"/>
          </a:xfrm>
          <a:prstGeom prst="curvedConnector3">
            <a:avLst>
              <a:gd name="adj1" fmla="val 33999986"/>
            </a:avLst>
          </a:prstGeom>
          <a:noFill/>
          <a:ln w="28575">
            <a:solidFill>
              <a:srgbClr val="FF3300"/>
            </a:solidFill>
            <a:prstDash val="dash"/>
            <a:round/>
            <a:headEnd/>
            <a:tailEnd type="stealth" w="lg" len="lg"/>
          </a:ln>
        </p:spPr>
      </p:cxnSp>
      <p:sp>
        <p:nvSpPr>
          <p:cNvPr id="221194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221195" name="Text Box 37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7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7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7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7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43" grpId="0" animBg="1" autoUpdateAnimBg="0"/>
      <p:bldP spid="777244" grpId="0" animBg="1" autoUpdateAnimBg="0"/>
      <p:bldP spid="777245" grpId="0" animBg="1" autoUpdateAnimBg="0"/>
      <p:bldP spid="777246" grpId="0" animBg="1" autoUpdateAnimBg="0"/>
      <p:bldP spid="777247" grpId="0" autoUpdateAnimBg="0"/>
      <p:bldP spid="777248" grpId="0" autoUpdateAnimBg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22210" name="Group 3"/>
          <p:cNvGrpSpPr>
            <a:grpSpLocks/>
          </p:cNvGrpSpPr>
          <p:nvPr/>
        </p:nvGrpSpPr>
        <p:grpSpPr bwMode="auto">
          <a:xfrm>
            <a:off x="685800" y="585788"/>
            <a:ext cx="8153400" cy="5254625"/>
            <a:chOff x="432" y="384"/>
            <a:chExt cx="5136" cy="3310"/>
          </a:xfrm>
        </p:grpSpPr>
        <p:sp>
          <p:nvSpPr>
            <p:cNvPr id="222220" name="Text Box 4"/>
            <p:cNvSpPr txBox="1">
              <a:spLocks noChangeArrowheads="1"/>
            </p:cNvSpPr>
            <p:nvPr/>
          </p:nvSpPr>
          <p:spPr bwMode="auto">
            <a:xfrm>
              <a:off x="432" y="384"/>
              <a:ext cx="1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222221" name="Group 5"/>
            <p:cNvGrpSpPr>
              <a:grpSpLocks/>
            </p:cNvGrpSpPr>
            <p:nvPr/>
          </p:nvGrpSpPr>
          <p:grpSpPr bwMode="auto">
            <a:xfrm>
              <a:off x="705" y="1524"/>
              <a:ext cx="4863" cy="2170"/>
              <a:chOff x="705" y="960"/>
              <a:chExt cx="4863" cy="2170"/>
            </a:xfrm>
          </p:grpSpPr>
          <p:grpSp>
            <p:nvGrpSpPr>
              <p:cNvPr id="222222" name="Group 6"/>
              <p:cNvGrpSpPr>
                <a:grpSpLocks/>
              </p:cNvGrpSpPr>
              <p:nvPr/>
            </p:nvGrpSpPr>
            <p:grpSpPr bwMode="auto">
              <a:xfrm>
                <a:off x="1296" y="1700"/>
                <a:ext cx="912" cy="1420"/>
                <a:chOff x="1296" y="1700"/>
                <a:chExt cx="912" cy="1420"/>
              </a:xfrm>
            </p:grpSpPr>
            <p:sp>
              <p:nvSpPr>
                <p:cNvPr id="778247" name="AutoShape 7"/>
                <p:cNvSpPr>
                  <a:spLocks noChangeArrowheads="1"/>
                </p:cNvSpPr>
                <p:nvPr/>
              </p:nvSpPr>
              <p:spPr bwMode="auto">
                <a:xfrm>
                  <a:off x="1296" y="1700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49</a:t>
                  </a:r>
                </a:p>
              </p:txBody>
            </p:sp>
            <p:sp>
              <p:nvSpPr>
                <p:cNvPr id="778248" name="AutoShape 8"/>
                <p:cNvSpPr>
                  <a:spLocks noChangeArrowheads="1"/>
                </p:cNvSpPr>
                <p:nvPr/>
              </p:nvSpPr>
              <p:spPr bwMode="auto">
                <a:xfrm>
                  <a:off x="1296" y="1988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38</a:t>
                  </a:r>
                </a:p>
              </p:txBody>
            </p:sp>
            <p:sp>
              <p:nvSpPr>
                <p:cNvPr id="778249" name="AutoShape 9"/>
                <p:cNvSpPr>
                  <a:spLocks noChangeArrowheads="1"/>
                </p:cNvSpPr>
                <p:nvPr/>
              </p:nvSpPr>
              <p:spPr bwMode="auto">
                <a:xfrm>
                  <a:off x="1296" y="2276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65</a:t>
                  </a:r>
                </a:p>
              </p:txBody>
            </p:sp>
            <p:sp>
              <p:nvSpPr>
                <p:cNvPr id="778250" name="AutoShape 10"/>
                <p:cNvSpPr>
                  <a:spLocks noChangeArrowheads="1"/>
                </p:cNvSpPr>
                <p:nvPr/>
              </p:nvSpPr>
              <p:spPr bwMode="auto">
                <a:xfrm>
                  <a:off x="1296" y="2564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97</a:t>
                  </a:r>
                </a:p>
              </p:txBody>
            </p:sp>
            <p:sp>
              <p:nvSpPr>
                <p:cNvPr id="778251" name="AutoShape 11"/>
                <p:cNvSpPr>
                  <a:spLocks noChangeArrowheads="1"/>
                </p:cNvSpPr>
                <p:nvPr/>
              </p:nvSpPr>
              <p:spPr bwMode="auto">
                <a:xfrm>
                  <a:off x="1296" y="2852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76</a:t>
                  </a:r>
                </a:p>
              </p:txBody>
            </p:sp>
          </p:grpSp>
          <p:grpSp>
            <p:nvGrpSpPr>
              <p:cNvPr id="222223" name="Group 12"/>
              <p:cNvGrpSpPr>
                <a:grpSpLocks/>
              </p:cNvGrpSpPr>
              <p:nvPr/>
            </p:nvGrpSpPr>
            <p:grpSpPr bwMode="auto">
              <a:xfrm>
                <a:off x="705" y="1728"/>
                <a:ext cx="491" cy="1402"/>
                <a:chOff x="705" y="1728"/>
                <a:chExt cx="491" cy="1402"/>
              </a:xfrm>
            </p:grpSpPr>
            <p:sp>
              <p:nvSpPr>
                <p:cNvPr id="2222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5" y="1728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[ 0 ]</a:t>
                  </a:r>
                </a:p>
              </p:txBody>
            </p:sp>
            <p:sp>
              <p:nvSpPr>
                <p:cNvPr id="2222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5" y="2007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[ 1 ]</a:t>
                  </a:r>
                </a:p>
              </p:txBody>
            </p:sp>
            <p:sp>
              <p:nvSpPr>
                <p:cNvPr id="22223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5" y="2304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[ 2 ]</a:t>
                  </a:r>
                  <a:endParaRPr lang="en-US" altLang="zh-CN" sz="1800"/>
                </a:p>
              </p:txBody>
            </p:sp>
            <p:sp>
              <p:nvSpPr>
                <p:cNvPr id="22223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05" y="2592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[ 3 ]</a:t>
                  </a:r>
                  <a:endParaRPr lang="en-US" altLang="zh-CN" sz="1800"/>
                </a:p>
              </p:txBody>
            </p:sp>
            <p:sp>
              <p:nvSpPr>
                <p:cNvPr id="22223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5" y="2880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[ 4 ]</a:t>
                  </a:r>
                  <a:endParaRPr lang="en-US" altLang="zh-CN" sz="1800"/>
                </a:p>
              </p:txBody>
            </p:sp>
          </p:grpSp>
          <p:grpSp>
            <p:nvGrpSpPr>
              <p:cNvPr id="222224" name="Group 18"/>
              <p:cNvGrpSpPr>
                <a:grpSpLocks/>
              </p:cNvGrpSpPr>
              <p:nvPr/>
            </p:nvGrpSpPr>
            <p:grpSpPr bwMode="auto">
              <a:xfrm>
                <a:off x="2640" y="960"/>
                <a:ext cx="768" cy="624"/>
                <a:chOff x="2640" y="960"/>
                <a:chExt cx="768" cy="624"/>
              </a:xfrm>
            </p:grpSpPr>
            <p:sp>
              <p:nvSpPr>
                <p:cNvPr id="778259" name="AutoShape 19"/>
                <p:cNvSpPr>
                  <a:spLocks noChangeArrowheads="1"/>
                </p:cNvSpPr>
                <p:nvPr/>
              </p:nvSpPr>
              <p:spPr bwMode="auto">
                <a:xfrm>
                  <a:off x="2640" y="1316"/>
                  <a:ext cx="768" cy="268"/>
                </a:xfrm>
                <a:prstGeom prst="flowChartProcess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0</a:t>
                  </a:r>
                </a:p>
              </p:txBody>
            </p:sp>
            <p:sp>
              <p:nvSpPr>
                <p:cNvPr id="22223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4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i</a:t>
                  </a:r>
                </a:p>
              </p:txBody>
            </p:sp>
          </p:grpSp>
          <p:grpSp>
            <p:nvGrpSpPr>
              <p:cNvPr id="222225" name="Group 21"/>
              <p:cNvGrpSpPr>
                <a:grpSpLocks/>
              </p:cNvGrpSpPr>
              <p:nvPr/>
            </p:nvGrpSpPr>
            <p:grpSpPr bwMode="auto">
              <a:xfrm>
                <a:off x="3696" y="960"/>
                <a:ext cx="768" cy="624"/>
                <a:chOff x="3696" y="960"/>
                <a:chExt cx="768" cy="624"/>
              </a:xfrm>
            </p:grpSpPr>
            <p:sp>
              <p:nvSpPr>
                <p:cNvPr id="778262" name="AutoShape 22"/>
                <p:cNvSpPr>
                  <a:spLocks noChangeArrowheads="1"/>
                </p:cNvSpPr>
                <p:nvPr/>
              </p:nvSpPr>
              <p:spPr bwMode="auto">
                <a:xfrm>
                  <a:off x="3696" y="1316"/>
                  <a:ext cx="768" cy="268"/>
                </a:xfrm>
                <a:prstGeom prst="flowChartProcess">
                  <a:avLst/>
                </a:prstGeom>
                <a:solidFill>
                  <a:srgbClr val="CCFFCC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2</a:t>
                  </a:r>
                </a:p>
              </p:txBody>
            </p:sp>
            <p:sp>
              <p:nvSpPr>
                <p:cNvPr id="22223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20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j</a:t>
                  </a:r>
                </a:p>
              </p:txBody>
            </p:sp>
          </p:grpSp>
          <p:grpSp>
            <p:nvGrpSpPr>
              <p:cNvPr id="222226" name="Group 24"/>
              <p:cNvGrpSpPr>
                <a:grpSpLocks/>
              </p:cNvGrpSpPr>
              <p:nvPr/>
            </p:nvGrpSpPr>
            <p:grpSpPr bwMode="auto">
              <a:xfrm>
                <a:off x="4800" y="960"/>
                <a:ext cx="768" cy="624"/>
                <a:chOff x="4800" y="960"/>
                <a:chExt cx="768" cy="624"/>
              </a:xfrm>
            </p:grpSpPr>
            <p:sp>
              <p:nvSpPr>
                <p:cNvPr id="778265" name="AutoShape 25"/>
                <p:cNvSpPr>
                  <a:spLocks noChangeArrowheads="1"/>
                </p:cNvSpPr>
                <p:nvPr/>
              </p:nvSpPr>
              <p:spPr bwMode="auto">
                <a:xfrm>
                  <a:off x="4800" y="1316"/>
                  <a:ext cx="768" cy="268"/>
                </a:xfrm>
                <a:prstGeom prst="flowChartProcess">
                  <a:avLst/>
                </a:prstGeom>
                <a:solidFill>
                  <a:srgbClr val="FF99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2</a:t>
                  </a:r>
                </a:p>
              </p:txBody>
            </p:sp>
            <p:sp>
              <p:nvSpPr>
                <p:cNvPr id="22222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076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t</a:t>
                  </a:r>
                </a:p>
              </p:txBody>
            </p:sp>
          </p:grpSp>
        </p:grpSp>
      </p:grpSp>
      <p:sp>
        <p:nvSpPr>
          <p:cNvPr id="778267" name="AutoShape 27"/>
          <p:cNvSpPr>
            <a:spLocks noChangeArrowheads="1"/>
          </p:cNvSpPr>
          <p:nvPr/>
        </p:nvSpPr>
        <p:spPr bwMode="auto">
          <a:xfrm>
            <a:off x="5867400" y="2976563"/>
            <a:ext cx="1219200" cy="425450"/>
          </a:xfrm>
          <a:prstGeom prst="flowChartProcess">
            <a:avLst/>
          </a:prstGeom>
          <a:solidFill>
            <a:srgbClr val="CCFFCC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chemeClr val="accent2"/>
                </a:solidFill>
                <a:ea typeface="宋体" pitchFamily="2" charset="-122"/>
              </a:rPr>
              <a:t>3</a:t>
            </a:r>
          </a:p>
        </p:txBody>
      </p:sp>
      <p:sp>
        <p:nvSpPr>
          <p:cNvPr id="778268" name="AutoShape 28"/>
          <p:cNvSpPr>
            <a:spLocks noChangeArrowheads="1"/>
          </p:cNvSpPr>
          <p:nvPr/>
        </p:nvSpPr>
        <p:spPr bwMode="auto">
          <a:xfrm>
            <a:off x="2057400" y="44846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778269" name="AutoShape 29"/>
          <p:cNvSpPr>
            <a:spLocks noChangeArrowheads="1"/>
          </p:cNvSpPr>
          <p:nvPr/>
        </p:nvSpPr>
        <p:spPr bwMode="auto">
          <a:xfrm>
            <a:off x="2057400" y="49418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97</a:t>
            </a:r>
          </a:p>
        </p:txBody>
      </p:sp>
      <p:sp>
        <p:nvSpPr>
          <p:cNvPr id="778270" name="AutoShape 30"/>
          <p:cNvSpPr>
            <a:spLocks noChangeArrowheads="1"/>
          </p:cNvSpPr>
          <p:nvPr/>
        </p:nvSpPr>
        <p:spPr bwMode="auto">
          <a:xfrm>
            <a:off x="7620000" y="2976563"/>
            <a:ext cx="1219200" cy="425450"/>
          </a:xfrm>
          <a:prstGeom prst="flowChartProcess">
            <a:avLst/>
          </a:prstGeom>
          <a:solidFill>
            <a:srgbClr val="FF99FF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chemeClr val="accent2"/>
                </a:solidFill>
                <a:ea typeface="宋体" pitchFamily="2" charset="-122"/>
              </a:rPr>
              <a:t>3</a:t>
            </a:r>
          </a:p>
        </p:txBody>
      </p:sp>
      <p:sp>
        <p:nvSpPr>
          <p:cNvPr id="778271" name="Text Box 31"/>
          <p:cNvSpPr txBox="1">
            <a:spLocks noChangeArrowheads="1"/>
          </p:cNvSpPr>
          <p:nvPr/>
        </p:nvSpPr>
        <p:spPr bwMode="auto">
          <a:xfrm>
            <a:off x="6064250" y="52752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/>
              <a:t>a [ 3 ]	    :	a [ 2 ]</a:t>
            </a:r>
          </a:p>
        </p:txBody>
      </p:sp>
      <p:sp>
        <p:nvSpPr>
          <p:cNvPr id="778272" name="Text Box 32"/>
          <p:cNvSpPr txBox="1">
            <a:spLocks noChangeArrowheads="1"/>
          </p:cNvSpPr>
          <p:nvPr/>
        </p:nvSpPr>
        <p:spPr bwMode="auto">
          <a:xfrm>
            <a:off x="6064250" y="46656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CC0000"/>
                </a:solidFill>
              </a:rPr>
              <a:t>a [ 3 ]	  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 b="1">
                <a:solidFill>
                  <a:srgbClr val="CC0000"/>
                </a:solidFill>
              </a:rPr>
              <a:t>	</a:t>
            </a:r>
            <a:r>
              <a:rPr lang="en-US" altLang="zh-CN" sz="2000" b="1"/>
              <a:t>a [ 2 ]</a:t>
            </a:r>
          </a:p>
        </p:txBody>
      </p:sp>
      <p:cxnSp>
        <p:nvCxnSpPr>
          <p:cNvPr id="778274" name="AutoShape 34"/>
          <p:cNvCxnSpPr>
            <a:cxnSpLocks noChangeShapeType="1"/>
          </p:cNvCxnSpPr>
          <p:nvPr/>
        </p:nvCxnSpPr>
        <p:spPr bwMode="auto">
          <a:xfrm rot="16200000" flipH="1">
            <a:off x="7352506" y="2524919"/>
            <a:ext cx="1588" cy="1752600"/>
          </a:xfrm>
          <a:prstGeom prst="curvedConnector3">
            <a:avLst>
              <a:gd name="adj1" fmla="val 33999986"/>
            </a:avLst>
          </a:prstGeom>
          <a:noFill/>
          <a:ln w="28575">
            <a:solidFill>
              <a:srgbClr val="FF3300"/>
            </a:solidFill>
            <a:prstDash val="dash"/>
            <a:round/>
            <a:headEnd/>
            <a:tailEnd type="stealth" w="lg" len="lg"/>
          </a:ln>
        </p:spPr>
      </p:cxnSp>
      <p:sp>
        <p:nvSpPr>
          <p:cNvPr id="222218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222219" name="Text Box 37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7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7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7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7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7" grpId="0" animBg="1" autoUpdateAnimBg="0"/>
      <p:bldP spid="778268" grpId="0" animBg="1" autoUpdateAnimBg="0"/>
      <p:bldP spid="778269" grpId="0" animBg="1" autoUpdateAnimBg="0"/>
      <p:bldP spid="778270" grpId="0" animBg="1" autoUpdateAnimBg="0"/>
      <p:bldP spid="778271" grpId="0" autoUpdateAnimBg="0"/>
      <p:bldP spid="778272" grpId="0" autoUpdateAnimBg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23234" name="Group 3"/>
          <p:cNvGrpSpPr>
            <a:grpSpLocks/>
          </p:cNvGrpSpPr>
          <p:nvPr/>
        </p:nvGrpSpPr>
        <p:grpSpPr bwMode="auto">
          <a:xfrm>
            <a:off x="685800" y="585788"/>
            <a:ext cx="8153400" cy="5254625"/>
            <a:chOff x="432" y="384"/>
            <a:chExt cx="5136" cy="3310"/>
          </a:xfrm>
        </p:grpSpPr>
        <p:sp>
          <p:nvSpPr>
            <p:cNvPr id="223242" name="Text Box 4"/>
            <p:cNvSpPr txBox="1">
              <a:spLocks noChangeArrowheads="1"/>
            </p:cNvSpPr>
            <p:nvPr/>
          </p:nvSpPr>
          <p:spPr bwMode="auto">
            <a:xfrm>
              <a:off x="432" y="384"/>
              <a:ext cx="1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223243" name="Group 5"/>
            <p:cNvGrpSpPr>
              <a:grpSpLocks/>
            </p:cNvGrpSpPr>
            <p:nvPr/>
          </p:nvGrpSpPr>
          <p:grpSpPr bwMode="auto">
            <a:xfrm>
              <a:off x="705" y="1524"/>
              <a:ext cx="4863" cy="2170"/>
              <a:chOff x="705" y="960"/>
              <a:chExt cx="4863" cy="2170"/>
            </a:xfrm>
          </p:grpSpPr>
          <p:grpSp>
            <p:nvGrpSpPr>
              <p:cNvPr id="223244" name="Group 6"/>
              <p:cNvGrpSpPr>
                <a:grpSpLocks/>
              </p:cNvGrpSpPr>
              <p:nvPr/>
            </p:nvGrpSpPr>
            <p:grpSpPr bwMode="auto">
              <a:xfrm>
                <a:off x="1296" y="1700"/>
                <a:ext cx="912" cy="1420"/>
                <a:chOff x="1296" y="1700"/>
                <a:chExt cx="912" cy="1420"/>
              </a:xfrm>
            </p:grpSpPr>
            <p:sp>
              <p:nvSpPr>
                <p:cNvPr id="779271" name="AutoShape 7"/>
                <p:cNvSpPr>
                  <a:spLocks noChangeArrowheads="1"/>
                </p:cNvSpPr>
                <p:nvPr/>
              </p:nvSpPr>
              <p:spPr bwMode="auto">
                <a:xfrm>
                  <a:off x="1296" y="1700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49</a:t>
                  </a:r>
                </a:p>
              </p:txBody>
            </p:sp>
            <p:sp>
              <p:nvSpPr>
                <p:cNvPr id="779272" name="AutoShape 8"/>
                <p:cNvSpPr>
                  <a:spLocks noChangeArrowheads="1"/>
                </p:cNvSpPr>
                <p:nvPr/>
              </p:nvSpPr>
              <p:spPr bwMode="auto">
                <a:xfrm>
                  <a:off x="1296" y="1988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38</a:t>
                  </a:r>
                </a:p>
              </p:txBody>
            </p:sp>
            <p:sp>
              <p:nvSpPr>
                <p:cNvPr id="779273" name="AutoShape 9"/>
                <p:cNvSpPr>
                  <a:spLocks noChangeArrowheads="1"/>
                </p:cNvSpPr>
                <p:nvPr/>
              </p:nvSpPr>
              <p:spPr bwMode="auto">
                <a:xfrm>
                  <a:off x="1296" y="2276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65</a:t>
                  </a:r>
                </a:p>
              </p:txBody>
            </p:sp>
            <p:sp>
              <p:nvSpPr>
                <p:cNvPr id="779274" name="AutoShape 10"/>
                <p:cNvSpPr>
                  <a:spLocks noChangeArrowheads="1"/>
                </p:cNvSpPr>
                <p:nvPr/>
              </p:nvSpPr>
              <p:spPr bwMode="auto">
                <a:xfrm>
                  <a:off x="1296" y="2564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97</a:t>
                  </a:r>
                </a:p>
              </p:txBody>
            </p:sp>
            <p:sp>
              <p:nvSpPr>
                <p:cNvPr id="779275" name="AutoShape 11"/>
                <p:cNvSpPr>
                  <a:spLocks noChangeArrowheads="1"/>
                </p:cNvSpPr>
                <p:nvPr/>
              </p:nvSpPr>
              <p:spPr bwMode="auto">
                <a:xfrm>
                  <a:off x="1296" y="2852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76</a:t>
                  </a:r>
                </a:p>
              </p:txBody>
            </p:sp>
          </p:grpSp>
          <p:grpSp>
            <p:nvGrpSpPr>
              <p:cNvPr id="223245" name="Group 12"/>
              <p:cNvGrpSpPr>
                <a:grpSpLocks/>
              </p:cNvGrpSpPr>
              <p:nvPr/>
            </p:nvGrpSpPr>
            <p:grpSpPr bwMode="auto">
              <a:xfrm>
                <a:off x="705" y="1728"/>
                <a:ext cx="491" cy="1402"/>
                <a:chOff x="705" y="1728"/>
                <a:chExt cx="491" cy="1402"/>
              </a:xfrm>
            </p:grpSpPr>
            <p:sp>
              <p:nvSpPr>
                <p:cNvPr id="22325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5" y="1728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[ 0 ]</a:t>
                  </a:r>
                </a:p>
              </p:txBody>
            </p:sp>
            <p:sp>
              <p:nvSpPr>
                <p:cNvPr id="22325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5" y="2007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[ 1 ]</a:t>
                  </a:r>
                </a:p>
              </p:txBody>
            </p:sp>
            <p:sp>
              <p:nvSpPr>
                <p:cNvPr id="22325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5" y="2304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[ 2 ]</a:t>
                  </a:r>
                  <a:endParaRPr lang="en-US" altLang="zh-CN" sz="1800"/>
                </a:p>
              </p:txBody>
            </p:sp>
            <p:sp>
              <p:nvSpPr>
                <p:cNvPr id="22325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05" y="2592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[ 3 ]</a:t>
                  </a:r>
                  <a:endParaRPr lang="en-US" altLang="zh-CN" sz="1800"/>
                </a:p>
              </p:txBody>
            </p:sp>
            <p:sp>
              <p:nvSpPr>
                <p:cNvPr id="22325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5" y="2880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[ 4 ]</a:t>
                  </a:r>
                  <a:endParaRPr lang="en-US" altLang="zh-CN" sz="1800"/>
                </a:p>
              </p:txBody>
            </p:sp>
          </p:grpSp>
          <p:grpSp>
            <p:nvGrpSpPr>
              <p:cNvPr id="223246" name="Group 18"/>
              <p:cNvGrpSpPr>
                <a:grpSpLocks/>
              </p:cNvGrpSpPr>
              <p:nvPr/>
            </p:nvGrpSpPr>
            <p:grpSpPr bwMode="auto">
              <a:xfrm>
                <a:off x="2640" y="960"/>
                <a:ext cx="768" cy="624"/>
                <a:chOff x="2640" y="960"/>
                <a:chExt cx="768" cy="624"/>
              </a:xfrm>
            </p:grpSpPr>
            <p:sp>
              <p:nvSpPr>
                <p:cNvPr id="779283" name="AutoShape 19"/>
                <p:cNvSpPr>
                  <a:spLocks noChangeArrowheads="1"/>
                </p:cNvSpPr>
                <p:nvPr/>
              </p:nvSpPr>
              <p:spPr bwMode="auto">
                <a:xfrm>
                  <a:off x="2640" y="1316"/>
                  <a:ext cx="768" cy="268"/>
                </a:xfrm>
                <a:prstGeom prst="flowChartProcess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0</a:t>
                  </a:r>
                </a:p>
              </p:txBody>
            </p:sp>
            <p:sp>
              <p:nvSpPr>
                <p:cNvPr id="22325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4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i</a:t>
                  </a:r>
                </a:p>
              </p:txBody>
            </p:sp>
          </p:grpSp>
          <p:grpSp>
            <p:nvGrpSpPr>
              <p:cNvPr id="223247" name="Group 21"/>
              <p:cNvGrpSpPr>
                <a:grpSpLocks/>
              </p:cNvGrpSpPr>
              <p:nvPr/>
            </p:nvGrpSpPr>
            <p:grpSpPr bwMode="auto">
              <a:xfrm>
                <a:off x="3696" y="960"/>
                <a:ext cx="768" cy="624"/>
                <a:chOff x="3696" y="960"/>
                <a:chExt cx="768" cy="624"/>
              </a:xfrm>
            </p:grpSpPr>
            <p:sp>
              <p:nvSpPr>
                <p:cNvPr id="779286" name="AutoShape 22"/>
                <p:cNvSpPr>
                  <a:spLocks noChangeArrowheads="1"/>
                </p:cNvSpPr>
                <p:nvPr/>
              </p:nvSpPr>
              <p:spPr bwMode="auto">
                <a:xfrm>
                  <a:off x="3696" y="1316"/>
                  <a:ext cx="768" cy="268"/>
                </a:xfrm>
                <a:prstGeom prst="flowChartProcess">
                  <a:avLst/>
                </a:prstGeom>
                <a:solidFill>
                  <a:srgbClr val="CCFFCC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3</a:t>
                  </a:r>
                </a:p>
              </p:txBody>
            </p:sp>
            <p:sp>
              <p:nvSpPr>
                <p:cNvPr id="22325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20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j</a:t>
                  </a:r>
                </a:p>
              </p:txBody>
            </p:sp>
          </p:grpSp>
          <p:grpSp>
            <p:nvGrpSpPr>
              <p:cNvPr id="223248" name="Group 24"/>
              <p:cNvGrpSpPr>
                <a:grpSpLocks/>
              </p:cNvGrpSpPr>
              <p:nvPr/>
            </p:nvGrpSpPr>
            <p:grpSpPr bwMode="auto">
              <a:xfrm>
                <a:off x="4800" y="960"/>
                <a:ext cx="768" cy="624"/>
                <a:chOff x="4800" y="960"/>
                <a:chExt cx="768" cy="624"/>
              </a:xfrm>
            </p:grpSpPr>
            <p:sp>
              <p:nvSpPr>
                <p:cNvPr id="779289" name="AutoShape 25"/>
                <p:cNvSpPr>
                  <a:spLocks noChangeArrowheads="1"/>
                </p:cNvSpPr>
                <p:nvPr/>
              </p:nvSpPr>
              <p:spPr bwMode="auto">
                <a:xfrm>
                  <a:off x="4800" y="1316"/>
                  <a:ext cx="768" cy="268"/>
                </a:xfrm>
                <a:prstGeom prst="flowChartProcess">
                  <a:avLst/>
                </a:prstGeom>
                <a:solidFill>
                  <a:srgbClr val="FF99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3</a:t>
                  </a:r>
                </a:p>
              </p:txBody>
            </p:sp>
            <p:sp>
              <p:nvSpPr>
                <p:cNvPr id="22325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076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t</a:t>
                  </a:r>
                </a:p>
              </p:txBody>
            </p:sp>
          </p:grpSp>
        </p:grpSp>
      </p:grpSp>
      <p:sp>
        <p:nvSpPr>
          <p:cNvPr id="779291" name="AutoShape 27"/>
          <p:cNvSpPr>
            <a:spLocks noChangeArrowheads="1"/>
          </p:cNvSpPr>
          <p:nvPr/>
        </p:nvSpPr>
        <p:spPr bwMode="auto">
          <a:xfrm>
            <a:off x="5867400" y="2944813"/>
            <a:ext cx="1219200" cy="425450"/>
          </a:xfrm>
          <a:prstGeom prst="flowChartProcess">
            <a:avLst/>
          </a:prstGeom>
          <a:solidFill>
            <a:srgbClr val="CCFFCC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chemeClr val="accent2"/>
                </a:solidFill>
                <a:ea typeface="宋体" pitchFamily="2" charset="-122"/>
              </a:rPr>
              <a:t>4</a:t>
            </a:r>
          </a:p>
        </p:txBody>
      </p:sp>
      <p:sp>
        <p:nvSpPr>
          <p:cNvPr id="779292" name="AutoShape 28"/>
          <p:cNvSpPr>
            <a:spLocks noChangeArrowheads="1"/>
          </p:cNvSpPr>
          <p:nvPr/>
        </p:nvSpPr>
        <p:spPr bwMode="auto">
          <a:xfrm>
            <a:off x="2057400" y="49418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97</a:t>
            </a:r>
          </a:p>
        </p:txBody>
      </p:sp>
      <p:sp>
        <p:nvSpPr>
          <p:cNvPr id="779293" name="AutoShape 29"/>
          <p:cNvSpPr>
            <a:spLocks noChangeArrowheads="1"/>
          </p:cNvSpPr>
          <p:nvPr/>
        </p:nvSpPr>
        <p:spPr bwMode="auto">
          <a:xfrm>
            <a:off x="2057400" y="53990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76</a:t>
            </a:r>
          </a:p>
        </p:txBody>
      </p:sp>
      <p:sp>
        <p:nvSpPr>
          <p:cNvPr id="779294" name="Text Box 30"/>
          <p:cNvSpPr txBox="1">
            <a:spLocks noChangeArrowheads="1"/>
          </p:cNvSpPr>
          <p:nvPr/>
        </p:nvSpPr>
        <p:spPr bwMode="auto">
          <a:xfrm>
            <a:off x="6064250" y="52752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/>
              <a:t>a [ 4 ]	    :	a [ 3 ]</a:t>
            </a:r>
          </a:p>
        </p:txBody>
      </p:sp>
      <p:sp>
        <p:nvSpPr>
          <p:cNvPr id="779295" name="Text Box 31"/>
          <p:cNvSpPr txBox="1">
            <a:spLocks noChangeArrowheads="1"/>
          </p:cNvSpPr>
          <p:nvPr/>
        </p:nvSpPr>
        <p:spPr bwMode="auto">
          <a:xfrm>
            <a:off x="6064250" y="46656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/>
              <a:t>a [ 4 ]	</a:t>
            </a:r>
            <a:r>
              <a:rPr lang="en-US" altLang="zh-CN" sz="2000" b="1">
                <a:solidFill>
                  <a:srgbClr val="CC0000"/>
                </a:solidFill>
              </a:rPr>
              <a:t>  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&lt;</a:t>
            </a:r>
            <a:r>
              <a:rPr lang="en-US" altLang="zh-CN" sz="2000" b="1">
                <a:solidFill>
                  <a:srgbClr val="CC0000"/>
                </a:solidFill>
              </a:rPr>
              <a:t>	a [ 3 ]</a:t>
            </a:r>
          </a:p>
        </p:txBody>
      </p:sp>
      <p:sp>
        <p:nvSpPr>
          <p:cNvPr id="223240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223241" name="Text Box 35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7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7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7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7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91" grpId="0" animBg="1" autoUpdateAnimBg="0"/>
      <p:bldP spid="779292" grpId="0" animBg="1" autoUpdateAnimBg="0"/>
      <p:bldP spid="779293" grpId="0" animBg="1" autoUpdateAnimBg="0"/>
      <p:bldP spid="779294" grpId="0" autoUpdateAnimBg="0"/>
      <p:bldP spid="77929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990600" y="460375"/>
            <a:ext cx="4721225" cy="5740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  </a:t>
            </a:r>
            <a:r>
              <a:rPr lang="zh-CN" altLang="en-US" sz="2000" b="1" i="1">
                <a:solidFill>
                  <a:srgbClr val="008000"/>
                </a:solidFill>
              </a:rPr>
              <a:t>数组测试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{ int  i , a[ 5 ] = { 1, 3, 5, 7, 9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0; i &lt; 5;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a[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static int b[ 5 ] = { 1, 2, 3 };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for ( i = 0 ; i &lt; 5 ; i ++ )</a:t>
            </a:r>
          </a:p>
          <a:p>
            <a:pPr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cout &lt;&lt; b[ i ] &lt;&lt; "  " ;</a:t>
            </a:r>
            <a:r>
              <a:rPr lang="en-US" altLang="zh-CN" sz="1800" b="1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int c[ ] = { 1, 2, 3, 4, 5, 6, 7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sizeof ( c ) / sizeof  ( int ) ; 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c[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27369" name="Rectangle 9"/>
          <p:cNvSpPr>
            <a:spLocks noChangeArrowheads="1"/>
          </p:cNvSpPr>
          <p:nvPr/>
        </p:nvSpPr>
        <p:spPr bwMode="auto">
          <a:xfrm>
            <a:off x="4641850" y="3567113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0723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  <p:sp>
        <p:nvSpPr>
          <p:cNvPr id="30724" name="Rectangle 13"/>
          <p:cNvSpPr>
            <a:spLocks noChangeArrowheads="1"/>
          </p:cNvSpPr>
          <p:nvPr/>
        </p:nvSpPr>
        <p:spPr bwMode="auto">
          <a:xfrm>
            <a:off x="4641850" y="190976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sp>
        <p:nvSpPr>
          <p:cNvPr id="30725" name="Rectangle 14"/>
          <p:cNvSpPr>
            <a:spLocks noChangeArrowheads="1"/>
          </p:cNvSpPr>
          <p:nvPr/>
        </p:nvSpPr>
        <p:spPr bwMode="auto">
          <a:xfrm>
            <a:off x="4648200" y="2198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0726" name="Rectangle 15"/>
          <p:cNvSpPr>
            <a:spLocks noChangeArrowheads="1"/>
          </p:cNvSpPr>
          <p:nvPr/>
        </p:nvSpPr>
        <p:spPr bwMode="auto">
          <a:xfrm>
            <a:off x="4648200" y="320675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声明静态数组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9" grpId="0" autoUpdateAnimBg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24258" name="Group 3"/>
          <p:cNvGrpSpPr>
            <a:grpSpLocks/>
          </p:cNvGrpSpPr>
          <p:nvPr/>
        </p:nvGrpSpPr>
        <p:grpSpPr bwMode="auto">
          <a:xfrm>
            <a:off x="1119188" y="2395538"/>
            <a:ext cx="7720012" cy="3444875"/>
            <a:chOff x="705" y="960"/>
            <a:chExt cx="4863" cy="2170"/>
          </a:xfrm>
        </p:grpSpPr>
        <p:grpSp>
          <p:nvGrpSpPr>
            <p:cNvPr id="224266" name="Group 4"/>
            <p:cNvGrpSpPr>
              <a:grpSpLocks/>
            </p:cNvGrpSpPr>
            <p:nvPr/>
          </p:nvGrpSpPr>
          <p:grpSpPr bwMode="auto">
            <a:xfrm>
              <a:off x="1296" y="1700"/>
              <a:ext cx="912" cy="1420"/>
              <a:chOff x="1296" y="1700"/>
              <a:chExt cx="912" cy="1420"/>
            </a:xfrm>
          </p:grpSpPr>
          <p:sp>
            <p:nvSpPr>
              <p:cNvPr id="780293" name="AutoShape 5"/>
              <p:cNvSpPr>
                <a:spLocks noChangeArrowheads="1"/>
              </p:cNvSpPr>
              <p:nvPr/>
            </p:nvSpPr>
            <p:spPr bwMode="auto">
              <a:xfrm>
                <a:off x="1296" y="1700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780294" name="AutoShape 6"/>
              <p:cNvSpPr>
                <a:spLocks noChangeArrowheads="1"/>
              </p:cNvSpPr>
              <p:nvPr/>
            </p:nvSpPr>
            <p:spPr bwMode="auto">
              <a:xfrm>
                <a:off x="1296" y="1988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780295" name="AutoShape 7"/>
              <p:cNvSpPr>
                <a:spLocks noChangeArrowheads="1"/>
              </p:cNvSpPr>
              <p:nvPr/>
            </p:nvSpPr>
            <p:spPr bwMode="auto">
              <a:xfrm>
                <a:off x="1296" y="2276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780296" name="AutoShape 8"/>
              <p:cNvSpPr>
                <a:spLocks noChangeArrowheads="1"/>
              </p:cNvSpPr>
              <p:nvPr/>
            </p:nvSpPr>
            <p:spPr bwMode="auto">
              <a:xfrm>
                <a:off x="1296" y="2564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97</a:t>
                </a:r>
              </a:p>
            </p:txBody>
          </p:sp>
          <p:sp>
            <p:nvSpPr>
              <p:cNvPr id="780297" name="AutoShape 9"/>
              <p:cNvSpPr>
                <a:spLocks noChangeArrowheads="1"/>
              </p:cNvSpPr>
              <p:nvPr/>
            </p:nvSpPr>
            <p:spPr bwMode="auto">
              <a:xfrm>
                <a:off x="1296" y="2852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</p:grpSp>
        <p:grpSp>
          <p:nvGrpSpPr>
            <p:cNvPr id="224267" name="Group 10"/>
            <p:cNvGrpSpPr>
              <a:grpSpLocks/>
            </p:cNvGrpSpPr>
            <p:nvPr/>
          </p:nvGrpSpPr>
          <p:grpSpPr bwMode="auto">
            <a:xfrm>
              <a:off x="705" y="1728"/>
              <a:ext cx="491" cy="1402"/>
              <a:chOff x="705" y="1728"/>
              <a:chExt cx="491" cy="1402"/>
            </a:xfrm>
          </p:grpSpPr>
          <p:sp>
            <p:nvSpPr>
              <p:cNvPr id="224277" name="Text Box 11"/>
              <p:cNvSpPr txBox="1">
                <a:spLocks noChangeArrowheads="1"/>
              </p:cNvSpPr>
              <p:nvPr/>
            </p:nvSpPr>
            <p:spPr bwMode="auto">
              <a:xfrm>
                <a:off x="705" y="1728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[ 0 ]</a:t>
                </a:r>
                <a:endParaRPr lang="en-US" altLang="zh-CN" sz="1800"/>
              </a:p>
            </p:txBody>
          </p:sp>
          <p:sp>
            <p:nvSpPr>
              <p:cNvPr id="224278" name="Text Box 12"/>
              <p:cNvSpPr txBox="1">
                <a:spLocks noChangeArrowheads="1"/>
              </p:cNvSpPr>
              <p:nvPr/>
            </p:nvSpPr>
            <p:spPr bwMode="auto">
              <a:xfrm>
                <a:off x="705" y="2007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[ 1 ]</a:t>
                </a:r>
                <a:endParaRPr lang="en-US" altLang="zh-CN" sz="1800"/>
              </a:p>
            </p:txBody>
          </p:sp>
          <p:sp>
            <p:nvSpPr>
              <p:cNvPr id="224279" name="Text Box 13"/>
              <p:cNvSpPr txBox="1">
                <a:spLocks noChangeArrowheads="1"/>
              </p:cNvSpPr>
              <p:nvPr/>
            </p:nvSpPr>
            <p:spPr bwMode="auto">
              <a:xfrm>
                <a:off x="705" y="2304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[ 2 ]</a:t>
                </a:r>
                <a:endParaRPr lang="en-US" altLang="zh-CN" sz="1800"/>
              </a:p>
            </p:txBody>
          </p:sp>
          <p:sp>
            <p:nvSpPr>
              <p:cNvPr id="224280" name="Text Box 14"/>
              <p:cNvSpPr txBox="1">
                <a:spLocks noChangeArrowheads="1"/>
              </p:cNvSpPr>
              <p:nvPr/>
            </p:nvSpPr>
            <p:spPr bwMode="auto">
              <a:xfrm>
                <a:off x="705" y="2592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[ 3 ]</a:t>
                </a:r>
                <a:endParaRPr lang="en-US" altLang="zh-CN" sz="1800"/>
              </a:p>
            </p:txBody>
          </p:sp>
          <p:sp>
            <p:nvSpPr>
              <p:cNvPr id="224281" name="Text Box 15"/>
              <p:cNvSpPr txBox="1">
                <a:spLocks noChangeArrowheads="1"/>
              </p:cNvSpPr>
              <p:nvPr/>
            </p:nvSpPr>
            <p:spPr bwMode="auto">
              <a:xfrm>
                <a:off x="705" y="2880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[ 4 ]</a:t>
                </a:r>
                <a:endParaRPr lang="en-US" altLang="zh-CN" sz="1800"/>
              </a:p>
            </p:txBody>
          </p:sp>
        </p:grpSp>
        <p:grpSp>
          <p:nvGrpSpPr>
            <p:cNvPr id="224268" name="Group 16"/>
            <p:cNvGrpSpPr>
              <a:grpSpLocks/>
            </p:cNvGrpSpPr>
            <p:nvPr/>
          </p:nvGrpSpPr>
          <p:grpSpPr bwMode="auto">
            <a:xfrm>
              <a:off x="2640" y="960"/>
              <a:ext cx="768" cy="624"/>
              <a:chOff x="2640" y="960"/>
              <a:chExt cx="768" cy="624"/>
            </a:xfrm>
          </p:grpSpPr>
          <p:sp>
            <p:nvSpPr>
              <p:cNvPr id="780305" name="AutoShape 17"/>
              <p:cNvSpPr>
                <a:spLocks noChangeArrowheads="1"/>
              </p:cNvSpPr>
              <p:nvPr/>
            </p:nvSpPr>
            <p:spPr bwMode="auto">
              <a:xfrm>
                <a:off x="2640" y="1316"/>
                <a:ext cx="768" cy="268"/>
              </a:xfrm>
              <a:prstGeom prst="flowChartProcess">
                <a:avLst/>
              </a:prstGeom>
              <a:solidFill>
                <a:srgbClr val="66FF33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ea typeface="宋体" pitchFamily="2" charset="-122"/>
                  </a:rPr>
                  <a:t>0</a:t>
                </a:r>
              </a:p>
            </p:txBody>
          </p:sp>
          <p:sp>
            <p:nvSpPr>
              <p:cNvPr id="224276" name="Text Box 18"/>
              <p:cNvSpPr txBox="1">
                <a:spLocks noChangeArrowheads="1"/>
              </p:cNvSpPr>
              <p:nvPr/>
            </p:nvSpPr>
            <p:spPr bwMode="auto">
              <a:xfrm>
                <a:off x="2914" y="960"/>
                <a:ext cx="158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i</a:t>
                </a:r>
              </a:p>
            </p:txBody>
          </p:sp>
        </p:grpSp>
        <p:grpSp>
          <p:nvGrpSpPr>
            <p:cNvPr id="224269" name="Group 19"/>
            <p:cNvGrpSpPr>
              <a:grpSpLocks/>
            </p:cNvGrpSpPr>
            <p:nvPr/>
          </p:nvGrpSpPr>
          <p:grpSpPr bwMode="auto">
            <a:xfrm>
              <a:off x="3696" y="960"/>
              <a:ext cx="768" cy="624"/>
              <a:chOff x="3696" y="960"/>
              <a:chExt cx="768" cy="624"/>
            </a:xfrm>
          </p:grpSpPr>
          <p:sp>
            <p:nvSpPr>
              <p:cNvPr id="780308" name="AutoShape 20"/>
              <p:cNvSpPr>
                <a:spLocks noChangeArrowheads="1"/>
              </p:cNvSpPr>
              <p:nvPr/>
            </p:nvSpPr>
            <p:spPr bwMode="auto">
              <a:xfrm>
                <a:off x="3696" y="1316"/>
                <a:ext cx="768" cy="268"/>
              </a:xfrm>
              <a:prstGeom prst="flowChartProcess">
                <a:avLst/>
              </a:prstGeom>
              <a:solidFill>
                <a:srgbClr val="CCFFCC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ea typeface="宋体" pitchFamily="2" charset="-122"/>
                  </a:rPr>
                  <a:t>5</a:t>
                </a:r>
              </a:p>
            </p:txBody>
          </p:sp>
          <p:sp>
            <p:nvSpPr>
              <p:cNvPr id="224274" name="Text Box 21"/>
              <p:cNvSpPr txBox="1">
                <a:spLocks noChangeArrowheads="1"/>
              </p:cNvSpPr>
              <p:nvPr/>
            </p:nvSpPr>
            <p:spPr bwMode="auto">
              <a:xfrm>
                <a:off x="4020" y="960"/>
                <a:ext cx="158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j</a:t>
                </a:r>
              </a:p>
            </p:txBody>
          </p:sp>
        </p:grpSp>
        <p:grpSp>
          <p:nvGrpSpPr>
            <p:cNvPr id="224270" name="Group 22"/>
            <p:cNvGrpSpPr>
              <a:grpSpLocks/>
            </p:cNvGrpSpPr>
            <p:nvPr/>
          </p:nvGrpSpPr>
          <p:grpSpPr bwMode="auto">
            <a:xfrm>
              <a:off x="4800" y="960"/>
              <a:ext cx="768" cy="624"/>
              <a:chOff x="4800" y="960"/>
              <a:chExt cx="768" cy="624"/>
            </a:xfrm>
          </p:grpSpPr>
          <p:sp>
            <p:nvSpPr>
              <p:cNvPr id="780311" name="AutoShape 23"/>
              <p:cNvSpPr>
                <a:spLocks noChangeArrowheads="1"/>
              </p:cNvSpPr>
              <p:nvPr/>
            </p:nvSpPr>
            <p:spPr bwMode="auto">
              <a:xfrm>
                <a:off x="4800" y="1316"/>
                <a:ext cx="768" cy="268"/>
              </a:xfrm>
              <a:prstGeom prst="flowChartProcess">
                <a:avLst/>
              </a:prstGeom>
              <a:solidFill>
                <a:srgbClr val="FF99FF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ea typeface="宋体" pitchFamily="2" charset="-122"/>
                  </a:rPr>
                  <a:t>3</a:t>
                </a:r>
              </a:p>
            </p:txBody>
          </p:sp>
          <p:sp>
            <p:nvSpPr>
              <p:cNvPr id="224272" name="Text Box 24"/>
              <p:cNvSpPr txBox="1">
                <a:spLocks noChangeArrowheads="1"/>
              </p:cNvSpPr>
              <p:nvPr/>
            </p:nvSpPr>
            <p:spPr bwMode="auto">
              <a:xfrm>
                <a:off x="5076" y="960"/>
                <a:ext cx="158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t</a:t>
                </a:r>
              </a:p>
            </p:txBody>
          </p:sp>
        </p:grpSp>
      </p:grpSp>
      <p:sp>
        <p:nvSpPr>
          <p:cNvPr id="780313" name="AutoShape 25"/>
          <p:cNvSpPr>
            <a:spLocks noChangeArrowheads="1"/>
          </p:cNvSpPr>
          <p:nvPr/>
        </p:nvSpPr>
        <p:spPr bwMode="auto">
          <a:xfrm>
            <a:off x="2057400" y="3570288"/>
            <a:ext cx="1447800" cy="425450"/>
          </a:xfrm>
          <a:prstGeom prst="flowChartProcess">
            <a:avLst/>
          </a:prstGeom>
          <a:solidFill>
            <a:srgbClr val="FFCCFF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97</a:t>
            </a:r>
          </a:p>
        </p:txBody>
      </p:sp>
      <p:sp>
        <p:nvSpPr>
          <p:cNvPr id="780314" name="AutoShape 26"/>
          <p:cNvSpPr>
            <a:spLocks noChangeArrowheads="1"/>
          </p:cNvSpPr>
          <p:nvPr/>
        </p:nvSpPr>
        <p:spPr bwMode="auto">
          <a:xfrm>
            <a:off x="2057400" y="4941888"/>
            <a:ext cx="1447800" cy="425450"/>
          </a:xfrm>
          <a:prstGeom prst="flowChartProcess">
            <a:avLst/>
          </a:prstGeom>
          <a:solidFill>
            <a:srgbClr val="FFCCFF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780315" name="Text Box 27"/>
          <p:cNvSpPr txBox="1">
            <a:spLocks noChangeArrowheads="1"/>
          </p:cNvSpPr>
          <p:nvPr/>
        </p:nvSpPr>
        <p:spPr bwMode="auto">
          <a:xfrm>
            <a:off x="4418013" y="4605338"/>
            <a:ext cx="7937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/>
              <a:t>a [ 0 ]</a:t>
            </a:r>
          </a:p>
        </p:txBody>
      </p:sp>
      <p:sp>
        <p:nvSpPr>
          <p:cNvPr id="780316" name="Text Box 28"/>
          <p:cNvSpPr txBox="1">
            <a:spLocks noChangeArrowheads="1"/>
          </p:cNvSpPr>
          <p:nvPr/>
        </p:nvSpPr>
        <p:spPr bwMode="auto">
          <a:xfrm>
            <a:off x="7847013" y="4605338"/>
            <a:ext cx="7937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/>
              <a:t>a [ 3 ]</a:t>
            </a:r>
          </a:p>
        </p:txBody>
      </p:sp>
      <p:sp>
        <p:nvSpPr>
          <p:cNvPr id="780317" name="AutoShape 29"/>
          <p:cNvSpPr>
            <a:spLocks noChangeArrowheads="1"/>
          </p:cNvSpPr>
          <p:nvPr/>
        </p:nvSpPr>
        <p:spPr bwMode="auto">
          <a:xfrm>
            <a:off x="5715000" y="4681538"/>
            <a:ext cx="1601788" cy="304800"/>
          </a:xfrm>
          <a:prstGeom prst="leftRightArrow">
            <a:avLst>
              <a:gd name="adj1" fmla="val 50000"/>
              <a:gd name="adj2" fmla="val 105104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24264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224265" name="Text Box 33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8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8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8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313" grpId="0" animBg="1" autoUpdateAnimBg="0"/>
      <p:bldP spid="780314" grpId="0" animBg="1" autoUpdateAnimBg="0"/>
      <p:bldP spid="780315" grpId="0" autoUpdateAnimBg="0"/>
      <p:bldP spid="780316" grpId="0" autoUpdateAnimBg="0"/>
      <p:bldP spid="780317" grpId="0" animBg="1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25282" name="Group 3"/>
          <p:cNvGrpSpPr>
            <a:grpSpLocks/>
          </p:cNvGrpSpPr>
          <p:nvPr/>
        </p:nvGrpSpPr>
        <p:grpSpPr bwMode="auto">
          <a:xfrm>
            <a:off x="685800" y="585788"/>
            <a:ext cx="8153400" cy="5254625"/>
            <a:chOff x="432" y="384"/>
            <a:chExt cx="5136" cy="3310"/>
          </a:xfrm>
        </p:grpSpPr>
        <p:sp>
          <p:nvSpPr>
            <p:cNvPr id="225294" name="Text Box 4"/>
            <p:cNvSpPr txBox="1">
              <a:spLocks noChangeArrowheads="1"/>
            </p:cNvSpPr>
            <p:nvPr/>
          </p:nvSpPr>
          <p:spPr bwMode="auto">
            <a:xfrm>
              <a:off x="432" y="384"/>
              <a:ext cx="1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225295" name="Group 5"/>
            <p:cNvGrpSpPr>
              <a:grpSpLocks/>
            </p:cNvGrpSpPr>
            <p:nvPr/>
          </p:nvGrpSpPr>
          <p:grpSpPr bwMode="auto">
            <a:xfrm>
              <a:off x="705" y="1524"/>
              <a:ext cx="4863" cy="2170"/>
              <a:chOff x="705" y="960"/>
              <a:chExt cx="4863" cy="2170"/>
            </a:xfrm>
          </p:grpSpPr>
          <p:grpSp>
            <p:nvGrpSpPr>
              <p:cNvPr id="225296" name="Group 6"/>
              <p:cNvGrpSpPr>
                <a:grpSpLocks/>
              </p:cNvGrpSpPr>
              <p:nvPr/>
            </p:nvGrpSpPr>
            <p:grpSpPr bwMode="auto">
              <a:xfrm>
                <a:off x="1296" y="1700"/>
                <a:ext cx="912" cy="1420"/>
                <a:chOff x="1296" y="1700"/>
                <a:chExt cx="912" cy="1420"/>
              </a:xfrm>
            </p:grpSpPr>
            <p:sp>
              <p:nvSpPr>
                <p:cNvPr id="781319" name="AutoShape 7"/>
                <p:cNvSpPr>
                  <a:spLocks noChangeArrowheads="1"/>
                </p:cNvSpPr>
                <p:nvPr/>
              </p:nvSpPr>
              <p:spPr bwMode="auto">
                <a:xfrm>
                  <a:off x="1296" y="1700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97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81320" name="AutoShape 8"/>
                <p:cNvSpPr>
                  <a:spLocks noChangeArrowheads="1"/>
                </p:cNvSpPr>
                <p:nvPr/>
              </p:nvSpPr>
              <p:spPr bwMode="auto">
                <a:xfrm>
                  <a:off x="1296" y="1988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38</a:t>
                  </a:r>
                </a:p>
              </p:txBody>
            </p:sp>
            <p:sp>
              <p:nvSpPr>
                <p:cNvPr id="781321" name="AutoShape 9"/>
                <p:cNvSpPr>
                  <a:spLocks noChangeArrowheads="1"/>
                </p:cNvSpPr>
                <p:nvPr/>
              </p:nvSpPr>
              <p:spPr bwMode="auto">
                <a:xfrm>
                  <a:off x="1296" y="2276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65</a:t>
                  </a:r>
                </a:p>
              </p:txBody>
            </p:sp>
            <p:sp>
              <p:nvSpPr>
                <p:cNvPr id="781322" name="AutoShape 10"/>
                <p:cNvSpPr>
                  <a:spLocks noChangeArrowheads="1"/>
                </p:cNvSpPr>
                <p:nvPr/>
              </p:nvSpPr>
              <p:spPr bwMode="auto">
                <a:xfrm>
                  <a:off x="1296" y="2564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49</a:t>
                  </a:r>
                </a:p>
              </p:txBody>
            </p:sp>
            <p:sp>
              <p:nvSpPr>
                <p:cNvPr id="781323" name="AutoShape 11"/>
                <p:cNvSpPr>
                  <a:spLocks noChangeArrowheads="1"/>
                </p:cNvSpPr>
                <p:nvPr/>
              </p:nvSpPr>
              <p:spPr bwMode="auto">
                <a:xfrm>
                  <a:off x="1296" y="2852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76</a:t>
                  </a:r>
                </a:p>
              </p:txBody>
            </p:sp>
          </p:grpSp>
          <p:grpSp>
            <p:nvGrpSpPr>
              <p:cNvPr id="225297" name="Group 12"/>
              <p:cNvGrpSpPr>
                <a:grpSpLocks/>
              </p:cNvGrpSpPr>
              <p:nvPr/>
            </p:nvGrpSpPr>
            <p:grpSpPr bwMode="auto">
              <a:xfrm>
                <a:off x="705" y="1728"/>
                <a:ext cx="491" cy="1402"/>
                <a:chOff x="705" y="1728"/>
                <a:chExt cx="491" cy="1402"/>
              </a:xfrm>
            </p:grpSpPr>
            <p:sp>
              <p:nvSpPr>
                <p:cNvPr id="22530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5" y="1728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[ 0 ]</a:t>
                  </a:r>
                  <a:endParaRPr lang="en-US" altLang="zh-CN" sz="1800"/>
                </a:p>
              </p:txBody>
            </p:sp>
            <p:sp>
              <p:nvSpPr>
                <p:cNvPr id="22530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5" y="2007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[ 1 ]</a:t>
                  </a:r>
                  <a:endParaRPr lang="en-US" altLang="zh-CN" sz="1800"/>
                </a:p>
              </p:txBody>
            </p:sp>
            <p:sp>
              <p:nvSpPr>
                <p:cNvPr id="22530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5" y="2304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[ 2 ]</a:t>
                  </a:r>
                  <a:endParaRPr lang="en-US" altLang="zh-CN" sz="1800"/>
                </a:p>
              </p:txBody>
            </p:sp>
            <p:sp>
              <p:nvSpPr>
                <p:cNvPr id="22531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05" y="2592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[ 3 ]</a:t>
                  </a:r>
                  <a:endParaRPr lang="en-US" altLang="zh-CN" sz="1800"/>
                </a:p>
              </p:txBody>
            </p:sp>
            <p:sp>
              <p:nvSpPr>
                <p:cNvPr id="22531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5" y="2880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[ 4 ]</a:t>
                  </a:r>
                  <a:endParaRPr lang="en-US" altLang="zh-CN" sz="1800"/>
                </a:p>
              </p:txBody>
            </p:sp>
          </p:grpSp>
          <p:grpSp>
            <p:nvGrpSpPr>
              <p:cNvPr id="225298" name="Group 18"/>
              <p:cNvGrpSpPr>
                <a:grpSpLocks/>
              </p:cNvGrpSpPr>
              <p:nvPr/>
            </p:nvGrpSpPr>
            <p:grpSpPr bwMode="auto">
              <a:xfrm>
                <a:off x="2640" y="960"/>
                <a:ext cx="768" cy="624"/>
                <a:chOff x="2640" y="960"/>
                <a:chExt cx="768" cy="624"/>
              </a:xfrm>
            </p:grpSpPr>
            <p:sp>
              <p:nvSpPr>
                <p:cNvPr id="781331" name="AutoShape 19"/>
                <p:cNvSpPr>
                  <a:spLocks noChangeArrowheads="1"/>
                </p:cNvSpPr>
                <p:nvPr/>
              </p:nvSpPr>
              <p:spPr bwMode="auto">
                <a:xfrm>
                  <a:off x="2640" y="1316"/>
                  <a:ext cx="768" cy="268"/>
                </a:xfrm>
                <a:prstGeom prst="flowChartProcess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0</a:t>
                  </a:r>
                </a:p>
              </p:txBody>
            </p:sp>
            <p:sp>
              <p:nvSpPr>
                <p:cNvPr id="22530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4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i</a:t>
                  </a:r>
                </a:p>
              </p:txBody>
            </p:sp>
          </p:grpSp>
          <p:grpSp>
            <p:nvGrpSpPr>
              <p:cNvPr id="225299" name="Group 21"/>
              <p:cNvGrpSpPr>
                <a:grpSpLocks/>
              </p:cNvGrpSpPr>
              <p:nvPr/>
            </p:nvGrpSpPr>
            <p:grpSpPr bwMode="auto">
              <a:xfrm>
                <a:off x="3696" y="960"/>
                <a:ext cx="768" cy="624"/>
                <a:chOff x="3696" y="960"/>
                <a:chExt cx="768" cy="624"/>
              </a:xfrm>
            </p:grpSpPr>
            <p:sp>
              <p:nvSpPr>
                <p:cNvPr id="781334" name="AutoShape 22"/>
                <p:cNvSpPr>
                  <a:spLocks noChangeArrowheads="1"/>
                </p:cNvSpPr>
                <p:nvPr/>
              </p:nvSpPr>
              <p:spPr bwMode="auto">
                <a:xfrm>
                  <a:off x="3696" y="1316"/>
                  <a:ext cx="768" cy="268"/>
                </a:xfrm>
                <a:prstGeom prst="flowChartProcess">
                  <a:avLst/>
                </a:prstGeom>
                <a:solidFill>
                  <a:srgbClr val="CCFFCC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5</a:t>
                  </a:r>
                </a:p>
              </p:txBody>
            </p:sp>
            <p:sp>
              <p:nvSpPr>
                <p:cNvPr id="22530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20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j</a:t>
                  </a:r>
                </a:p>
              </p:txBody>
            </p:sp>
          </p:grpSp>
          <p:grpSp>
            <p:nvGrpSpPr>
              <p:cNvPr id="225300" name="Group 24"/>
              <p:cNvGrpSpPr>
                <a:grpSpLocks/>
              </p:cNvGrpSpPr>
              <p:nvPr/>
            </p:nvGrpSpPr>
            <p:grpSpPr bwMode="auto">
              <a:xfrm>
                <a:off x="4800" y="960"/>
                <a:ext cx="768" cy="624"/>
                <a:chOff x="4800" y="960"/>
                <a:chExt cx="768" cy="624"/>
              </a:xfrm>
            </p:grpSpPr>
            <p:sp>
              <p:nvSpPr>
                <p:cNvPr id="781337" name="AutoShape 25"/>
                <p:cNvSpPr>
                  <a:spLocks noChangeArrowheads="1"/>
                </p:cNvSpPr>
                <p:nvPr/>
              </p:nvSpPr>
              <p:spPr bwMode="auto">
                <a:xfrm>
                  <a:off x="4800" y="1316"/>
                  <a:ext cx="768" cy="268"/>
                </a:xfrm>
                <a:prstGeom prst="flowChartProcess">
                  <a:avLst/>
                </a:prstGeom>
                <a:solidFill>
                  <a:srgbClr val="FF99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3</a:t>
                  </a:r>
                </a:p>
              </p:txBody>
            </p:sp>
            <p:sp>
              <p:nvSpPr>
                <p:cNvPr id="22530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076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t</a:t>
                  </a:r>
                </a:p>
              </p:txBody>
            </p:sp>
          </p:grpSp>
        </p:grpSp>
      </p:grpSp>
      <p:sp>
        <p:nvSpPr>
          <p:cNvPr id="781339" name="AutoShape 27"/>
          <p:cNvSpPr>
            <a:spLocks noChangeArrowheads="1"/>
          </p:cNvSpPr>
          <p:nvPr/>
        </p:nvSpPr>
        <p:spPr bwMode="auto">
          <a:xfrm>
            <a:off x="5867400" y="2976563"/>
            <a:ext cx="1219200" cy="425450"/>
          </a:xfrm>
          <a:prstGeom prst="flowChartProcess">
            <a:avLst/>
          </a:prstGeom>
          <a:solidFill>
            <a:srgbClr val="CCFFCC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chemeClr val="accent2"/>
                </a:solidFill>
                <a:ea typeface="宋体" pitchFamily="2" charset="-122"/>
              </a:rPr>
              <a:t>2</a:t>
            </a:r>
          </a:p>
        </p:txBody>
      </p:sp>
      <p:sp>
        <p:nvSpPr>
          <p:cNvPr id="781340" name="AutoShape 28"/>
          <p:cNvSpPr>
            <a:spLocks noChangeArrowheads="1"/>
          </p:cNvSpPr>
          <p:nvPr/>
        </p:nvSpPr>
        <p:spPr bwMode="auto">
          <a:xfrm>
            <a:off x="2057400" y="40274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38</a:t>
            </a:r>
          </a:p>
        </p:txBody>
      </p:sp>
      <p:sp>
        <p:nvSpPr>
          <p:cNvPr id="781341" name="AutoShape 29"/>
          <p:cNvSpPr>
            <a:spLocks noChangeArrowheads="1"/>
          </p:cNvSpPr>
          <p:nvPr/>
        </p:nvSpPr>
        <p:spPr bwMode="auto">
          <a:xfrm>
            <a:off x="2057400" y="44846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781342" name="Text Box 30"/>
          <p:cNvSpPr txBox="1">
            <a:spLocks noChangeArrowheads="1"/>
          </p:cNvSpPr>
          <p:nvPr/>
        </p:nvSpPr>
        <p:spPr bwMode="auto">
          <a:xfrm>
            <a:off x="6064250" y="52752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/>
              <a:t>a [ 2 ]	    :	a [ 1 ]</a:t>
            </a:r>
          </a:p>
        </p:txBody>
      </p:sp>
      <p:sp>
        <p:nvSpPr>
          <p:cNvPr id="781343" name="Text Box 31"/>
          <p:cNvSpPr txBox="1">
            <a:spLocks noChangeArrowheads="1"/>
          </p:cNvSpPr>
          <p:nvPr/>
        </p:nvSpPr>
        <p:spPr bwMode="auto">
          <a:xfrm>
            <a:off x="6064250" y="46656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CC0000"/>
                </a:solidFill>
              </a:rPr>
              <a:t>a [ 2 ]	  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 b="1">
                <a:solidFill>
                  <a:srgbClr val="CC0000"/>
                </a:solidFill>
              </a:rPr>
              <a:t>	</a:t>
            </a:r>
            <a:r>
              <a:rPr lang="en-US" altLang="zh-CN" sz="2000" b="1"/>
              <a:t>a [ 1 ]</a:t>
            </a:r>
          </a:p>
        </p:txBody>
      </p:sp>
      <p:sp>
        <p:nvSpPr>
          <p:cNvPr id="781344" name="AutoShape 32"/>
          <p:cNvSpPr>
            <a:spLocks noChangeArrowheads="1"/>
          </p:cNvSpPr>
          <p:nvPr/>
        </p:nvSpPr>
        <p:spPr bwMode="auto">
          <a:xfrm>
            <a:off x="7620000" y="2976563"/>
            <a:ext cx="1219200" cy="425450"/>
          </a:xfrm>
          <a:prstGeom prst="flowChartProcess">
            <a:avLst/>
          </a:prstGeom>
          <a:solidFill>
            <a:srgbClr val="FF99FF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ea typeface="宋体" pitchFamily="2" charset="-122"/>
              </a:rPr>
              <a:t>1</a:t>
            </a:r>
            <a:endParaRPr lang="en-US" altLang="zh-CN" sz="2000" b="1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781345" name="AutoShape 33"/>
          <p:cNvSpPr>
            <a:spLocks noChangeArrowheads="1"/>
          </p:cNvSpPr>
          <p:nvPr/>
        </p:nvSpPr>
        <p:spPr bwMode="auto">
          <a:xfrm>
            <a:off x="4191000" y="2960688"/>
            <a:ext cx="1219200" cy="425450"/>
          </a:xfrm>
          <a:prstGeom prst="flowChartProcess">
            <a:avLst/>
          </a:prstGeom>
          <a:solidFill>
            <a:srgbClr val="99FF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ea typeface="宋体" pitchFamily="2" charset="-122"/>
              </a:rPr>
              <a:t>1</a:t>
            </a:r>
          </a:p>
        </p:txBody>
      </p:sp>
      <p:sp>
        <p:nvSpPr>
          <p:cNvPr id="781346" name="AutoShape 34"/>
          <p:cNvSpPr>
            <a:spLocks noChangeArrowheads="1"/>
          </p:cNvSpPr>
          <p:nvPr/>
        </p:nvSpPr>
        <p:spPr bwMode="auto">
          <a:xfrm>
            <a:off x="7620000" y="2976563"/>
            <a:ext cx="1219200" cy="425450"/>
          </a:xfrm>
          <a:prstGeom prst="flowChartProcess">
            <a:avLst/>
          </a:prstGeom>
          <a:solidFill>
            <a:srgbClr val="FF99FF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chemeClr val="accent2"/>
                </a:solidFill>
                <a:ea typeface="宋体" pitchFamily="2" charset="-122"/>
              </a:rPr>
              <a:t>2</a:t>
            </a:r>
          </a:p>
        </p:txBody>
      </p:sp>
      <p:cxnSp>
        <p:nvCxnSpPr>
          <p:cNvPr id="781348" name="AutoShape 36"/>
          <p:cNvCxnSpPr>
            <a:cxnSpLocks noChangeShapeType="1"/>
          </p:cNvCxnSpPr>
          <p:nvPr/>
        </p:nvCxnSpPr>
        <p:spPr bwMode="auto">
          <a:xfrm rot="16200000" flipH="1">
            <a:off x="7352506" y="2524919"/>
            <a:ext cx="1588" cy="1752600"/>
          </a:xfrm>
          <a:prstGeom prst="curvedConnector3">
            <a:avLst>
              <a:gd name="adj1" fmla="val 33999986"/>
            </a:avLst>
          </a:prstGeom>
          <a:noFill/>
          <a:ln w="28575">
            <a:solidFill>
              <a:srgbClr val="FF3300"/>
            </a:solidFill>
            <a:prstDash val="dash"/>
            <a:round/>
            <a:headEnd/>
            <a:tailEnd type="stealth" w="lg" len="lg"/>
          </a:ln>
        </p:spPr>
      </p:cxnSp>
      <p:sp>
        <p:nvSpPr>
          <p:cNvPr id="225292" name="Rectangle 3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225293" name="Text Box 39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8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8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8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1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1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78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39" grpId="0" animBg="1" autoUpdateAnimBg="0"/>
      <p:bldP spid="781340" grpId="0" animBg="1" autoUpdateAnimBg="0"/>
      <p:bldP spid="781341" grpId="0" animBg="1" autoUpdateAnimBg="0"/>
      <p:bldP spid="781342" grpId="0" autoUpdateAnimBg="0"/>
      <p:bldP spid="781343" grpId="0" autoUpdateAnimBg="0"/>
      <p:bldP spid="781344" grpId="0" animBg="1" autoUpdateAnimBg="0"/>
      <p:bldP spid="781345" grpId="0" animBg="1" autoUpdateAnimBg="0"/>
      <p:bldP spid="781346" grpId="0" animBg="1" autoUpdateAnimBg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26306" name="Group 3"/>
          <p:cNvGrpSpPr>
            <a:grpSpLocks/>
          </p:cNvGrpSpPr>
          <p:nvPr/>
        </p:nvGrpSpPr>
        <p:grpSpPr bwMode="auto">
          <a:xfrm>
            <a:off x="685800" y="585788"/>
            <a:ext cx="8153400" cy="5254625"/>
            <a:chOff x="432" y="384"/>
            <a:chExt cx="5136" cy="3310"/>
          </a:xfrm>
        </p:grpSpPr>
        <p:sp>
          <p:nvSpPr>
            <p:cNvPr id="226314" name="Text Box 4"/>
            <p:cNvSpPr txBox="1">
              <a:spLocks noChangeArrowheads="1"/>
            </p:cNvSpPr>
            <p:nvPr/>
          </p:nvSpPr>
          <p:spPr bwMode="auto">
            <a:xfrm>
              <a:off x="432" y="384"/>
              <a:ext cx="1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226315" name="Group 5"/>
            <p:cNvGrpSpPr>
              <a:grpSpLocks/>
            </p:cNvGrpSpPr>
            <p:nvPr/>
          </p:nvGrpSpPr>
          <p:grpSpPr bwMode="auto">
            <a:xfrm>
              <a:off x="705" y="1524"/>
              <a:ext cx="4863" cy="2170"/>
              <a:chOff x="705" y="960"/>
              <a:chExt cx="4863" cy="2170"/>
            </a:xfrm>
          </p:grpSpPr>
          <p:grpSp>
            <p:nvGrpSpPr>
              <p:cNvPr id="226316" name="Group 6"/>
              <p:cNvGrpSpPr>
                <a:grpSpLocks/>
              </p:cNvGrpSpPr>
              <p:nvPr/>
            </p:nvGrpSpPr>
            <p:grpSpPr bwMode="auto">
              <a:xfrm>
                <a:off x="1296" y="1700"/>
                <a:ext cx="912" cy="1420"/>
                <a:chOff x="1296" y="1700"/>
                <a:chExt cx="912" cy="1420"/>
              </a:xfrm>
            </p:grpSpPr>
            <p:sp>
              <p:nvSpPr>
                <p:cNvPr id="782343" name="AutoShape 7"/>
                <p:cNvSpPr>
                  <a:spLocks noChangeArrowheads="1"/>
                </p:cNvSpPr>
                <p:nvPr/>
              </p:nvSpPr>
              <p:spPr bwMode="auto">
                <a:xfrm>
                  <a:off x="1296" y="1700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97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82344" name="AutoShape 8"/>
                <p:cNvSpPr>
                  <a:spLocks noChangeArrowheads="1"/>
                </p:cNvSpPr>
                <p:nvPr/>
              </p:nvSpPr>
              <p:spPr bwMode="auto">
                <a:xfrm>
                  <a:off x="1296" y="1988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38</a:t>
                  </a:r>
                </a:p>
              </p:txBody>
            </p:sp>
            <p:sp>
              <p:nvSpPr>
                <p:cNvPr id="782345" name="AutoShape 9"/>
                <p:cNvSpPr>
                  <a:spLocks noChangeArrowheads="1"/>
                </p:cNvSpPr>
                <p:nvPr/>
              </p:nvSpPr>
              <p:spPr bwMode="auto">
                <a:xfrm>
                  <a:off x="1296" y="2276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65</a:t>
                  </a:r>
                </a:p>
              </p:txBody>
            </p:sp>
            <p:sp>
              <p:nvSpPr>
                <p:cNvPr id="782346" name="AutoShape 10"/>
                <p:cNvSpPr>
                  <a:spLocks noChangeArrowheads="1"/>
                </p:cNvSpPr>
                <p:nvPr/>
              </p:nvSpPr>
              <p:spPr bwMode="auto">
                <a:xfrm>
                  <a:off x="1296" y="2564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49</a:t>
                  </a:r>
                </a:p>
              </p:txBody>
            </p:sp>
            <p:sp>
              <p:nvSpPr>
                <p:cNvPr id="782347" name="AutoShape 11"/>
                <p:cNvSpPr>
                  <a:spLocks noChangeArrowheads="1"/>
                </p:cNvSpPr>
                <p:nvPr/>
              </p:nvSpPr>
              <p:spPr bwMode="auto">
                <a:xfrm>
                  <a:off x="1296" y="2852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76</a:t>
                  </a:r>
                </a:p>
              </p:txBody>
            </p:sp>
          </p:grpSp>
          <p:grpSp>
            <p:nvGrpSpPr>
              <p:cNvPr id="226317" name="Group 12"/>
              <p:cNvGrpSpPr>
                <a:grpSpLocks/>
              </p:cNvGrpSpPr>
              <p:nvPr/>
            </p:nvGrpSpPr>
            <p:grpSpPr bwMode="auto">
              <a:xfrm>
                <a:off x="705" y="1728"/>
                <a:ext cx="491" cy="1402"/>
                <a:chOff x="705" y="1728"/>
                <a:chExt cx="491" cy="1402"/>
              </a:xfrm>
            </p:grpSpPr>
            <p:sp>
              <p:nvSpPr>
                <p:cNvPr id="22632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5" y="1728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[ 0 ]</a:t>
                  </a:r>
                </a:p>
              </p:txBody>
            </p:sp>
            <p:sp>
              <p:nvSpPr>
                <p:cNvPr id="2263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5" y="2007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[ 1 ]</a:t>
                  </a:r>
                  <a:endParaRPr lang="en-US" altLang="zh-CN" sz="1800"/>
                </a:p>
              </p:txBody>
            </p:sp>
            <p:sp>
              <p:nvSpPr>
                <p:cNvPr id="22632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5" y="2304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[ 2 ]</a:t>
                  </a:r>
                  <a:endParaRPr lang="en-US" altLang="zh-CN" sz="1800"/>
                </a:p>
              </p:txBody>
            </p:sp>
            <p:sp>
              <p:nvSpPr>
                <p:cNvPr id="22633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05" y="2592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[ 3 ]</a:t>
                  </a:r>
                  <a:endParaRPr lang="en-US" altLang="zh-CN" sz="1800"/>
                </a:p>
              </p:txBody>
            </p:sp>
            <p:sp>
              <p:nvSpPr>
                <p:cNvPr id="22633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5" y="2880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[ 4 ]</a:t>
                  </a:r>
                </a:p>
              </p:txBody>
            </p:sp>
          </p:grpSp>
          <p:grpSp>
            <p:nvGrpSpPr>
              <p:cNvPr id="226318" name="Group 18"/>
              <p:cNvGrpSpPr>
                <a:grpSpLocks/>
              </p:cNvGrpSpPr>
              <p:nvPr/>
            </p:nvGrpSpPr>
            <p:grpSpPr bwMode="auto">
              <a:xfrm>
                <a:off x="2640" y="960"/>
                <a:ext cx="768" cy="624"/>
                <a:chOff x="2640" y="960"/>
                <a:chExt cx="768" cy="624"/>
              </a:xfrm>
            </p:grpSpPr>
            <p:sp>
              <p:nvSpPr>
                <p:cNvPr id="782355" name="AutoShape 19"/>
                <p:cNvSpPr>
                  <a:spLocks noChangeArrowheads="1"/>
                </p:cNvSpPr>
                <p:nvPr/>
              </p:nvSpPr>
              <p:spPr bwMode="auto">
                <a:xfrm>
                  <a:off x="2640" y="1316"/>
                  <a:ext cx="768" cy="268"/>
                </a:xfrm>
                <a:prstGeom prst="flowChartProcess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1</a:t>
                  </a:r>
                </a:p>
              </p:txBody>
            </p:sp>
            <p:sp>
              <p:nvSpPr>
                <p:cNvPr id="22632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4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i</a:t>
                  </a:r>
                </a:p>
              </p:txBody>
            </p:sp>
          </p:grpSp>
          <p:grpSp>
            <p:nvGrpSpPr>
              <p:cNvPr id="226319" name="Group 21"/>
              <p:cNvGrpSpPr>
                <a:grpSpLocks/>
              </p:cNvGrpSpPr>
              <p:nvPr/>
            </p:nvGrpSpPr>
            <p:grpSpPr bwMode="auto">
              <a:xfrm>
                <a:off x="3696" y="960"/>
                <a:ext cx="768" cy="624"/>
                <a:chOff x="3696" y="960"/>
                <a:chExt cx="768" cy="624"/>
              </a:xfrm>
            </p:grpSpPr>
            <p:sp>
              <p:nvSpPr>
                <p:cNvPr id="782358" name="AutoShape 22"/>
                <p:cNvSpPr>
                  <a:spLocks noChangeArrowheads="1"/>
                </p:cNvSpPr>
                <p:nvPr/>
              </p:nvSpPr>
              <p:spPr bwMode="auto">
                <a:xfrm>
                  <a:off x="3696" y="1316"/>
                  <a:ext cx="768" cy="268"/>
                </a:xfrm>
                <a:prstGeom prst="flowChartProcess">
                  <a:avLst/>
                </a:prstGeom>
                <a:solidFill>
                  <a:srgbClr val="CCFFCC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2</a:t>
                  </a:r>
                </a:p>
              </p:txBody>
            </p:sp>
            <p:sp>
              <p:nvSpPr>
                <p:cNvPr id="22632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20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j</a:t>
                  </a:r>
                </a:p>
              </p:txBody>
            </p:sp>
          </p:grpSp>
          <p:grpSp>
            <p:nvGrpSpPr>
              <p:cNvPr id="226320" name="Group 24"/>
              <p:cNvGrpSpPr>
                <a:grpSpLocks/>
              </p:cNvGrpSpPr>
              <p:nvPr/>
            </p:nvGrpSpPr>
            <p:grpSpPr bwMode="auto">
              <a:xfrm>
                <a:off x="4800" y="960"/>
                <a:ext cx="768" cy="624"/>
                <a:chOff x="4800" y="960"/>
                <a:chExt cx="768" cy="624"/>
              </a:xfrm>
            </p:grpSpPr>
            <p:sp>
              <p:nvSpPr>
                <p:cNvPr id="782361" name="AutoShape 25"/>
                <p:cNvSpPr>
                  <a:spLocks noChangeArrowheads="1"/>
                </p:cNvSpPr>
                <p:nvPr/>
              </p:nvSpPr>
              <p:spPr bwMode="auto">
                <a:xfrm>
                  <a:off x="4800" y="1316"/>
                  <a:ext cx="768" cy="268"/>
                </a:xfrm>
                <a:prstGeom prst="flowChartProcess">
                  <a:avLst/>
                </a:prstGeom>
                <a:solidFill>
                  <a:srgbClr val="FF99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2</a:t>
                  </a:r>
                </a:p>
              </p:txBody>
            </p:sp>
            <p:sp>
              <p:nvSpPr>
                <p:cNvPr id="22632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076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t</a:t>
                  </a:r>
                </a:p>
              </p:txBody>
            </p:sp>
          </p:grpSp>
        </p:grpSp>
      </p:grpSp>
      <p:sp>
        <p:nvSpPr>
          <p:cNvPr id="782363" name="AutoShape 27"/>
          <p:cNvSpPr>
            <a:spLocks noChangeArrowheads="1"/>
          </p:cNvSpPr>
          <p:nvPr/>
        </p:nvSpPr>
        <p:spPr bwMode="auto">
          <a:xfrm>
            <a:off x="5867400" y="2960688"/>
            <a:ext cx="1219200" cy="425450"/>
          </a:xfrm>
          <a:prstGeom prst="flowChartProcess">
            <a:avLst/>
          </a:prstGeom>
          <a:solidFill>
            <a:srgbClr val="CCFFCC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chemeClr val="accent2"/>
                </a:solidFill>
                <a:ea typeface="宋体" pitchFamily="2" charset="-122"/>
              </a:rPr>
              <a:t>3</a:t>
            </a:r>
          </a:p>
        </p:txBody>
      </p:sp>
      <p:sp>
        <p:nvSpPr>
          <p:cNvPr id="782364" name="AutoShape 28"/>
          <p:cNvSpPr>
            <a:spLocks noChangeArrowheads="1"/>
          </p:cNvSpPr>
          <p:nvPr/>
        </p:nvSpPr>
        <p:spPr bwMode="auto">
          <a:xfrm>
            <a:off x="2057400" y="44846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782365" name="AutoShape 29"/>
          <p:cNvSpPr>
            <a:spLocks noChangeArrowheads="1"/>
          </p:cNvSpPr>
          <p:nvPr/>
        </p:nvSpPr>
        <p:spPr bwMode="auto">
          <a:xfrm>
            <a:off x="2057400" y="49418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782366" name="Text Box 30"/>
          <p:cNvSpPr txBox="1">
            <a:spLocks noChangeArrowheads="1"/>
          </p:cNvSpPr>
          <p:nvPr/>
        </p:nvSpPr>
        <p:spPr bwMode="auto">
          <a:xfrm>
            <a:off x="6064250" y="52752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/>
              <a:t>a [ 3 ]	    :	a [ 2 ]</a:t>
            </a:r>
          </a:p>
        </p:txBody>
      </p:sp>
      <p:sp>
        <p:nvSpPr>
          <p:cNvPr id="782367" name="Text Box 31"/>
          <p:cNvSpPr txBox="1">
            <a:spLocks noChangeArrowheads="1"/>
          </p:cNvSpPr>
          <p:nvPr/>
        </p:nvSpPr>
        <p:spPr bwMode="auto">
          <a:xfrm>
            <a:off x="6064250" y="46656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/>
              <a:t>a [ 3 ]</a:t>
            </a:r>
            <a:r>
              <a:rPr lang="en-US" altLang="zh-CN" sz="2000" b="1">
                <a:solidFill>
                  <a:srgbClr val="CC0000"/>
                </a:solidFill>
              </a:rPr>
              <a:t>	  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&lt;</a:t>
            </a:r>
            <a:r>
              <a:rPr lang="en-US" altLang="zh-CN" sz="2000" b="1">
                <a:solidFill>
                  <a:srgbClr val="CC0000"/>
                </a:solidFill>
              </a:rPr>
              <a:t>	a [ 2 ]</a:t>
            </a:r>
          </a:p>
        </p:txBody>
      </p:sp>
      <p:sp>
        <p:nvSpPr>
          <p:cNvPr id="226312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226313" name="Text Box 35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8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8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8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8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63" grpId="0" animBg="1" autoUpdateAnimBg="0"/>
      <p:bldP spid="782364" grpId="0" animBg="1" autoUpdateAnimBg="0"/>
      <p:bldP spid="782365" grpId="0" animBg="1" autoUpdateAnimBg="0"/>
      <p:bldP spid="782366" grpId="0" autoUpdateAnimBg="0"/>
      <p:bldP spid="782367" grpId="0" autoUpdateAnimBg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27330" name="Group 3"/>
          <p:cNvGrpSpPr>
            <a:grpSpLocks/>
          </p:cNvGrpSpPr>
          <p:nvPr/>
        </p:nvGrpSpPr>
        <p:grpSpPr bwMode="auto">
          <a:xfrm>
            <a:off x="685800" y="585788"/>
            <a:ext cx="8153400" cy="5254625"/>
            <a:chOff x="432" y="384"/>
            <a:chExt cx="5136" cy="3310"/>
          </a:xfrm>
        </p:grpSpPr>
        <p:sp>
          <p:nvSpPr>
            <p:cNvPr id="227340" name="Text Box 4"/>
            <p:cNvSpPr txBox="1">
              <a:spLocks noChangeArrowheads="1"/>
            </p:cNvSpPr>
            <p:nvPr/>
          </p:nvSpPr>
          <p:spPr bwMode="auto">
            <a:xfrm>
              <a:off x="432" y="384"/>
              <a:ext cx="1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227341" name="Group 5"/>
            <p:cNvGrpSpPr>
              <a:grpSpLocks/>
            </p:cNvGrpSpPr>
            <p:nvPr/>
          </p:nvGrpSpPr>
          <p:grpSpPr bwMode="auto">
            <a:xfrm>
              <a:off x="705" y="1524"/>
              <a:ext cx="4863" cy="2170"/>
              <a:chOff x="705" y="960"/>
              <a:chExt cx="4863" cy="2170"/>
            </a:xfrm>
          </p:grpSpPr>
          <p:grpSp>
            <p:nvGrpSpPr>
              <p:cNvPr id="227342" name="Group 6"/>
              <p:cNvGrpSpPr>
                <a:grpSpLocks/>
              </p:cNvGrpSpPr>
              <p:nvPr/>
            </p:nvGrpSpPr>
            <p:grpSpPr bwMode="auto">
              <a:xfrm>
                <a:off x="1296" y="1700"/>
                <a:ext cx="912" cy="1420"/>
                <a:chOff x="1296" y="1700"/>
                <a:chExt cx="912" cy="1420"/>
              </a:xfrm>
            </p:grpSpPr>
            <p:sp>
              <p:nvSpPr>
                <p:cNvPr id="783367" name="AutoShape 7"/>
                <p:cNvSpPr>
                  <a:spLocks noChangeArrowheads="1"/>
                </p:cNvSpPr>
                <p:nvPr/>
              </p:nvSpPr>
              <p:spPr bwMode="auto">
                <a:xfrm>
                  <a:off x="1296" y="1700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97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83368" name="AutoShape 8"/>
                <p:cNvSpPr>
                  <a:spLocks noChangeArrowheads="1"/>
                </p:cNvSpPr>
                <p:nvPr/>
              </p:nvSpPr>
              <p:spPr bwMode="auto">
                <a:xfrm>
                  <a:off x="1296" y="1988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38</a:t>
                  </a:r>
                </a:p>
              </p:txBody>
            </p:sp>
            <p:sp>
              <p:nvSpPr>
                <p:cNvPr id="783369" name="AutoShape 9"/>
                <p:cNvSpPr>
                  <a:spLocks noChangeArrowheads="1"/>
                </p:cNvSpPr>
                <p:nvPr/>
              </p:nvSpPr>
              <p:spPr bwMode="auto">
                <a:xfrm>
                  <a:off x="1296" y="2276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65</a:t>
                  </a:r>
                </a:p>
              </p:txBody>
            </p:sp>
            <p:sp>
              <p:nvSpPr>
                <p:cNvPr id="783370" name="AutoShape 10"/>
                <p:cNvSpPr>
                  <a:spLocks noChangeArrowheads="1"/>
                </p:cNvSpPr>
                <p:nvPr/>
              </p:nvSpPr>
              <p:spPr bwMode="auto">
                <a:xfrm>
                  <a:off x="1296" y="2564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49</a:t>
                  </a:r>
                </a:p>
              </p:txBody>
            </p:sp>
            <p:sp>
              <p:nvSpPr>
                <p:cNvPr id="783371" name="AutoShape 11"/>
                <p:cNvSpPr>
                  <a:spLocks noChangeArrowheads="1"/>
                </p:cNvSpPr>
                <p:nvPr/>
              </p:nvSpPr>
              <p:spPr bwMode="auto">
                <a:xfrm>
                  <a:off x="1296" y="2852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76</a:t>
                  </a:r>
                </a:p>
              </p:txBody>
            </p:sp>
          </p:grpSp>
          <p:grpSp>
            <p:nvGrpSpPr>
              <p:cNvPr id="227343" name="Group 12"/>
              <p:cNvGrpSpPr>
                <a:grpSpLocks/>
              </p:cNvGrpSpPr>
              <p:nvPr/>
            </p:nvGrpSpPr>
            <p:grpSpPr bwMode="auto">
              <a:xfrm>
                <a:off x="705" y="1728"/>
                <a:ext cx="491" cy="1402"/>
                <a:chOff x="705" y="1728"/>
                <a:chExt cx="491" cy="1402"/>
              </a:xfrm>
            </p:grpSpPr>
            <p:sp>
              <p:nvSpPr>
                <p:cNvPr id="22735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5" y="1728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[ 0 ]</a:t>
                  </a:r>
                  <a:endParaRPr lang="en-US" altLang="zh-CN" sz="1800"/>
                </a:p>
              </p:txBody>
            </p:sp>
            <p:sp>
              <p:nvSpPr>
                <p:cNvPr id="22735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5" y="2007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[ 1 ]</a:t>
                  </a:r>
                </a:p>
              </p:txBody>
            </p:sp>
            <p:sp>
              <p:nvSpPr>
                <p:cNvPr id="22735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5" y="2304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[ 2 ]</a:t>
                  </a:r>
                  <a:endParaRPr lang="en-US" altLang="zh-CN" sz="1800"/>
                </a:p>
              </p:txBody>
            </p:sp>
            <p:sp>
              <p:nvSpPr>
                <p:cNvPr id="22735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05" y="2592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[ 3 ]</a:t>
                  </a:r>
                  <a:endParaRPr lang="en-US" altLang="zh-CN" sz="1800"/>
                </a:p>
              </p:txBody>
            </p:sp>
            <p:sp>
              <p:nvSpPr>
                <p:cNvPr id="2273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5" y="2880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[ 4 ]</a:t>
                  </a:r>
                  <a:endParaRPr lang="en-US" altLang="zh-CN" sz="1800"/>
                </a:p>
              </p:txBody>
            </p:sp>
          </p:grpSp>
          <p:grpSp>
            <p:nvGrpSpPr>
              <p:cNvPr id="227344" name="Group 18"/>
              <p:cNvGrpSpPr>
                <a:grpSpLocks/>
              </p:cNvGrpSpPr>
              <p:nvPr/>
            </p:nvGrpSpPr>
            <p:grpSpPr bwMode="auto">
              <a:xfrm>
                <a:off x="2640" y="960"/>
                <a:ext cx="768" cy="624"/>
                <a:chOff x="2640" y="960"/>
                <a:chExt cx="768" cy="624"/>
              </a:xfrm>
            </p:grpSpPr>
            <p:sp>
              <p:nvSpPr>
                <p:cNvPr id="783379" name="AutoShape 19"/>
                <p:cNvSpPr>
                  <a:spLocks noChangeArrowheads="1"/>
                </p:cNvSpPr>
                <p:nvPr/>
              </p:nvSpPr>
              <p:spPr bwMode="auto">
                <a:xfrm>
                  <a:off x="2640" y="1316"/>
                  <a:ext cx="768" cy="268"/>
                </a:xfrm>
                <a:prstGeom prst="flowChartProcess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1</a:t>
                  </a:r>
                </a:p>
              </p:txBody>
            </p:sp>
            <p:sp>
              <p:nvSpPr>
                <p:cNvPr id="2273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4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i</a:t>
                  </a:r>
                </a:p>
              </p:txBody>
            </p:sp>
          </p:grpSp>
          <p:grpSp>
            <p:nvGrpSpPr>
              <p:cNvPr id="227345" name="Group 21"/>
              <p:cNvGrpSpPr>
                <a:grpSpLocks/>
              </p:cNvGrpSpPr>
              <p:nvPr/>
            </p:nvGrpSpPr>
            <p:grpSpPr bwMode="auto">
              <a:xfrm>
                <a:off x="3696" y="960"/>
                <a:ext cx="768" cy="624"/>
                <a:chOff x="3696" y="960"/>
                <a:chExt cx="768" cy="624"/>
              </a:xfrm>
            </p:grpSpPr>
            <p:sp>
              <p:nvSpPr>
                <p:cNvPr id="783382" name="AutoShape 22"/>
                <p:cNvSpPr>
                  <a:spLocks noChangeArrowheads="1"/>
                </p:cNvSpPr>
                <p:nvPr/>
              </p:nvSpPr>
              <p:spPr bwMode="auto">
                <a:xfrm>
                  <a:off x="3696" y="1316"/>
                  <a:ext cx="768" cy="268"/>
                </a:xfrm>
                <a:prstGeom prst="flowChartProcess">
                  <a:avLst/>
                </a:prstGeom>
                <a:solidFill>
                  <a:srgbClr val="CCFFCC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3</a:t>
                  </a:r>
                </a:p>
              </p:txBody>
            </p:sp>
            <p:sp>
              <p:nvSpPr>
                <p:cNvPr id="22735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20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j</a:t>
                  </a:r>
                </a:p>
              </p:txBody>
            </p:sp>
          </p:grpSp>
          <p:grpSp>
            <p:nvGrpSpPr>
              <p:cNvPr id="227346" name="Group 24"/>
              <p:cNvGrpSpPr>
                <a:grpSpLocks/>
              </p:cNvGrpSpPr>
              <p:nvPr/>
            </p:nvGrpSpPr>
            <p:grpSpPr bwMode="auto">
              <a:xfrm>
                <a:off x="4800" y="960"/>
                <a:ext cx="768" cy="624"/>
                <a:chOff x="4800" y="960"/>
                <a:chExt cx="768" cy="624"/>
              </a:xfrm>
            </p:grpSpPr>
            <p:sp>
              <p:nvSpPr>
                <p:cNvPr id="783385" name="AutoShape 25"/>
                <p:cNvSpPr>
                  <a:spLocks noChangeArrowheads="1"/>
                </p:cNvSpPr>
                <p:nvPr/>
              </p:nvSpPr>
              <p:spPr bwMode="auto">
                <a:xfrm>
                  <a:off x="4800" y="1316"/>
                  <a:ext cx="768" cy="268"/>
                </a:xfrm>
                <a:prstGeom prst="flowChartProcess">
                  <a:avLst/>
                </a:prstGeom>
                <a:solidFill>
                  <a:srgbClr val="FF99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2</a:t>
                  </a:r>
                </a:p>
              </p:txBody>
            </p:sp>
            <p:sp>
              <p:nvSpPr>
                <p:cNvPr id="22734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076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t</a:t>
                  </a:r>
                </a:p>
              </p:txBody>
            </p:sp>
          </p:grpSp>
        </p:grpSp>
      </p:grpSp>
      <p:sp>
        <p:nvSpPr>
          <p:cNvPr id="783387" name="AutoShape 27"/>
          <p:cNvSpPr>
            <a:spLocks noChangeArrowheads="1"/>
          </p:cNvSpPr>
          <p:nvPr/>
        </p:nvSpPr>
        <p:spPr bwMode="auto">
          <a:xfrm>
            <a:off x="5867400" y="2960688"/>
            <a:ext cx="1219200" cy="425450"/>
          </a:xfrm>
          <a:prstGeom prst="flowChartProcess">
            <a:avLst/>
          </a:prstGeom>
          <a:solidFill>
            <a:srgbClr val="CCFFCC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chemeClr val="accent2"/>
                </a:solidFill>
                <a:ea typeface="宋体" pitchFamily="2" charset="-122"/>
              </a:rPr>
              <a:t>4</a:t>
            </a:r>
          </a:p>
        </p:txBody>
      </p:sp>
      <p:sp>
        <p:nvSpPr>
          <p:cNvPr id="783388" name="AutoShape 28"/>
          <p:cNvSpPr>
            <a:spLocks noChangeArrowheads="1"/>
          </p:cNvSpPr>
          <p:nvPr/>
        </p:nvSpPr>
        <p:spPr bwMode="auto">
          <a:xfrm>
            <a:off x="2057400" y="44846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783389" name="AutoShape 29"/>
          <p:cNvSpPr>
            <a:spLocks noChangeArrowheads="1"/>
          </p:cNvSpPr>
          <p:nvPr/>
        </p:nvSpPr>
        <p:spPr bwMode="auto">
          <a:xfrm>
            <a:off x="2057400" y="53990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76</a:t>
            </a:r>
          </a:p>
        </p:txBody>
      </p:sp>
      <p:sp>
        <p:nvSpPr>
          <p:cNvPr id="783390" name="Text Box 30"/>
          <p:cNvSpPr txBox="1">
            <a:spLocks noChangeArrowheads="1"/>
          </p:cNvSpPr>
          <p:nvPr/>
        </p:nvSpPr>
        <p:spPr bwMode="auto">
          <a:xfrm>
            <a:off x="6064250" y="52752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/>
              <a:t>a [ 4 ]	    :	a [ 2 ]</a:t>
            </a:r>
          </a:p>
        </p:txBody>
      </p:sp>
      <p:sp>
        <p:nvSpPr>
          <p:cNvPr id="783391" name="Text Box 31"/>
          <p:cNvSpPr txBox="1">
            <a:spLocks noChangeArrowheads="1"/>
          </p:cNvSpPr>
          <p:nvPr/>
        </p:nvSpPr>
        <p:spPr bwMode="auto">
          <a:xfrm>
            <a:off x="6064250" y="46656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CC0000"/>
                </a:solidFill>
              </a:rPr>
              <a:t>a [ 4 ]	  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 b="1">
                <a:solidFill>
                  <a:srgbClr val="CC0000"/>
                </a:solidFill>
              </a:rPr>
              <a:t>	</a:t>
            </a:r>
            <a:r>
              <a:rPr lang="en-US" altLang="zh-CN" sz="2000" b="1"/>
              <a:t>a [ 2 ]</a:t>
            </a:r>
          </a:p>
        </p:txBody>
      </p:sp>
      <p:sp>
        <p:nvSpPr>
          <p:cNvPr id="783392" name="AutoShape 32"/>
          <p:cNvSpPr>
            <a:spLocks noChangeArrowheads="1"/>
          </p:cNvSpPr>
          <p:nvPr/>
        </p:nvSpPr>
        <p:spPr bwMode="auto">
          <a:xfrm>
            <a:off x="7620000" y="2960688"/>
            <a:ext cx="1219200" cy="425450"/>
          </a:xfrm>
          <a:prstGeom prst="flowChartProcess">
            <a:avLst/>
          </a:prstGeom>
          <a:solidFill>
            <a:srgbClr val="FF99FF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chemeClr val="accent2"/>
                </a:solidFill>
                <a:ea typeface="宋体" pitchFamily="2" charset="-122"/>
              </a:rPr>
              <a:t>4</a:t>
            </a:r>
          </a:p>
        </p:txBody>
      </p:sp>
      <p:cxnSp>
        <p:nvCxnSpPr>
          <p:cNvPr id="783394" name="AutoShape 34"/>
          <p:cNvCxnSpPr>
            <a:cxnSpLocks noChangeShapeType="1"/>
          </p:cNvCxnSpPr>
          <p:nvPr/>
        </p:nvCxnSpPr>
        <p:spPr bwMode="auto">
          <a:xfrm rot="16200000" flipH="1">
            <a:off x="7352506" y="2524919"/>
            <a:ext cx="1588" cy="1752600"/>
          </a:xfrm>
          <a:prstGeom prst="curvedConnector3">
            <a:avLst>
              <a:gd name="adj1" fmla="val 33999986"/>
            </a:avLst>
          </a:prstGeom>
          <a:noFill/>
          <a:ln w="28575">
            <a:solidFill>
              <a:srgbClr val="FF3300"/>
            </a:solidFill>
            <a:prstDash val="dash"/>
            <a:round/>
            <a:headEnd/>
            <a:tailEnd type="stealth" w="lg" len="lg"/>
          </a:ln>
        </p:spPr>
      </p:cxnSp>
      <p:sp>
        <p:nvSpPr>
          <p:cNvPr id="227338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227339" name="Text Box 37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8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8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8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8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3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3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87" grpId="0" animBg="1" autoUpdateAnimBg="0"/>
      <p:bldP spid="783388" grpId="0" animBg="1" autoUpdateAnimBg="0"/>
      <p:bldP spid="783389" grpId="0" animBg="1" autoUpdateAnimBg="0"/>
      <p:bldP spid="783390" grpId="0" autoUpdateAnimBg="0"/>
      <p:bldP spid="783391" grpId="0" autoUpdateAnimBg="0"/>
      <p:bldP spid="783392" grpId="0" animBg="1" autoUpdateAnimBg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28354" name="Group 3"/>
          <p:cNvGrpSpPr>
            <a:grpSpLocks/>
          </p:cNvGrpSpPr>
          <p:nvPr/>
        </p:nvGrpSpPr>
        <p:grpSpPr bwMode="auto">
          <a:xfrm>
            <a:off x="685800" y="585788"/>
            <a:ext cx="8153400" cy="5254625"/>
            <a:chOff x="432" y="384"/>
            <a:chExt cx="5136" cy="3310"/>
          </a:xfrm>
        </p:grpSpPr>
        <p:sp>
          <p:nvSpPr>
            <p:cNvPr id="228362" name="Text Box 4"/>
            <p:cNvSpPr txBox="1">
              <a:spLocks noChangeArrowheads="1"/>
            </p:cNvSpPr>
            <p:nvPr/>
          </p:nvSpPr>
          <p:spPr bwMode="auto">
            <a:xfrm>
              <a:off x="432" y="384"/>
              <a:ext cx="1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228363" name="Group 5"/>
            <p:cNvGrpSpPr>
              <a:grpSpLocks/>
            </p:cNvGrpSpPr>
            <p:nvPr/>
          </p:nvGrpSpPr>
          <p:grpSpPr bwMode="auto">
            <a:xfrm>
              <a:off x="705" y="1524"/>
              <a:ext cx="4863" cy="2170"/>
              <a:chOff x="705" y="960"/>
              <a:chExt cx="4863" cy="2170"/>
            </a:xfrm>
          </p:grpSpPr>
          <p:grpSp>
            <p:nvGrpSpPr>
              <p:cNvPr id="228364" name="Group 6"/>
              <p:cNvGrpSpPr>
                <a:grpSpLocks/>
              </p:cNvGrpSpPr>
              <p:nvPr/>
            </p:nvGrpSpPr>
            <p:grpSpPr bwMode="auto">
              <a:xfrm>
                <a:off x="1296" y="1700"/>
                <a:ext cx="912" cy="1420"/>
                <a:chOff x="1296" y="1700"/>
                <a:chExt cx="912" cy="1420"/>
              </a:xfrm>
            </p:grpSpPr>
            <p:sp>
              <p:nvSpPr>
                <p:cNvPr id="784391" name="AutoShape 7"/>
                <p:cNvSpPr>
                  <a:spLocks noChangeArrowheads="1"/>
                </p:cNvSpPr>
                <p:nvPr/>
              </p:nvSpPr>
              <p:spPr bwMode="auto">
                <a:xfrm>
                  <a:off x="1296" y="1700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97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84392" name="AutoShape 8"/>
                <p:cNvSpPr>
                  <a:spLocks noChangeArrowheads="1"/>
                </p:cNvSpPr>
                <p:nvPr/>
              </p:nvSpPr>
              <p:spPr bwMode="auto">
                <a:xfrm>
                  <a:off x="1296" y="1988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38</a:t>
                  </a:r>
                </a:p>
              </p:txBody>
            </p:sp>
            <p:sp>
              <p:nvSpPr>
                <p:cNvPr id="784393" name="AutoShape 9"/>
                <p:cNvSpPr>
                  <a:spLocks noChangeArrowheads="1"/>
                </p:cNvSpPr>
                <p:nvPr/>
              </p:nvSpPr>
              <p:spPr bwMode="auto">
                <a:xfrm>
                  <a:off x="1296" y="2276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65</a:t>
                  </a:r>
                </a:p>
              </p:txBody>
            </p:sp>
            <p:sp>
              <p:nvSpPr>
                <p:cNvPr id="784394" name="AutoShape 10"/>
                <p:cNvSpPr>
                  <a:spLocks noChangeArrowheads="1"/>
                </p:cNvSpPr>
                <p:nvPr/>
              </p:nvSpPr>
              <p:spPr bwMode="auto">
                <a:xfrm>
                  <a:off x="1296" y="2564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49</a:t>
                  </a:r>
                </a:p>
              </p:txBody>
            </p:sp>
            <p:sp>
              <p:nvSpPr>
                <p:cNvPr id="784395" name="AutoShape 11"/>
                <p:cNvSpPr>
                  <a:spLocks noChangeArrowheads="1"/>
                </p:cNvSpPr>
                <p:nvPr/>
              </p:nvSpPr>
              <p:spPr bwMode="auto">
                <a:xfrm>
                  <a:off x="1296" y="2852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76</a:t>
                  </a:r>
                </a:p>
              </p:txBody>
            </p:sp>
          </p:grpSp>
          <p:grpSp>
            <p:nvGrpSpPr>
              <p:cNvPr id="228365" name="Group 12"/>
              <p:cNvGrpSpPr>
                <a:grpSpLocks/>
              </p:cNvGrpSpPr>
              <p:nvPr/>
            </p:nvGrpSpPr>
            <p:grpSpPr bwMode="auto">
              <a:xfrm>
                <a:off x="705" y="1728"/>
                <a:ext cx="491" cy="1402"/>
                <a:chOff x="705" y="1728"/>
                <a:chExt cx="491" cy="1402"/>
              </a:xfrm>
            </p:grpSpPr>
            <p:sp>
              <p:nvSpPr>
                <p:cNvPr id="22837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5" y="1728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[ 0 ]</a:t>
                  </a:r>
                  <a:endParaRPr lang="en-US" altLang="zh-CN" sz="1800"/>
                </a:p>
              </p:txBody>
            </p:sp>
            <p:sp>
              <p:nvSpPr>
                <p:cNvPr id="22837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5" y="2007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[ 1 ]</a:t>
                  </a:r>
                  <a:endParaRPr lang="en-US" altLang="zh-CN" sz="1800"/>
                </a:p>
              </p:txBody>
            </p:sp>
            <p:sp>
              <p:nvSpPr>
                <p:cNvPr id="22837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5" y="2304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[ 2 ]</a:t>
                  </a:r>
                  <a:endParaRPr lang="en-US" altLang="zh-CN" sz="1800"/>
                </a:p>
              </p:txBody>
            </p:sp>
            <p:sp>
              <p:nvSpPr>
                <p:cNvPr id="22837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05" y="2592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[ 3 ]</a:t>
                  </a:r>
                  <a:endParaRPr lang="en-US" altLang="zh-CN" sz="1800"/>
                </a:p>
              </p:txBody>
            </p:sp>
            <p:sp>
              <p:nvSpPr>
                <p:cNvPr id="22837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5" y="2880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[ 4 ]</a:t>
                  </a:r>
                  <a:endParaRPr lang="en-US" altLang="zh-CN" sz="1800"/>
                </a:p>
              </p:txBody>
            </p:sp>
          </p:grpSp>
          <p:grpSp>
            <p:nvGrpSpPr>
              <p:cNvPr id="228366" name="Group 18"/>
              <p:cNvGrpSpPr>
                <a:grpSpLocks/>
              </p:cNvGrpSpPr>
              <p:nvPr/>
            </p:nvGrpSpPr>
            <p:grpSpPr bwMode="auto">
              <a:xfrm>
                <a:off x="2640" y="960"/>
                <a:ext cx="768" cy="624"/>
                <a:chOff x="2640" y="960"/>
                <a:chExt cx="768" cy="624"/>
              </a:xfrm>
            </p:grpSpPr>
            <p:sp>
              <p:nvSpPr>
                <p:cNvPr id="784403" name="AutoShape 19"/>
                <p:cNvSpPr>
                  <a:spLocks noChangeArrowheads="1"/>
                </p:cNvSpPr>
                <p:nvPr/>
              </p:nvSpPr>
              <p:spPr bwMode="auto">
                <a:xfrm>
                  <a:off x="2640" y="1316"/>
                  <a:ext cx="768" cy="268"/>
                </a:xfrm>
                <a:prstGeom prst="flowChartProcess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1</a:t>
                  </a:r>
                </a:p>
              </p:txBody>
            </p:sp>
            <p:sp>
              <p:nvSpPr>
                <p:cNvPr id="22837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4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i</a:t>
                  </a:r>
                </a:p>
              </p:txBody>
            </p:sp>
          </p:grpSp>
          <p:grpSp>
            <p:nvGrpSpPr>
              <p:cNvPr id="228367" name="Group 21"/>
              <p:cNvGrpSpPr>
                <a:grpSpLocks/>
              </p:cNvGrpSpPr>
              <p:nvPr/>
            </p:nvGrpSpPr>
            <p:grpSpPr bwMode="auto">
              <a:xfrm>
                <a:off x="3696" y="960"/>
                <a:ext cx="768" cy="624"/>
                <a:chOff x="3696" y="960"/>
                <a:chExt cx="768" cy="624"/>
              </a:xfrm>
            </p:grpSpPr>
            <p:sp>
              <p:nvSpPr>
                <p:cNvPr id="784406" name="AutoShape 22"/>
                <p:cNvSpPr>
                  <a:spLocks noChangeArrowheads="1"/>
                </p:cNvSpPr>
                <p:nvPr/>
              </p:nvSpPr>
              <p:spPr bwMode="auto">
                <a:xfrm>
                  <a:off x="3696" y="1316"/>
                  <a:ext cx="768" cy="268"/>
                </a:xfrm>
                <a:prstGeom prst="flowChartProcess">
                  <a:avLst/>
                </a:prstGeom>
                <a:solidFill>
                  <a:srgbClr val="CCFFCC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4</a:t>
                  </a:r>
                </a:p>
              </p:txBody>
            </p:sp>
            <p:sp>
              <p:nvSpPr>
                <p:cNvPr id="22837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20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j</a:t>
                  </a:r>
                </a:p>
              </p:txBody>
            </p:sp>
          </p:grpSp>
          <p:grpSp>
            <p:nvGrpSpPr>
              <p:cNvPr id="228368" name="Group 24"/>
              <p:cNvGrpSpPr>
                <a:grpSpLocks/>
              </p:cNvGrpSpPr>
              <p:nvPr/>
            </p:nvGrpSpPr>
            <p:grpSpPr bwMode="auto">
              <a:xfrm>
                <a:off x="4800" y="960"/>
                <a:ext cx="768" cy="624"/>
                <a:chOff x="4800" y="960"/>
                <a:chExt cx="768" cy="624"/>
              </a:xfrm>
            </p:grpSpPr>
            <p:sp>
              <p:nvSpPr>
                <p:cNvPr id="784409" name="AutoShape 25"/>
                <p:cNvSpPr>
                  <a:spLocks noChangeArrowheads="1"/>
                </p:cNvSpPr>
                <p:nvPr/>
              </p:nvSpPr>
              <p:spPr bwMode="auto">
                <a:xfrm>
                  <a:off x="4800" y="1316"/>
                  <a:ext cx="768" cy="268"/>
                </a:xfrm>
                <a:prstGeom prst="flowChartProcess">
                  <a:avLst/>
                </a:prstGeom>
                <a:solidFill>
                  <a:srgbClr val="FF99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4</a:t>
                  </a:r>
                </a:p>
              </p:txBody>
            </p:sp>
            <p:sp>
              <p:nvSpPr>
                <p:cNvPr id="22837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076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t</a:t>
                  </a:r>
                </a:p>
              </p:txBody>
            </p:sp>
          </p:grpSp>
        </p:grpSp>
      </p:grpSp>
      <p:sp>
        <p:nvSpPr>
          <p:cNvPr id="784411" name="AutoShape 27"/>
          <p:cNvSpPr>
            <a:spLocks noChangeArrowheads="1"/>
          </p:cNvSpPr>
          <p:nvPr/>
        </p:nvSpPr>
        <p:spPr bwMode="auto">
          <a:xfrm>
            <a:off x="2057400" y="4027488"/>
            <a:ext cx="1447800" cy="425450"/>
          </a:xfrm>
          <a:prstGeom prst="flowChartProcess">
            <a:avLst/>
          </a:prstGeom>
          <a:solidFill>
            <a:srgbClr val="FFCCFF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76</a:t>
            </a:r>
          </a:p>
        </p:txBody>
      </p:sp>
      <p:sp>
        <p:nvSpPr>
          <p:cNvPr id="784412" name="AutoShape 28"/>
          <p:cNvSpPr>
            <a:spLocks noChangeArrowheads="1"/>
          </p:cNvSpPr>
          <p:nvPr/>
        </p:nvSpPr>
        <p:spPr bwMode="auto">
          <a:xfrm>
            <a:off x="2057400" y="5399088"/>
            <a:ext cx="1447800" cy="425450"/>
          </a:xfrm>
          <a:prstGeom prst="flowChartProcess">
            <a:avLst/>
          </a:prstGeom>
          <a:solidFill>
            <a:srgbClr val="FFCCFF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38</a:t>
            </a:r>
          </a:p>
        </p:txBody>
      </p:sp>
      <p:sp>
        <p:nvSpPr>
          <p:cNvPr id="784413" name="Text Box 29"/>
          <p:cNvSpPr txBox="1">
            <a:spLocks noChangeArrowheads="1"/>
          </p:cNvSpPr>
          <p:nvPr/>
        </p:nvSpPr>
        <p:spPr bwMode="auto">
          <a:xfrm>
            <a:off x="4418013" y="4605338"/>
            <a:ext cx="7937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/>
              <a:t>a [ 1 ]</a:t>
            </a:r>
          </a:p>
        </p:txBody>
      </p:sp>
      <p:sp>
        <p:nvSpPr>
          <p:cNvPr id="784414" name="Text Box 30"/>
          <p:cNvSpPr txBox="1">
            <a:spLocks noChangeArrowheads="1"/>
          </p:cNvSpPr>
          <p:nvPr/>
        </p:nvSpPr>
        <p:spPr bwMode="auto">
          <a:xfrm>
            <a:off x="7847013" y="4605338"/>
            <a:ext cx="7937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/>
              <a:t>a [ 4 ]</a:t>
            </a:r>
          </a:p>
        </p:txBody>
      </p:sp>
      <p:sp>
        <p:nvSpPr>
          <p:cNvPr id="784415" name="AutoShape 31"/>
          <p:cNvSpPr>
            <a:spLocks noChangeArrowheads="1"/>
          </p:cNvSpPr>
          <p:nvPr/>
        </p:nvSpPr>
        <p:spPr bwMode="auto">
          <a:xfrm>
            <a:off x="5715000" y="4681538"/>
            <a:ext cx="1601788" cy="304800"/>
          </a:xfrm>
          <a:prstGeom prst="leftRightArrow">
            <a:avLst>
              <a:gd name="adj1" fmla="val 50000"/>
              <a:gd name="adj2" fmla="val 105104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28360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228361" name="Text Box 35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8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8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8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411" grpId="0" animBg="1" autoUpdateAnimBg="0"/>
      <p:bldP spid="784412" grpId="0" animBg="1" autoUpdateAnimBg="0"/>
      <p:bldP spid="784413" grpId="0" autoUpdateAnimBg="0"/>
      <p:bldP spid="784414" grpId="0" autoUpdateAnimBg="0"/>
      <p:bldP spid="784415" grpId="0" animBg="1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29378" name="Group 3"/>
          <p:cNvGrpSpPr>
            <a:grpSpLocks/>
          </p:cNvGrpSpPr>
          <p:nvPr/>
        </p:nvGrpSpPr>
        <p:grpSpPr bwMode="auto">
          <a:xfrm>
            <a:off x="685800" y="604838"/>
            <a:ext cx="8153400" cy="5235575"/>
            <a:chOff x="432" y="384"/>
            <a:chExt cx="5136" cy="3298"/>
          </a:xfrm>
        </p:grpSpPr>
        <p:sp>
          <p:nvSpPr>
            <p:cNvPr id="229388" name="Text Box 4"/>
            <p:cNvSpPr txBox="1">
              <a:spLocks noChangeArrowheads="1"/>
            </p:cNvSpPr>
            <p:nvPr/>
          </p:nvSpPr>
          <p:spPr bwMode="auto">
            <a:xfrm>
              <a:off x="432" y="384"/>
              <a:ext cx="1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229389" name="Group 5"/>
            <p:cNvGrpSpPr>
              <a:grpSpLocks/>
            </p:cNvGrpSpPr>
            <p:nvPr/>
          </p:nvGrpSpPr>
          <p:grpSpPr bwMode="auto">
            <a:xfrm>
              <a:off x="705" y="1512"/>
              <a:ext cx="4863" cy="2170"/>
              <a:chOff x="705" y="960"/>
              <a:chExt cx="4863" cy="2170"/>
            </a:xfrm>
          </p:grpSpPr>
          <p:grpSp>
            <p:nvGrpSpPr>
              <p:cNvPr id="229390" name="Group 6"/>
              <p:cNvGrpSpPr>
                <a:grpSpLocks/>
              </p:cNvGrpSpPr>
              <p:nvPr/>
            </p:nvGrpSpPr>
            <p:grpSpPr bwMode="auto">
              <a:xfrm>
                <a:off x="1296" y="1700"/>
                <a:ext cx="912" cy="1420"/>
                <a:chOff x="1296" y="1700"/>
                <a:chExt cx="912" cy="1420"/>
              </a:xfrm>
            </p:grpSpPr>
            <p:sp>
              <p:nvSpPr>
                <p:cNvPr id="785415" name="AutoShape 7"/>
                <p:cNvSpPr>
                  <a:spLocks noChangeArrowheads="1"/>
                </p:cNvSpPr>
                <p:nvPr/>
              </p:nvSpPr>
              <p:spPr bwMode="auto">
                <a:xfrm>
                  <a:off x="1296" y="1700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97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85416" name="AutoShape 8"/>
                <p:cNvSpPr>
                  <a:spLocks noChangeArrowheads="1"/>
                </p:cNvSpPr>
                <p:nvPr/>
              </p:nvSpPr>
              <p:spPr bwMode="auto">
                <a:xfrm>
                  <a:off x="1296" y="1988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76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85417" name="AutoShape 9"/>
                <p:cNvSpPr>
                  <a:spLocks noChangeArrowheads="1"/>
                </p:cNvSpPr>
                <p:nvPr/>
              </p:nvSpPr>
              <p:spPr bwMode="auto">
                <a:xfrm>
                  <a:off x="1296" y="2276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65</a:t>
                  </a:r>
                </a:p>
              </p:txBody>
            </p:sp>
            <p:sp>
              <p:nvSpPr>
                <p:cNvPr id="785418" name="AutoShape 10"/>
                <p:cNvSpPr>
                  <a:spLocks noChangeArrowheads="1"/>
                </p:cNvSpPr>
                <p:nvPr/>
              </p:nvSpPr>
              <p:spPr bwMode="auto">
                <a:xfrm>
                  <a:off x="1296" y="2564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49</a:t>
                  </a:r>
                </a:p>
              </p:txBody>
            </p:sp>
            <p:sp>
              <p:nvSpPr>
                <p:cNvPr id="785419" name="AutoShape 11"/>
                <p:cNvSpPr>
                  <a:spLocks noChangeArrowheads="1"/>
                </p:cNvSpPr>
                <p:nvPr/>
              </p:nvSpPr>
              <p:spPr bwMode="auto">
                <a:xfrm>
                  <a:off x="1296" y="2852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38</a:t>
                  </a:r>
                </a:p>
              </p:txBody>
            </p:sp>
          </p:grpSp>
          <p:grpSp>
            <p:nvGrpSpPr>
              <p:cNvPr id="229391" name="Group 12"/>
              <p:cNvGrpSpPr>
                <a:grpSpLocks/>
              </p:cNvGrpSpPr>
              <p:nvPr/>
            </p:nvGrpSpPr>
            <p:grpSpPr bwMode="auto">
              <a:xfrm>
                <a:off x="705" y="1728"/>
                <a:ext cx="491" cy="1402"/>
                <a:chOff x="705" y="1728"/>
                <a:chExt cx="491" cy="1402"/>
              </a:xfrm>
            </p:grpSpPr>
            <p:sp>
              <p:nvSpPr>
                <p:cNvPr id="22940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5" y="1728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[ 0 ]</a:t>
                  </a:r>
                  <a:endParaRPr lang="en-US" altLang="zh-CN" sz="1800"/>
                </a:p>
              </p:txBody>
            </p:sp>
            <p:sp>
              <p:nvSpPr>
                <p:cNvPr id="22940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5" y="2007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[ 1 ]</a:t>
                  </a:r>
                </a:p>
              </p:txBody>
            </p:sp>
            <p:sp>
              <p:nvSpPr>
                <p:cNvPr id="2294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5" y="2304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[ 2 ]</a:t>
                  </a:r>
                  <a:endParaRPr lang="en-US" altLang="zh-CN" sz="1800"/>
                </a:p>
              </p:txBody>
            </p:sp>
            <p:sp>
              <p:nvSpPr>
                <p:cNvPr id="2294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05" y="2592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[ 3 ]</a:t>
                  </a:r>
                  <a:endParaRPr lang="en-US" altLang="zh-CN" sz="1800"/>
                </a:p>
              </p:txBody>
            </p:sp>
            <p:sp>
              <p:nvSpPr>
                <p:cNvPr id="2294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5" y="2880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[ 4 ]</a:t>
                  </a:r>
                  <a:endParaRPr lang="en-US" altLang="zh-CN" sz="1800"/>
                </a:p>
              </p:txBody>
            </p:sp>
          </p:grpSp>
          <p:grpSp>
            <p:nvGrpSpPr>
              <p:cNvPr id="229392" name="Group 18"/>
              <p:cNvGrpSpPr>
                <a:grpSpLocks/>
              </p:cNvGrpSpPr>
              <p:nvPr/>
            </p:nvGrpSpPr>
            <p:grpSpPr bwMode="auto">
              <a:xfrm>
                <a:off x="2640" y="960"/>
                <a:ext cx="768" cy="624"/>
                <a:chOff x="2640" y="960"/>
                <a:chExt cx="768" cy="624"/>
              </a:xfrm>
            </p:grpSpPr>
            <p:sp>
              <p:nvSpPr>
                <p:cNvPr id="785427" name="AutoShape 19"/>
                <p:cNvSpPr>
                  <a:spLocks noChangeArrowheads="1"/>
                </p:cNvSpPr>
                <p:nvPr/>
              </p:nvSpPr>
              <p:spPr bwMode="auto">
                <a:xfrm>
                  <a:off x="2640" y="1316"/>
                  <a:ext cx="768" cy="268"/>
                </a:xfrm>
                <a:prstGeom prst="flowChartProcess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1</a:t>
                  </a:r>
                </a:p>
              </p:txBody>
            </p:sp>
            <p:sp>
              <p:nvSpPr>
                <p:cNvPr id="22940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4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i</a:t>
                  </a:r>
                </a:p>
              </p:txBody>
            </p:sp>
          </p:grpSp>
          <p:grpSp>
            <p:nvGrpSpPr>
              <p:cNvPr id="229393" name="Group 21"/>
              <p:cNvGrpSpPr>
                <a:grpSpLocks/>
              </p:cNvGrpSpPr>
              <p:nvPr/>
            </p:nvGrpSpPr>
            <p:grpSpPr bwMode="auto">
              <a:xfrm>
                <a:off x="3696" y="960"/>
                <a:ext cx="768" cy="624"/>
                <a:chOff x="3696" y="960"/>
                <a:chExt cx="768" cy="624"/>
              </a:xfrm>
            </p:grpSpPr>
            <p:sp>
              <p:nvSpPr>
                <p:cNvPr id="785430" name="AutoShape 22"/>
                <p:cNvSpPr>
                  <a:spLocks noChangeArrowheads="1"/>
                </p:cNvSpPr>
                <p:nvPr/>
              </p:nvSpPr>
              <p:spPr bwMode="auto">
                <a:xfrm>
                  <a:off x="3696" y="1316"/>
                  <a:ext cx="768" cy="268"/>
                </a:xfrm>
                <a:prstGeom prst="flowChartProcess">
                  <a:avLst/>
                </a:prstGeom>
                <a:solidFill>
                  <a:srgbClr val="CCFFCC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5</a:t>
                  </a:r>
                </a:p>
              </p:txBody>
            </p:sp>
            <p:sp>
              <p:nvSpPr>
                <p:cNvPr id="22939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20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j</a:t>
                  </a:r>
                </a:p>
              </p:txBody>
            </p:sp>
          </p:grpSp>
          <p:grpSp>
            <p:nvGrpSpPr>
              <p:cNvPr id="229394" name="Group 24"/>
              <p:cNvGrpSpPr>
                <a:grpSpLocks/>
              </p:cNvGrpSpPr>
              <p:nvPr/>
            </p:nvGrpSpPr>
            <p:grpSpPr bwMode="auto">
              <a:xfrm>
                <a:off x="4800" y="960"/>
                <a:ext cx="768" cy="624"/>
                <a:chOff x="4800" y="960"/>
                <a:chExt cx="768" cy="624"/>
              </a:xfrm>
            </p:grpSpPr>
            <p:sp>
              <p:nvSpPr>
                <p:cNvPr id="785433" name="AutoShape 25"/>
                <p:cNvSpPr>
                  <a:spLocks noChangeArrowheads="1"/>
                </p:cNvSpPr>
                <p:nvPr/>
              </p:nvSpPr>
              <p:spPr bwMode="auto">
                <a:xfrm>
                  <a:off x="4800" y="1316"/>
                  <a:ext cx="768" cy="268"/>
                </a:xfrm>
                <a:prstGeom prst="flowChartProcess">
                  <a:avLst/>
                </a:prstGeom>
                <a:solidFill>
                  <a:srgbClr val="FF99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4</a:t>
                  </a:r>
                </a:p>
              </p:txBody>
            </p:sp>
            <p:sp>
              <p:nvSpPr>
                <p:cNvPr id="22939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076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t</a:t>
                  </a:r>
                </a:p>
              </p:txBody>
            </p:sp>
          </p:grpSp>
        </p:grpSp>
      </p:grpSp>
      <p:sp>
        <p:nvSpPr>
          <p:cNvPr id="785435" name="AutoShape 27"/>
          <p:cNvSpPr>
            <a:spLocks noChangeArrowheads="1"/>
          </p:cNvSpPr>
          <p:nvPr/>
        </p:nvSpPr>
        <p:spPr bwMode="auto">
          <a:xfrm>
            <a:off x="5867400" y="2944813"/>
            <a:ext cx="1219200" cy="425450"/>
          </a:xfrm>
          <a:prstGeom prst="flowChartProcess">
            <a:avLst/>
          </a:prstGeom>
          <a:solidFill>
            <a:srgbClr val="CCFFCC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chemeClr val="accent2"/>
                </a:solidFill>
                <a:ea typeface="宋体" pitchFamily="2" charset="-122"/>
              </a:rPr>
              <a:t>3</a:t>
            </a:r>
          </a:p>
        </p:txBody>
      </p:sp>
      <p:sp>
        <p:nvSpPr>
          <p:cNvPr id="785436" name="AutoShape 28"/>
          <p:cNvSpPr>
            <a:spLocks noChangeArrowheads="1"/>
          </p:cNvSpPr>
          <p:nvPr/>
        </p:nvSpPr>
        <p:spPr bwMode="auto">
          <a:xfrm>
            <a:off x="2057400" y="44846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785437" name="AutoShape 29"/>
          <p:cNvSpPr>
            <a:spLocks noChangeArrowheads="1"/>
          </p:cNvSpPr>
          <p:nvPr/>
        </p:nvSpPr>
        <p:spPr bwMode="auto">
          <a:xfrm>
            <a:off x="2057400" y="49418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785438" name="Text Box 30"/>
          <p:cNvSpPr txBox="1">
            <a:spLocks noChangeArrowheads="1"/>
          </p:cNvSpPr>
          <p:nvPr/>
        </p:nvSpPr>
        <p:spPr bwMode="auto">
          <a:xfrm>
            <a:off x="6064250" y="52752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/>
              <a:t>a [ 3 ]	    :	a [ 2 ]</a:t>
            </a:r>
          </a:p>
        </p:txBody>
      </p:sp>
      <p:sp>
        <p:nvSpPr>
          <p:cNvPr id="785439" name="Text Box 31"/>
          <p:cNvSpPr txBox="1">
            <a:spLocks noChangeArrowheads="1"/>
          </p:cNvSpPr>
          <p:nvPr/>
        </p:nvSpPr>
        <p:spPr bwMode="auto">
          <a:xfrm>
            <a:off x="6064250" y="46656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/>
              <a:t>a [ 3 ]	</a:t>
            </a:r>
            <a:r>
              <a:rPr lang="en-US" altLang="zh-CN" sz="2000" b="1">
                <a:solidFill>
                  <a:srgbClr val="CC0000"/>
                </a:solidFill>
              </a:rPr>
              <a:t>  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&lt;</a:t>
            </a:r>
            <a:r>
              <a:rPr lang="en-US" altLang="zh-CN" sz="2000" b="1">
                <a:solidFill>
                  <a:srgbClr val="CC0000"/>
                </a:solidFill>
              </a:rPr>
              <a:t>	a [ 2 ]</a:t>
            </a:r>
          </a:p>
        </p:txBody>
      </p:sp>
      <p:sp>
        <p:nvSpPr>
          <p:cNvPr id="785440" name="AutoShape 32"/>
          <p:cNvSpPr>
            <a:spLocks noChangeArrowheads="1"/>
          </p:cNvSpPr>
          <p:nvPr/>
        </p:nvSpPr>
        <p:spPr bwMode="auto">
          <a:xfrm>
            <a:off x="4191000" y="2960688"/>
            <a:ext cx="1219200" cy="425450"/>
          </a:xfrm>
          <a:prstGeom prst="flowChartProcess">
            <a:avLst/>
          </a:prstGeom>
          <a:solidFill>
            <a:srgbClr val="99FF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ea typeface="宋体" pitchFamily="2" charset="-122"/>
              </a:rPr>
              <a:t>2</a:t>
            </a:r>
            <a:endParaRPr lang="en-US" altLang="zh-CN" sz="2000" b="1">
              <a:solidFill>
                <a:srgbClr val="FF9933"/>
              </a:solidFill>
              <a:ea typeface="宋体" pitchFamily="2" charset="-122"/>
            </a:endParaRPr>
          </a:p>
        </p:txBody>
      </p:sp>
      <p:sp>
        <p:nvSpPr>
          <p:cNvPr id="785441" name="AutoShape 33"/>
          <p:cNvSpPr>
            <a:spLocks noChangeArrowheads="1"/>
          </p:cNvSpPr>
          <p:nvPr/>
        </p:nvSpPr>
        <p:spPr bwMode="auto">
          <a:xfrm>
            <a:off x="7620000" y="2960688"/>
            <a:ext cx="1219200" cy="425450"/>
          </a:xfrm>
          <a:prstGeom prst="flowChartProcess">
            <a:avLst/>
          </a:prstGeom>
          <a:solidFill>
            <a:srgbClr val="FF99FF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ea typeface="宋体" pitchFamily="2" charset="-122"/>
              </a:rPr>
              <a:t>2</a:t>
            </a:r>
            <a:endParaRPr lang="en-US" altLang="zh-CN" sz="2000" b="1">
              <a:solidFill>
                <a:srgbClr val="FF9933"/>
              </a:solidFill>
              <a:ea typeface="宋体" pitchFamily="2" charset="-122"/>
            </a:endParaRPr>
          </a:p>
        </p:txBody>
      </p:sp>
      <p:sp>
        <p:nvSpPr>
          <p:cNvPr id="229386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229387" name="Text Box 37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8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8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8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78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35" grpId="0" animBg="1" autoUpdateAnimBg="0"/>
      <p:bldP spid="785436" grpId="0" animBg="1" autoUpdateAnimBg="0"/>
      <p:bldP spid="785437" grpId="0" animBg="1" autoUpdateAnimBg="0"/>
      <p:bldP spid="785438" grpId="0" autoUpdateAnimBg="0"/>
      <p:bldP spid="785439" grpId="0" autoUpdateAnimBg="0"/>
      <p:bldP spid="785440" grpId="0" animBg="1" autoUpdateAnimBg="0"/>
      <p:bldP spid="785441" grpId="0" animBg="1" autoUpdateAnimBg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30402" name="Group 3"/>
          <p:cNvGrpSpPr>
            <a:grpSpLocks/>
          </p:cNvGrpSpPr>
          <p:nvPr/>
        </p:nvGrpSpPr>
        <p:grpSpPr bwMode="auto">
          <a:xfrm>
            <a:off x="1119188" y="2395538"/>
            <a:ext cx="7720012" cy="3444875"/>
            <a:chOff x="705" y="960"/>
            <a:chExt cx="4863" cy="2170"/>
          </a:xfrm>
        </p:grpSpPr>
        <p:grpSp>
          <p:nvGrpSpPr>
            <p:cNvPr id="230410" name="Group 4"/>
            <p:cNvGrpSpPr>
              <a:grpSpLocks/>
            </p:cNvGrpSpPr>
            <p:nvPr/>
          </p:nvGrpSpPr>
          <p:grpSpPr bwMode="auto">
            <a:xfrm>
              <a:off x="1296" y="1700"/>
              <a:ext cx="912" cy="1420"/>
              <a:chOff x="1296" y="1700"/>
              <a:chExt cx="912" cy="1420"/>
            </a:xfrm>
          </p:grpSpPr>
          <p:sp>
            <p:nvSpPr>
              <p:cNvPr id="786437" name="AutoShape 5"/>
              <p:cNvSpPr>
                <a:spLocks noChangeArrowheads="1"/>
              </p:cNvSpPr>
              <p:nvPr/>
            </p:nvSpPr>
            <p:spPr bwMode="auto">
              <a:xfrm>
                <a:off x="1296" y="1700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solidFill>
                      <a:srgbClr val="CC0000"/>
                    </a:solidFill>
                    <a:ea typeface="宋体" pitchFamily="2" charset="-122"/>
                  </a:rPr>
                  <a:t>97</a:t>
                </a:r>
                <a:endParaRPr lang="en-US" altLang="zh-CN" sz="2000">
                  <a:ea typeface="宋体" pitchFamily="2" charset="-122"/>
                </a:endParaRPr>
              </a:p>
            </p:txBody>
          </p:sp>
          <p:sp>
            <p:nvSpPr>
              <p:cNvPr id="786438" name="AutoShape 6"/>
              <p:cNvSpPr>
                <a:spLocks noChangeArrowheads="1"/>
              </p:cNvSpPr>
              <p:nvPr/>
            </p:nvSpPr>
            <p:spPr bwMode="auto">
              <a:xfrm>
                <a:off x="1296" y="1988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solidFill>
                      <a:srgbClr val="CC0000"/>
                    </a:solidFill>
                    <a:ea typeface="宋体" pitchFamily="2" charset="-122"/>
                  </a:rPr>
                  <a:t>76</a:t>
                </a:r>
                <a:endParaRPr lang="en-US" altLang="zh-CN" sz="2000">
                  <a:ea typeface="宋体" pitchFamily="2" charset="-122"/>
                </a:endParaRPr>
              </a:p>
            </p:txBody>
          </p:sp>
          <p:sp>
            <p:nvSpPr>
              <p:cNvPr id="786439" name="AutoShape 7"/>
              <p:cNvSpPr>
                <a:spLocks noChangeArrowheads="1"/>
              </p:cNvSpPr>
              <p:nvPr/>
            </p:nvSpPr>
            <p:spPr bwMode="auto">
              <a:xfrm>
                <a:off x="1296" y="2276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786440" name="AutoShape 8"/>
              <p:cNvSpPr>
                <a:spLocks noChangeArrowheads="1"/>
              </p:cNvSpPr>
              <p:nvPr/>
            </p:nvSpPr>
            <p:spPr bwMode="auto">
              <a:xfrm>
                <a:off x="1296" y="2564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786441" name="AutoShape 9"/>
              <p:cNvSpPr>
                <a:spLocks noChangeArrowheads="1"/>
              </p:cNvSpPr>
              <p:nvPr/>
            </p:nvSpPr>
            <p:spPr bwMode="auto">
              <a:xfrm>
                <a:off x="1296" y="2852"/>
                <a:ext cx="912" cy="268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</p:grpSp>
        <p:grpSp>
          <p:nvGrpSpPr>
            <p:cNvPr id="230411" name="Group 10"/>
            <p:cNvGrpSpPr>
              <a:grpSpLocks/>
            </p:cNvGrpSpPr>
            <p:nvPr/>
          </p:nvGrpSpPr>
          <p:grpSpPr bwMode="auto">
            <a:xfrm>
              <a:off x="705" y="1728"/>
              <a:ext cx="491" cy="1402"/>
              <a:chOff x="705" y="1728"/>
              <a:chExt cx="491" cy="1402"/>
            </a:xfrm>
          </p:grpSpPr>
          <p:sp>
            <p:nvSpPr>
              <p:cNvPr id="230421" name="Text Box 11"/>
              <p:cNvSpPr txBox="1">
                <a:spLocks noChangeArrowheads="1"/>
              </p:cNvSpPr>
              <p:nvPr/>
            </p:nvSpPr>
            <p:spPr bwMode="auto">
              <a:xfrm>
                <a:off x="705" y="1728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[ 0 ]</a:t>
                </a:r>
              </a:p>
            </p:txBody>
          </p:sp>
          <p:sp>
            <p:nvSpPr>
              <p:cNvPr id="230422" name="Text Box 12"/>
              <p:cNvSpPr txBox="1">
                <a:spLocks noChangeArrowheads="1"/>
              </p:cNvSpPr>
              <p:nvPr/>
            </p:nvSpPr>
            <p:spPr bwMode="auto">
              <a:xfrm>
                <a:off x="705" y="2007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[ 1 ]</a:t>
                </a:r>
                <a:endParaRPr lang="en-US" altLang="zh-CN" sz="1800"/>
              </a:p>
            </p:txBody>
          </p:sp>
          <p:sp>
            <p:nvSpPr>
              <p:cNvPr id="230423" name="Text Box 13"/>
              <p:cNvSpPr txBox="1">
                <a:spLocks noChangeArrowheads="1"/>
              </p:cNvSpPr>
              <p:nvPr/>
            </p:nvSpPr>
            <p:spPr bwMode="auto">
              <a:xfrm>
                <a:off x="705" y="2304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[ 2 ]</a:t>
                </a:r>
                <a:endParaRPr lang="en-US" altLang="zh-CN" sz="1800"/>
              </a:p>
            </p:txBody>
          </p:sp>
          <p:sp>
            <p:nvSpPr>
              <p:cNvPr id="230424" name="Text Box 14"/>
              <p:cNvSpPr txBox="1">
                <a:spLocks noChangeArrowheads="1"/>
              </p:cNvSpPr>
              <p:nvPr/>
            </p:nvSpPr>
            <p:spPr bwMode="auto">
              <a:xfrm>
                <a:off x="705" y="2592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[ 3 ]</a:t>
                </a:r>
                <a:endParaRPr lang="en-US" altLang="zh-CN" sz="1800"/>
              </a:p>
            </p:txBody>
          </p:sp>
          <p:sp>
            <p:nvSpPr>
              <p:cNvPr id="230425" name="Text Box 15"/>
              <p:cNvSpPr txBox="1">
                <a:spLocks noChangeArrowheads="1"/>
              </p:cNvSpPr>
              <p:nvPr/>
            </p:nvSpPr>
            <p:spPr bwMode="auto">
              <a:xfrm>
                <a:off x="705" y="2880"/>
                <a:ext cx="49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a [ 4 ]</a:t>
                </a:r>
                <a:endParaRPr lang="en-US" altLang="zh-CN" sz="1800"/>
              </a:p>
            </p:txBody>
          </p:sp>
        </p:grpSp>
        <p:grpSp>
          <p:nvGrpSpPr>
            <p:cNvPr id="230412" name="Group 16"/>
            <p:cNvGrpSpPr>
              <a:grpSpLocks/>
            </p:cNvGrpSpPr>
            <p:nvPr/>
          </p:nvGrpSpPr>
          <p:grpSpPr bwMode="auto">
            <a:xfrm>
              <a:off x="2640" y="960"/>
              <a:ext cx="768" cy="624"/>
              <a:chOff x="2640" y="960"/>
              <a:chExt cx="768" cy="624"/>
            </a:xfrm>
          </p:grpSpPr>
          <p:sp>
            <p:nvSpPr>
              <p:cNvPr id="786449" name="AutoShape 17"/>
              <p:cNvSpPr>
                <a:spLocks noChangeArrowheads="1"/>
              </p:cNvSpPr>
              <p:nvPr/>
            </p:nvSpPr>
            <p:spPr bwMode="auto">
              <a:xfrm>
                <a:off x="2640" y="1316"/>
                <a:ext cx="768" cy="268"/>
              </a:xfrm>
              <a:prstGeom prst="flowChartProcess">
                <a:avLst/>
              </a:prstGeom>
              <a:solidFill>
                <a:srgbClr val="66FF33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ea typeface="宋体" pitchFamily="2" charset="-122"/>
                  </a:rPr>
                  <a:t>2</a:t>
                </a:r>
              </a:p>
            </p:txBody>
          </p:sp>
          <p:sp>
            <p:nvSpPr>
              <p:cNvPr id="230420" name="Text Box 18"/>
              <p:cNvSpPr txBox="1">
                <a:spLocks noChangeArrowheads="1"/>
              </p:cNvSpPr>
              <p:nvPr/>
            </p:nvSpPr>
            <p:spPr bwMode="auto">
              <a:xfrm>
                <a:off x="2914" y="960"/>
                <a:ext cx="158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i</a:t>
                </a:r>
              </a:p>
            </p:txBody>
          </p:sp>
        </p:grpSp>
        <p:grpSp>
          <p:nvGrpSpPr>
            <p:cNvPr id="230413" name="Group 19"/>
            <p:cNvGrpSpPr>
              <a:grpSpLocks/>
            </p:cNvGrpSpPr>
            <p:nvPr/>
          </p:nvGrpSpPr>
          <p:grpSpPr bwMode="auto">
            <a:xfrm>
              <a:off x="3696" y="960"/>
              <a:ext cx="768" cy="624"/>
              <a:chOff x="3696" y="960"/>
              <a:chExt cx="768" cy="624"/>
            </a:xfrm>
          </p:grpSpPr>
          <p:sp>
            <p:nvSpPr>
              <p:cNvPr id="786452" name="AutoShape 20"/>
              <p:cNvSpPr>
                <a:spLocks noChangeArrowheads="1"/>
              </p:cNvSpPr>
              <p:nvPr/>
            </p:nvSpPr>
            <p:spPr bwMode="auto">
              <a:xfrm>
                <a:off x="3696" y="1316"/>
                <a:ext cx="768" cy="268"/>
              </a:xfrm>
              <a:prstGeom prst="flowChartProcess">
                <a:avLst/>
              </a:prstGeom>
              <a:solidFill>
                <a:srgbClr val="CCFFCC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</a:t>
                </a:r>
              </a:p>
            </p:txBody>
          </p:sp>
          <p:sp>
            <p:nvSpPr>
              <p:cNvPr id="230418" name="Text Box 21"/>
              <p:cNvSpPr txBox="1">
                <a:spLocks noChangeArrowheads="1"/>
              </p:cNvSpPr>
              <p:nvPr/>
            </p:nvSpPr>
            <p:spPr bwMode="auto">
              <a:xfrm>
                <a:off x="4020" y="960"/>
                <a:ext cx="158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j</a:t>
                </a:r>
              </a:p>
            </p:txBody>
          </p:sp>
        </p:grpSp>
        <p:grpSp>
          <p:nvGrpSpPr>
            <p:cNvPr id="230414" name="Group 22"/>
            <p:cNvGrpSpPr>
              <a:grpSpLocks/>
            </p:cNvGrpSpPr>
            <p:nvPr/>
          </p:nvGrpSpPr>
          <p:grpSpPr bwMode="auto">
            <a:xfrm>
              <a:off x="4800" y="960"/>
              <a:ext cx="768" cy="624"/>
              <a:chOff x="4800" y="960"/>
              <a:chExt cx="768" cy="624"/>
            </a:xfrm>
          </p:grpSpPr>
          <p:sp>
            <p:nvSpPr>
              <p:cNvPr id="786455" name="AutoShape 23"/>
              <p:cNvSpPr>
                <a:spLocks noChangeArrowheads="1"/>
              </p:cNvSpPr>
              <p:nvPr/>
            </p:nvSpPr>
            <p:spPr bwMode="auto">
              <a:xfrm>
                <a:off x="4800" y="1316"/>
                <a:ext cx="768" cy="268"/>
              </a:xfrm>
              <a:prstGeom prst="flowChartProcess">
                <a:avLst/>
              </a:prstGeom>
              <a:solidFill>
                <a:srgbClr val="FF99FF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20006097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ea typeface="宋体" pitchFamily="2" charset="-122"/>
                  </a:rPr>
                  <a:t>2</a:t>
                </a:r>
              </a:p>
            </p:txBody>
          </p:sp>
          <p:sp>
            <p:nvSpPr>
              <p:cNvPr id="230416" name="Text Box 24"/>
              <p:cNvSpPr txBox="1">
                <a:spLocks noChangeArrowheads="1"/>
              </p:cNvSpPr>
              <p:nvPr/>
            </p:nvSpPr>
            <p:spPr bwMode="auto">
              <a:xfrm>
                <a:off x="5076" y="960"/>
                <a:ext cx="158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t</a:t>
                </a:r>
              </a:p>
            </p:txBody>
          </p:sp>
        </p:grpSp>
      </p:grpSp>
      <p:sp>
        <p:nvSpPr>
          <p:cNvPr id="786457" name="AutoShape 25"/>
          <p:cNvSpPr>
            <a:spLocks noChangeArrowheads="1"/>
          </p:cNvSpPr>
          <p:nvPr/>
        </p:nvSpPr>
        <p:spPr bwMode="auto">
          <a:xfrm>
            <a:off x="5867400" y="2960688"/>
            <a:ext cx="1219200" cy="425450"/>
          </a:xfrm>
          <a:prstGeom prst="flowChartProcess">
            <a:avLst/>
          </a:prstGeom>
          <a:solidFill>
            <a:srgbClr val="CCFFCC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chemeClr val="accent2"/>
                </a:solidFill>
                <a:ea typeface="宋体" pitchFamily="2" charset="-122"/>
              </a:rPr>
              <a:t>4</a:t>
            </a:r>
          </a:p>
        </p:txBody>
      </p:sp>
      <p:sp>
        <p:nvSpPr>
          <p:cNvPr id="786458" name="AutoShape 26"/>
          <p:cNvSpPr>
            <a:spLocks noChangeArrowheads="1"/>
          </p:cNvSpPr>
          <p:nvPr/>
        </p:nvSpPr>
        <p:spPr bwMode="auto">
          <a:xfrm>
            <a:off x="2057400" y="44846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786459" name="AutoShape 27"/>
          <p:cNvSpPr>
            <a:spLocks noChangeArrowheads="1"/>
          </p:cNvSpPr>
          <p:nvPr/>
        </p:nvSpPr>
        <p:spPr bwMode="auto">
          <a:xfrm>
            <a:off x="2057400" y="53990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38</a:t>
            </a:r>
          </a:p>
        </p:txBody>
      </p:sp>
      <p:sp>
        <p:nvSpPr>
          <p:cNvPr id="786460" name="Text Box 28"/>
          <p:cNvSpPr txBox="1">
            <a:spLocks noChangeArrowheads="1"/>
          </p:cNvSpPr>
          <p:nvPr/>
        </p:nvSpPr>
        <p:spPr bwMode="auto">
          <a:xfrm>
            <a:off x="6064250" y="52752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/>
              <a:t>a [ 4 ]	    :	a [ 2 ]</a:t>
            </a:r>
          </a:p>
        </p:txBody>
      </p:sp>
      <p:sp>
        <p:nvSpPr>
          <p:cNvPr id="786461" name="Text Box 29"/>
          <p:cNvSpPr txBox="1">
            <a:spLocks noChangeArrowheads="1"/>
          </p:cNvSpPr>
          <p:nvPr/>
        </p:nvSpPr>
        <p:spPr bwMode="auto">
          <a:xfrm>
            <a:off x="6064250" y="46656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/>
              <a:t>a [ 4 ]</a:t>
            </a:r>
            <a:r>
              <a:rPr lang="en-US" altLang="zh-CN" sz="2000" b="1">
                <a:solidFill>
                  <a:srgbClr val="CC0000"/>
                </a:solidFill>
              </a:rPr>
              <a:t>	  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&lt;</a:t>
            </a:r>
            <a:r>
              <a:rPr lang="en-US" altLang="zh-CN" sz="2000" b="1">
                <a:solidFill>
                  <a:srgbClr val="CC0000"/>
                </a:solidFill>
              </a:rPr>
              <a:t>	a [ 2 ]</a:t>
            </a:r>
          </a:p>
        </p:txBody>
      </p:sp>
      <p:sp>
        <p:nvSpPr>
          <p:cNvPr id="230408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230409" name="Text Box 33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8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8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8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8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57" grpId="0" animBg="1" autoUpdateAnimBg="0"/>
      <p:bldP spid="786458" grpId="0" animBg="1" autoUpdateAnimBg="0"/>
      <p:bldP spid="786459" grpId="0" animBg="1" autoUpdateAnimBg="0"/>
      <p:bldP spid="786460" grpId="0" autoUpdateAnimBg="0"/>
      <p:bldP spid="786461" grpId="0" autoUpdateAnimBg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31426" name="Group 3"/>
          <p:cNvGrpSpPr>
            <a:grpSpLocks/>
          </p:cNvGrpSpPr>
          <p:nvPr/>
        </p:nvGrpSpPr>
        <p:grpSpPr bwMode="auto">
          <a:xfrm>
            <a:off x="685800" y="585788"/>
            <a:ext cx="8153400" cy="5254625"/>
            <a:chOff x="432" y="384"/>
            <a:chExt cx="5136" cy="3310"/>
          </a:xfrm>
        </p:grpSpPr>
        <p:sp>
          <p:nvSpPr>
            <p:cNvPr id="231432" name="Text Box 4"/>
            <p:cNvSpPr txBox="1">
              <a:spLocks noChangeArrowheads="1"/>
            </p:cNvSpPr>
            <p:nvPr/>
          </p:nvSpPr>
          <p:spPr bwMode="auto">
            <a:xfrm>
              <a:off x="432" y="384"/>
              <a:ext cx="1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231433" name="Group 5"/>
            <p:cNvGrpSpPr>
              <a:grpSpLocks/>
            </p:cNvGrpSpPr>
            <p:nvPr/>
          </p:nvGrpSpPr>
          <p:grpSpPr bwMode="auto">
            <a:xfrm>
              <a:off x="705" y="1524"/>
              <a:ext cx="4863" cy="2170"/>
              <a:chOff x="705" y="960"/>
              <a:chExt cx="4863" cy="2170"/>
            </a:xfrm>
          </p:grpSpPr>
          <p:grpSp>
            <p:nvGrpSpPr>
              <p:cNvPr id="231434" name="Group 6"/>
              <p:cNvGrpSpPr>
                <a:grpSpLocks/>
              </p:cNvGrpSpPr>
              <p:nvPr/>
            </p:nvGrpSpPr>
            <p:grpSpPr bwMode="auto">
              <a:xfrm>
                <a:off x="1296" y="1700"/>
                <a:ext cx="912" cy="1420"/>
                <a:chOff x="1296" y="1700"/>
                <a:chExt cx="912" cy="1420"/>
              </a:xfrm>
            </p:grpSpPr>
            <p:sp>
              <p:nvSpPr>
                <p:cNvPr id="787463" name="AutoShape 7"/>
                <p:cNvSpPr>
                  <a:spLocks noChangeArrowheads="1"/>
                </p:cNvSpPr>
                <p:nvPr/>
              </p:nvSpPr>
              <p:spPr bwMode="auto">
                <a:xfrm>
                  <a:off x="1296" y="1700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97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87464" name="AutoShape 8"/>
                <p:cNvSpPr>
                  <a:spLocks noChangeArrowheads="1"/>
                </p:cNvSpPr>
                <p:nvPr/>
              </p:nvSpPr>
              <p:spPr bwMode="auto">
                <a:xfrm>
                  <a:off x="1296" y="1988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76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87465" name="AutoShape 9"/>
                <p:cNvSpPr>
                  <a:spLocks noChangeArrowheads="1"/>
                </p:cNvSpPr>
                <p:nvPr/>
              </p:nvSpPr>
              <p:spPr bwMode="auto">
                <a:xfrm>
                  <a:off x="1296" y="2276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65</a:t>
                  </a:r>
                </a:p>
              </p:txBody>
            </p:sp>
            <p:sp>
              <p:nvSpPr>
                <p:cNvPr id="787466" name="AutoShape 10"/>
                <p:cNvSpPr>
                  <a:spLocks noChangeArrowheads="1"/>
                </p:cNvSpPr>
                <p:nvPr/>
              </p:nvSpPr>
              <p:spPr bwMode="auto">
                <a:xfrm>
                  <a:off x="1296" y="2564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49</a:t>
                  </a:r>
                </a:p>
              </p:txBody>
            </p:sp>
            <p:sp>
              <p:nvSpPr>
                <p:cNvPr id="787467" name="AutoShape 11"/>
                <p:cNvSpPr>
                  <a:spLocks noChangeArrowheads="1"/>
                </p:cNvSpPr>
                <p:nvPr/>
              </p:nvSpPr>
              <p:spPr bwMode="auto">
                <a:xfrm>
                  <a:off x="1296" y="2852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38</a:t>
                  </a:r>
                </a:p>
              </p:txBody>
            </p:sp>
          </p:grpSp>
          <p:grpSp>
            <p:nvGrpSpPr>
              <p:cNvPr id="231435" name="Group 12"/>
              <p:cNvGrpSpPr>
                <a:grpSpLocks/>
              </p:cNvGrpSpPr>
              <p:nvPr/>
            </p:nvGrpSpPr>
            <p:grpSpPr bwMode="auto">
              <a:xfrm>
                <a:off x="705" y="1728"/>
                <a:ext cx="491" cy="1402"/>
                <a:chOff x="705" y="1728"/>
                <a:chExt cx="491" cy="1402"/>
              </a:xfrm>
            </p:grpSpPr>
            <p:sp>
              <p:nvSpPr>
                <p:cNvPr id="23144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5" y="1728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[ 0 ]</a:t>
                  </a:r>
                  <a:endParaRPr lang="en-US" altLang="zh-CN" sz="1800"/>
                </a:p>
              </p:txBody>
            </p:sp>
            <p:sp>
              <p:nvSpPr>
                <p:cNvPr id="23144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5" y="2007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[ 1 ]</a:t>
                  </a:r>
                </a:p>
              </p:txBody>
            </p:sp>
            <p:sp>
              <p:nvSpPr>
                <p:cNvPr id="23144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5" y="2304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[ 2 ]</a:t>
                  </a:r>
                  <a:endParaRPr lang="en-US" altLang="zh-CN" sz="1800"/>
                </a:p>
              </p:txBody>
            </p:sp>
            <p:sp>
              <p:nvSpPr>
                <p:cNvPr id="2314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05" y="2592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[ 3 ]</a:t>
                  </a:r>
                  <a:endParaRPr lang="en-US" altLang="zh-CN" sz="1800"/>
                </a:p>
              </p:txBody>
            </p:sp>
            <p:sp>
              <p:nvSpPr>
                <p:cNvPr id="23144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5" y="2880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[ 4 ]</a:t>
                  </a:r>
                  <a:endParaRPr lang="en-US" altLang="zh-CN" sz="1800"/>
                </a:p>
              </p:txBody>
            </p:sp>
          </p:grpSp>
          <p:grpSp>
            <p:nvGrpSpPr>
              <p:cNvPr id="231436" name="Group 18"/>
              <p:cNvGrpSpPr>
                <a:grpSpLocks/>
              </p:cNvGrpSpPr>
              <p:nvPr/>
            </p:nvGrpSpPr>
            <p:grpSpPr bwMode="auto">
              <a:xfrm>
                <a:off x="2640" y="960"/>
                <a:ext cx="768" cy="624"/>
                <a:chOff x="2640" y="960"/>
                <a:chExt cx="768" cy="624"/>
              </a:xfrm>
            </p:grpSpPr>
            <p:sp>
              <p:nvSpPr>
                <p:cNvPr id="787475" name="AutoShape 19"/>
                <p:cNvSpPr>
                  <a:spLocks noChangeArrowheads="1"/>
                </p:cNvSpPr>
                <p:nvPr/>
              </p:nvSpPr>
              <p:spPr bwMode="auto">
                <a:xfrm>
                  <a:off x="2640" y="1316"/>
                  <a:ext cx="768" cy="268"/>
                </a:xfrm>
                <a:prstGeom prst="flowChartProcess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2</a:t>
                  </a:r>
                </a:p>
              </p:txBody>
            </p:sp>
            <p:sp>
              <p:nvSpPr>
                <p:cNvPr id="23144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4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i</a:t>
                  </a:r>
                </a:p>
              </p:txBody>
            </p:sp>
          </p:grpSp>
          <p:grpSp>
            <p:nvGrpSpPr>
              <p:cNvPr id="231437" name="Group 21"/>
              <p:cNvGrpSpPr>
                <a:grpSpLocks/>
              </p:cNvGrpSpPr>
              <p:nvPr/>
            </p:nvGrpSpPr>
            <p:grpSpPr bwMode="auto">
              <a:xfrm>
                <a:off x="3696" y="960"/>
                <a:ext cx="768" cy="624"/>
                <a:chOff x="3696" y="960"/>
                <a:chExt cx="768" cy="624"/>
              </a:xfrm>
            </p:grpSpPr>
            <p:sp>
              <p:nvSpPr>
                <p:cNvPr id="787478" name="AutoShape 22"/>
                <p:cNvSpPr>
                  <a:spLocks noChangeArrowheads="1"/>
                </p:cNvSpPr>
                <p:nvPr/>
              </p:nvSpPr>
              <p:spPr bwMode="auto">
                <a:xfrm>
                  <a:off x="3696" y="1316"/>
                  <a:ext cx="768" cy="268"/>
                </a:xfrm>
                <a:prstGeom prst="flowChartProcess">
                  <a:avLst/>
                </a:prstGeom>
                <a:solidFill>
                  <a:srgbClr val="CCFFCC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4</a:t>
                  </a:r>
                </a:p>
              </p:txBody>
            </p:sp>
            <p:sp>
              <p:nvSpPr>
                <p:cNvPr id="2314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20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j</a:t>
                  </a:r>
                </a:p>
              </p:txBody>
            </p:sp>
          </p:grpSp>
          <p:grpSp>
            <p:nvGrpSpPr>
              <p:cNvPr id="231438" name="Group 24"/>
              <p:cNvGrpSpPr>
                <a:grpSpLocks/>
              </p:cNvGrpSpPr>
              <p:nvPr/>
            </p:nvGrpSpPr>
            <p:grpSpPr bwMode="auto">
              <a:xfrm>
                <a:off x="4800" y="960"/>
                <a:ext cx="768" cy="624"/>
                <a:chOff x="4800" y="960"/>
                <a:chExt cx="768" cy="624"/>
              </a:xfrm>
            </p:grpSpPr>
            <p:sp>
              <p:nvSpPr>
                <p:cNvPr id="787481" name="AutoShape 25"/>
                <p:cNvSpPr>
                  <a:spLocks noChangeArrowheads="1"/>
                </p:cNvSpPr>
                <p:nvPr/>
              </p:nvSpPr>
              <p:spPr bwMode="auto">
                <a:xfrm>
                  <a:off x="4800" y="1316"/>
                  <a:ext cx="768" cy="268"/>
                </a:xfrm>
                <a:prstGeom prst="flowChartProcess">
                  <a:avLst/>
                </a:prstGeom>
                <a:solidFill>
                  <a:srgbClr val="FF99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2</a:t>
                  </a:r>
                </a:p>
              </p:txBody>
            </p:sp>
            <p:sp>
              <p:nvSpPr>
                <p:cNvPr id="23144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076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t</a:t>
                  </a:r>
                </a:p>
              </p:txBody>
            </p:sp>
          </p:grpSp>
        </p:grpSp>
      </p:grpSp>
      <p:sp>
        <p:nvSpPr>
          <p:cNvPr id="787483" name="Text Box 27"/>
          <p:cNvSpPr txBox="1">
            <a:spLocks noChangeArrowheads="1"/>
          </p:cNvSpPr>
          <p:nvPr/>
        </p:nvSpPr>
        <p:spPr bwMode="auto">
          <a:xfrm>
            <a:off x="4418013" y="4605338"/>
            <a:ext cx="7937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/>
              <a:t>a [ 2 ]</a:t>
            </a:r>
          </a:p>
        </p:txBody>
      </p:sp>
      <p:sp>
        <p:nvSpPr>
          <p:cNvPr id="787484" name="Text Box 28"/>
          <p:cNvSpPr txBox="1">
            <a:spLocks noChangeArrowheads="1"/>
          </p:cNvSpPr>
          <p:nvPr/>
        </p:nvSpPr>
        <p:spPr bwMode="auto">
          <a:xfrm>
            <a:off x="7847013" y="4605338"/>
            <a:ext cx="7937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/>
              <a:t>a [ 2 ]</a:t>
            </a:r>
          </a:p>
        </p:txBody>
      </p:sp>
      <p:sp>
        <p:nvSpPr>
          <p:cNvPr id="787485" name="AutoShape 29"/>
          <p:cNvSpPr>
            <a:spLocks noChangeArrowheads="1"/>
          </p:cNvSpPr>
          <p:nvPr/>
        </p:nvSpPr>
        <p:spPr bwMode="auto">
          <a:xfrm>
            <a:off x="2057400" y="4484688"/>
            <a:ext cx="1447800" cy="425450"/>
          </a:xfrm>
          <a:prstGeom prst="flowChartProcess">
            <a:avLst/>
          </a:prstGeom>
          <a:solidFill>
            <a:srgbClr val="FFCCFF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231430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231431" name="Text Box 33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8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83" grpId="0" autoUpdateAnimBg="0"/>
      <p:bldP spid="787484" grpId="0" autoUpdateAnimBg="0"/>
      <p:bldP spid="787485" grpId="0" animBg="1" autoUpdateAnimBg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32450" name="Group 3"/>
          <p:cNvGrpSpPr>
            <a:grpSpLocks/>
          </p:cNvGrpSpPr>
          <p:nvPr/>
        </p:nvGrpSpPr>
        <p:grpSpPr bwMode="auto">
          <a:xfrm>
            <a:off x="685800" y="604838"/>
            <a:ext cx="8153400" cy="5235575"/>
            <a:chOff x="432" y="384"/>
            <a:chExt cx="5136" cy="3298"/>
          </a:xfrm>
        </p:grpSpPr>
        <p:sp>
          <p:nvSpPr>
            <p:cNvPr id="232460" name="Text Box 4"/>
            <p:cNvSpPr txBox="1">
              <a:spLocks noChangeArrowheads="1"/>
            </p:cNvSpPr>
            <p:nvPr/>
          </p:nvSpPr>
          <p:spPr bwMode="auto">
            <a:xfrm>
              <a:off x="432" y="384"/>
              <a:ext cx="1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232461" name="Group 5"/>
            <p:cNvGrpSpPr>
              <a:grpSpLocks/>
            </p:cNvGrpSpPr>
            <p:nvPr/>
          </p:nvGrpSpPr>
          <p:grpSpPr bwMode="auto">
            <a:xfrm>
              <a:off x="705" y="1512"/>
              <a:ext cx="4863" cy="2170"/>
              <a:chOff x="705" y="960"/>
              <a:chExt cx="4863" cy="2170"/>
            </a:xfrm>
          </p:grpSpPr>
          <p:grpSp>
            <p:nvGrpSpPr>
              <p:cNvPr id="232462" name="Group 6"/>
              <p:cNvGrpSpPr>
                <a:grpSpLocks/>
              </p:cNvGrpSpPr>
              <p:nvPr/>
            </p:nvGrpSpPr>
            <p:grpSpPr bwMode="auto">
              <a:xfrm>
                <a:off x="1296" y="1700"/>
                <a:ext cx="912" cy="1420"/>
                <a:chOff x="1296" y="1700"/>
                <a:chExt cx="912" cy="1420"/>
              </a:xfrm>
            </p:grpSpPr>
            <p:sp>
              <p:nvSpPr>
                <p:cNvPr id="788487" name="AutoShape 7"/>
                <p:cNvSpPr>
                  <a:spLocks noChangeArrowheads="1"/>
                </p:cNvSpPr>
                <p:nvPr/>
              </p:nvSpPr>
              <p:spPr bwMode="auto">
                <a:xfrm>
                  <a:off x="1296" y="1700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97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88488" name="AutoShape 8"/>
                <p:cNvSpPr>
                  <a:spLocks noChangeArrowheads="1"/>
                </p:cNvSpPr>
                <p:nvPr/>
              </p:nvSpPr>
              <p:spPr bwMode="auto">
                <a:xfrm>
                  <a:off x="1296" y="1988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76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88489" name="AutoShape 9"/>
                <p:cNvSpPr>
                  <a:spLocks noChangeArrowheads="1"/>
                </p:cNvSpPr>
                <p:nvPr/>
              </p:nvSpPr>
              <p:spPr bwMode="auto">
                <a:xfrm>
                  <a:off x="1296" y="2276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65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88490" name="AutoShape 10"/>
                <p:cNvSpPr>
                  <a:spLocks noChangeArrowheads="1"/>
                </p:cNvSpPr>
                <p:nvPr/>
              </p:nvSpPr>
              <p:spPr bwMode="auto">
                <a:xfrm>
                  <a:off x="1296" y="2564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49</a:t>
                  </a:r>
                </a:p>
              </p:txBody>
            </p:sp>
            <p:sp>
              <p:nvSpPr>
                <p:cNvPr id="788491" name="AutoShape 11"/>
                <p:cNvSpPr>
                  <a:spLocks noChangeArrowheads="1"/>
                </p:cNvSpPr>
                <p:nvPr/>
              </p:nvSpPr>
              <p:spPr bwMode="auto">
                <a:xfrm>
                  <a:off x="1296" y="2852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38</a:t>
                  </a:r>
                </a:p>
              </p:txBody>
            </p:sp>
          </p:grpSp>
          <p:grpSp>
            <p:nvGrpSpPr>
              <p:cNvPr id="232463" name="Group 12"/>
              <p:cNvGrpSpPr>
                <a:grpSpLocks/>
              </p:cNvGrpSpPr>
              <p:nvPr/>
            </p:nvGrpSpPr>
            <p:grpSpPr bwMode="auto">
              <a:xfrm>
                <a:off x="705" y="1728"/>
                <a:ext cx="491" cy="1402"/>
                <a:chOff x="705" y="1728"/>
                <a:chExt cx="491" cy="1402"/>
              </a:xfrm>
            </p:grpSpPr>
            <p:sp>
              <p:nvSpPr>
                <p:cNvPr id="2324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5" y="1728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[ 0 ]</a:t>
                  </a:r>
                </a:p>
              </p:txBody>
            </p:sp>
            <p:sp>
              <p:nvSpPr>
                <p:cNvPr id="23247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5" y="2007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[ 1 ]</a:t>
                  </a:r>
                  <a:endParaRPr lang="en-US" altLang="zh-CN" sz="1800"/>
                </a:p>
              </p:txBody>
            </p:sp>
            <p:sp>
              <p:nvSpPr>
                <p:cNvPr id="23247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5" y="2304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[ 2 ]</a:t>
                  </a:r>
                  <a:endParaRPr lang="en-US" altLang="zh-CN" sz="1800"/>
                </a:p>
              </p:txBody>
            </p:sp>
            <p:sp>
              <p:nvSpPr>
                <p:cNvPr id="23247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05" y="2592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[ 3 ]</a:t>
                  </a:r>
                </a:p>
              </p:txBody>
            </p:sp>
            <p:sp>
              <p:nvSpPr>
                <p:cNvPr id="23247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5" y="2880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[ 4 ]</a:t>
                  </a:r>
                </a:p>
              </p:txBody>
            </p:sp>
          </p:grpSp>
          <p:grpSp>
            <p:nvGrpSpPr>
              <p:cNvPr id="232464" name="Group 18"/>
              <p:cNvGrpSpPr>
                <a:grpSpLocks/>
              </p:cNvGrpSpPr>
              <p:nvPr/>
            </p:nvGrpSpPr>
            <p:grpSpPr bwMode="auto">
              <a:xfrm>
                <a:off x="2640" y="960"/>
                <a:ext cx="768" cy="624"/>
                <a:chOff x="2640" y="960"/>
                <a:chExt cx="768" cy="624"/>
              </a:xfrm>
            </p:grpSpPr>
            <p:sp>
              <p:nvSpPr>
                <p:cNvPr id="788499" name="AutoShape 19"/>
                <p:cNvSpPr>
                  <a:spLocks noChangeArrowheads="1"/>
                </p:cNvSpPr>
                <p:nvPr/>
              </p:nvSpPr>
              <p:spPr bwMode="auto">
                <a:xfrm>
                  <a:off x="2640" y="1316"/>
                  <a:ext cx="768" cy="268"/>
                </a:xfrm>
                <a:prstGeom prst="flowChartProcess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2</a:t>
                  </a:r>
                </a:p>
              </p:txBody>
            </p:sp>
            <p:sp>
              <p:nvSpPr>
                <p:cNvPr id="23247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4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i</a:t>
                  </a:r>
                </a:p>
              </p:txBody>
            </p:sp>
          </p:grpSp>
          <p:grpSp>
            <p:nvGrpSpPr>
              <p:cNvPr id="232465" name="Group 21"/>
              <p:cNvGrpSpPr>
                <a:grpSpLocks/>
              </p:cNvGrpSpPr>
              <p:nvPr/>
            </p:nvGrpSpPr>
            <p:grpSpPr bwMode="auto">
              <a:xfrm>
                <a:off x="3696" y="960"/>
                <a:ext cx="768" cy="624"/>
                <a:chOff x="3696" y="960"/>
                <a:chExt cx="768" cy="624"/>
              </a:xfrm>
            </p:grpSpPr>
            <p:sp>
              <p:nvSpPr>
                <p:cNvPr id="788502" name="AutoShape 22"/>
                <p:cNvSpPr>
                  <a:spLocks noChangeArrowheads="1"/>
                </p:cNvSpPr>
                <p:nvPr/>
              </p:nvSpPr>
              <p:spPr bwMode="auto">
                <a:xfrm>
                  <a:off x="3696" y="1316"/>
                  <a:ext cx="768" cy="268"/>
                </a:xfrm>
                <a:prstGeom prst="flowChartProcess">
                  <a:avLst/>
                </a:prstGeom>
                <a:solidFill>
                  <a:srgbClr val="CCFFCC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5</a:t>
                  </a:r>
                </a:p>
              </p:txBody>
            </p:sp>
            <p:sp>
              <p:nvSpPr>
                <p:cNvPr id="23247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20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j</a:t>
                  </a:r>
                </a:p>
              </p:txBody>
            </p:sp>
          </p:grpSp>
          <p:grpSp>
            <p:nvGrpSpPr>
              <p:cNvPr id="232466" name="Group 24"/>
              <p:cNvGrpSpPr>
                <a:grpSpLocks/>
              </p:cNvGrpSpPr>
              <p:nvPr/>
            </p:nvGrpSpPr>
            <p:grpSpPr bwMode="auto">
              <a:xfrm>
                <a:off x="4800" y="960"/>
                <a:ext cx="768" cy="624"/>
                <a:chOff x="4800" y="960"/>
                <a:chExt cx="768" cy="624"/>
              </a:xfrm>
            </p:grpSpPr>
            <p:sp>
              <p:nvSpPr>
                <p:cNvPr id="788505" name="AutoShape 25"/>
                <p:cNvSpPr>
                  <a:spLocks noChangeArrowheads="1"/>
                </p:cNvSpPr>
                <p:nvPr/>
              </p:nvSpPr>
              <p:spPr bwMode="auto">
                <a:xfrm>
                  <a:off x="4800" y="1316"/>
                  <a:ext cx="768" cy="268"/>
                </a:xfrm>
                <a:prstGeom prst="flowChartProcess">
                  <a:avLst/>
                </a:prstGeom>
                <a:solidFill>
                  <a:srgbClr val="FF99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2</a:t>
                  </a:r>
                </a:p>
              </p:txBody>
            </p:sp>
            <p:sp>
              <p:nvSpPr>
                <p:cNvPr id="23246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076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t</a:t>
                  </a:r>
                </a:p>
              </p:txBody>
            </p:sp>
          </p:grpSp>
        </p:grpSp>
      </p:grpSp>
      <p:sp>
        <p:nvSpPr>
          <p:cNvPr id="788507" name="AutoShape 27"/>
          <p:cNvSpPr>
            <a:spLocks noChangeArrowheads="1"/>
          </p:cNvSpPr>
          <p:nvPr/>
        </p:nvSpPr>
        <p:spPr bwMode="auto">
          <a:xfrm>
            <a:off x="5867400" y="2944813"/>
            <a:ext cx="1219200" cy="425450"/>
          </a:xfrm>
          <a:prstGeom prst="flowChartProcess">
            <a:avLst/>
          </a:prstGeom>
          <a:solidFill>
            <a:srgbClr val="CCFFCC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chemeClr val="accent2"/>
                </a:solidFill>
                <a:ea typeface="宋体" pitchFamily="2" charset="-122"/>
              </a:rPr>
              <a:t>4</a:t>
            </a:r>
          </a:p>
        </p:txBody>
      </p:sp>
      <p:sp>
        <p:nvSpPr>
          <p:cNvPr id="788508" name="AutoShape 28"/>
          <p:cNvSpPr>
            <a:spLocks noChangeArrowheads="1"/>
          </p:cNvSpPr>
          <p:nvPr/>
        </p:nvSpPr>
        <p:spPr bwMode="auto">
          <a:xfrm>
            <a:off x="2057400" y="49418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788509" name="AutoShape 29"/>
          <p:cNvSpPr>
            <a:spLocks noChangeArrowheads="1"/>
          </p:cNvSpPr>
          <p:nvPr/>
        </p:nvSpPr>
        <p:spPr bwMode="auto">
          <a:xfrm>
            <a:off x="2057400" y="5399088"/>
            <a:ext cx="1447800" cy="425450"/>
          </a:xfrm>
          <a:prstGeom prst="flowChartProcess">
            <a:avLst/>
          </a:prstGeom>
          <a:solidFill>
            <a:srgbClr val="FFCC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38</a:t>
            </a:r>
          </a:p>
        </p:txBody>
      </p:sp>
      <p:sp>
        <p:nvSpPr>
          <p:cNvPr id="788510" name="Text Box 30"/>
          <p:cNvSpPr txBox="1">
            <a:spLocks noChangeArrowheads="1"/>
          </p:cNvSpPr>
          <p:nvPr/>
        </p:nvSpPr>
        <p:spPr bwMode="auto">
          <a:xfrm>
            <a:off x="6064250" y="52752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/>
              <a:t>a [ 4 ]	    :	a [ 3 ]</a:t>
            </a:r>
          </a:p>
        </p:txBody>
      </p:sp>
      <p:sp>
        <p:nvSpPr>
          <p:cNvPr id="788511" name="Text Box 31"/>
          <p:cNvSpPr txBox="1">
            <a:spLocks noChangeArrowheads="1"/>
          </p:cNvSpPr>
          <p:nvPr/>
        </p:nvSpPr>
        <p:spPr bwMode="auto">
          <a:xfrm>
            <a:off x="6064250" y="4665663"/>
            <a:ext cx="2622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/>
              <a:t>a [ 4 ]</a:t>
            </a:r>
            <a:r>
              <a:rPr lang="en-US" altLang="zh-CN" sz="2000" b="1">
                <a:solidFill>
                  <a:srgbClr val="CC0000"/>
                </a:solidFill>
              </a:rPr>
              <a:t>	  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&lt;</a:t>
            </a:r>
            <a:r>
              <a:rPr lang="en-US" altLang="zh-CN" sz="2000" b="1">
                <a:solidFill>
                  <a:srgbClr val="CC0000"/>
                </a:solidFill>
              </a:rPr>
              <a:t>	a [ 3 ]</a:t>
            </a:r>
          </a:p>
        </p:txBody>
      </p:sp>
      <p:sp>
        <p:nvSpPr>
          <p:cNvPr id="788512" name="AutoShape 32"/>
          <p:cNvSpPr>
            <a:spLocks noChangeArrowheads="1"/>
          </p:cNvSpPr>
          <p:nvPr/>
        </p:nvSpPr>
        <p:spPr bwMode="auto">
          <a:xfrm>
            <a:off x="4191000" y="2960688"/>
            <a:ext cx="1219200" cy="425450"/>
          </a:xfrm>
          <a:prstGeom prst="flowChartProcess">
            <a:avLst/>
          </a:prstGeom>
          <a:solidFill>
            <a:srgbClr val="99FF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ea typeface="宋体" pitchFamily="2" charset="-122"/>
              </a:rPr>
              <a:t>3</a:t>
            </a:r>
            <a:endParaRPr lang="en-US" altLang="zh-CN" sz="2000" b="1">
              <a:solidFill>
                <a:srgbClr val="FF9933"/>
              </a:solidFill>
              <a:ea typeface="宋体" pitchFamily="2" charset="-122"/>
            </a:endParaRPr>
          </a:p>
        </p:txBody>
      </p:sp>
      <p:sp>
        <p:nvSpPr>
          <p:cNvPr id="788513" name="AutoShape 33"/>
          <p:cNvSpPr>
            <a:spLocks noChangeArrowheads="1"/>
          </p:cNvSpPr>
          <p:nvPr/>
        </p:nvSpPr>
        <p:spPr bwMode="auto">
          <a:xfrm>
            <a:off x="7620000" y="2960688"/>
            <a:ext cx="1219200" cy="425450"/>
          </a:xfrm>
          <a:prstGeom prst="flowChartProcess">
            <a:avLst/>
          </a:prstGeom>
          <a:solidFill>
            <a:srgbClr val="FF99FF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ea typeface="宋体" pitchFamily="2" charset="-122"/>
              </a:rPr>
              <a:t>3</a:t>
            </a:r>
            <a:endParaRPr lang="en-US" altLang="zh-CN" sz="2000" b="1">
              <a:solidFill>
                <a:srgbClr val="FF9933"/>
              </a:solidFill>
              <a:ea typeface="宋体" pitchFamily="2" charset="-122"/>
            </a:endParaRPr>
          </a:p>
        </p:txBody>
      </p:sp>
      <p:sp>
        <p:nvSpPr>
          <p:cNvPr id="232458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232459" name="Text Box 37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8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8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8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78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7" grpId="0" animBg="1" autoUpdateAnimBg="0"/>
      <p:bldP spid="788508" grpId="0" animBg="1" autoUpdateAnimBg="0"/>
      <p:bldP spid="788509" grpId="0" animBg="1" autoUpdateAnimBg="0"/>
      <p:bldP spid="788510" grpId="0" autoUpdateAnimBg="0"/>
      <p:bldP spid="788511" grpId="0" autoUpdateAnimBg="0"/>
      <p:bldP spid="788512" grpId="0" animBg="1" autoUpdateAnimBg="0"/>
      <p:bldP spid="788513" grpId="0" animBg="1" autoUpdateAnimBg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33474" name="Group 3"/>
          <p:cNvGrpSpPr>
            <a:grpSpLocks/>
          </p:cNvGrpSpPr>
          <p:nvPr/>
        </p:nvGrpSpPr>
        <p:grpSpPr bwMode="auto">
          <a:xfrm>
            <a:off x="685800" y="585788"/>
            <a:ext cx="8153400" cy="5254625"/>
            <a:chOff x="432" y="384"/>
            <a:chExt cx="5136" cy="3310"/>
          </a:xfrm>
        </p:grpSpPr>
        <p:sp>
          <p:nvSpPr>
            <p:cNvPr id="233480" name="Text Box 4"/>
            <p:cNvSpPr txBox="1">
              <a:spLocks noChangeArrowheads="1"/>
            </p:cNvSpPr>
            <p:nvPr/>
          </p:nvSpPr>
          <p:spPr bwMode="auto">
            <a:xfrm>
              <a:off x="432" y="384"/>
              <a:ext cx="1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233481" name="Group 5"/>
            <p:cNvGrpSpPr>
              <a:grpSpLocks/>
            </p:cNvGrpSpPr>
            <p:nvPr/>
          </p:nvGrpSpPr>
          <p:grpSpPr bwMode="auto">
            <a:xfrm>
              <a:off x="705" y="1524"/>
              <a:ext cx="4863" cy="2170"/>
              <a:chOff x="705" y="960"/>
              <a:chExt cx="4863" cy="2170"/>
            </a:xfrm>
          </p:grpSpPr>
          <p:grpSp>
            <p:nvGrpSpPr>
              <p:cNvPr id="233482" name="Group 6"/>
              <p:cNvGrpSpPr>
                <a:grpSpLocks/>
              </p:cNvGrpSpPr>
              <p:nvPr/>
            </p:nvGrpSpPr>
            <p:grpSpPr bwMode="auto">
              <a:xfrm>
                <a:off x="1296" y="1700"/>
                <a:ext cx="912" cy="1420"/>
                <a:chOff x="1296" y="1700"/>
                <a:chExt cx="912" cy="1420"/>
              </a:xfrm>
            </p:grpSpPr>
            <p:sp>
              <p:nvSpPr>
                <p:cNvPr id="789511" name="AutoShape 7"/>
                <p:cNvSpPr>
                  <a:spLocks noChangeArrowheads="1"/>
                </p:cNvSpPr>
                <p:nvPr/>
              </p:nvSpPr>
              <p:spPr bwMode="auto">
                <a:xfrm>
                  <a:off x="1296" y="1700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97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89512" name="AutoShape 8"/>
                <p:cNvSpPr>
                  <a:spLocks noChangeArrowheads="1"/>
                </p:cNvSpPr>
                <p:nvPr/>
              </p:nvSpPr>
              <p:spPr bwMode="auto">
                <a:xfrm>
                  <a:off x="1296" y="1988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76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89513" name="AutoShape 9"/>
                <p:cNvSpPr>
                  <a:spLocks noChangeArrowheads="1"/>
                </p:cNvSpPr>
                <p:nvPr/>
              </p:nvSpPr>
              <p:spPr bwMode="auto">
                <a:xfrm>
                  <a:off x="1296" y="2276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65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89514" name="AutoShape 10"/>
                <p:cNvSpPr>
                  <a:spLocks noChangeArrowheads="1"/>
                </p:cNvSpPr>
                <p:nvPr/>
              </p:nvSpPr>
              <p:spPr bwMode="auto">
                <a:xfrm>
                  <a:off x="1296" y="2564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49</a:t>
                  </a:r>
                </a:p>
              </p:txBody>
            </p:sp>
            <p:sp>
              <p:nvSpPr>
                <p:cNvPr id="789515" name="AutoShape 11"/>
                <p:cNvSpPr>
                  <a:spLocks noChangeArrowheads="1"/>
                </p:cNvSpPr>
                <p:nvPr/>
              </p:nvSpPr>
              <p:spPr bwMode="auto">
                <a:xfrm>
                  <a:off x="1296" y="2852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38</a:t>
                  </a:r>
                </a:p>
              </p:txBody>
            </p:sp>
          </p:grpSp>
          <p:grpSp>
            <p:nvGrpSpPr>
              <p:cNvPr id="233483" name="Group 12"/>
              <p:cNvGrpSpPr>
                <a:grpSpLocks/>
              </p:cNvGrpSpPr>
              <p:nvPr/>
            </p:nvGrpSpPr>
            <p:grpSpPr bwMode="auto">
              <a:xfrm>
                <a:off x="705" y="1728"/>
                <a:ext cx="491" cy="1402"/>
                <a:chOff x="705" y="1728"/>
                <a:chExt cx="491" cy="1402"/>
              </a:xfrm>
            </p:grpSpPr>
            <p:sp>
              <p:nvSpPr>
                <p:cNvPr id="23349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5" y="1728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[ 0 ]</a:t>
                  </a:r>
                  <a:endParaRPr lang="en-US" altLang="zh-CN" sz="1800"/>
                </a:p>
              </p:txBody>
            </p:sp>
            <p:sp>
              <p:nvSpPr>
                <p:cNvPr id="23349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5" y="2007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[ 1 ]</a:t>
                  </a:r>
                  <a:endParaRPr lang="en-US" altLang="zh-CN" sz="1800"/>
                </a:p>
              </p:txBody>
            </p:sp>
            <p:sp>
              <p:nvSpPr>
                <p:cNvPr id="2334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5" y="2304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[ 2 ]</a:t>
                  </a:r>
                </a:p>
              </p:txBody>
            </p:sp>
            <p:sp>
              <p:nvSpPr>
                <p:cNvPr id="23349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05" y="2592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[ 3 ]</a:t>
                  </a:r>
                  <a:endParaRPr lang="en-US" altLang="zh-CN" sz="1800"/>
                </a:p>
              </p:txBody>
            </p:sp>
            <p:sp>
              <p:nvSpPr>
                <p:cNvPr id="23349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5" y="2880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[ 4 ]</a:t>
                  </a:r>
                </a:p>
              </p:txBody>
            </p:sp>
          </p:grpSp>
          <p:grpSp>
            <p:nvGrpSpPr>
              <p:cNvPr id="233484" name="Group 18"/>
              <p:cNvGrpSpPr>
                <a:grpSpLocks/>
              </p:cNvGrpSpPr>
              <p:nvPr/>
            </p:nvGrpSpPr>
            <p:grpSpPr bwMode="auto">
              <a:xfrm>
                <a:off x="2640" y="960"/>
                <a:ext cx="768" cy="624"/>
                <a:chOff x="2640" y="960"/>
                <a:chExt cx="768" cy="624"/>
              </a:xfrm>
            </p:grpSpPr>
            <p:sp>
              <p:nvSpPr>
                <p:cNvPr id="789523" name="AutoShape 19"/>
                <p:cNvSpPr>
                  <a:spLocks noChangeArrowheads="1"/>
                </p:cNvSpPr>
                <p:nvPr/>
              </p:nvSpPr>
              <p:spPr bwMode="auto">
                <a:xfrm>
                  <a:off x="2640" y="1316"/>
                  <a:ext cx="768" cy="268"/>
                </a:xfrm>
                <a:prstGeom prst="flowChartProcess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3</a:t>
                  </a:r>
                </a:p>
              </p:txBody>
            </p:sp>
            <p:sp>
              <p:nvSpPr>
                <p:cNvPr id="23349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4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i</a:t>
                  </a:r>
                </a:p>
              </p:txBody>
            </p:sp>
          </p:grpSp>
          <p:grpSp>
            <p:nvGrpSpPr>
              <p:cNvPr id="233485" name="Group 21"/>
              <p:cNvGrpSpPr>
                <a:grpSpLocks/>
              </p:cNvGrpSpPr>
              <p:nvPr/>
            </p:nvGrpSpPr>
            <p:grpSpPr bwMode="auto">
              <a:xfrm>
                <a:off x="3696" y="960"/>
                <a:ext cx="768" cy="624"/>
                <a:chOff x="3696" y="960"/>
                <a:chExt cx="768" cy="624"/>
              </a:xfrm>
            </p:grpSpPr>
            <p:sp>
              <p:nvSpPr>
                <p:cNvPr id="789526" name="AutoShape 22"/>
                <p:cNvSpPr>
                  <a:spLocks noChangeArrowheads="1"/>
                </p:cNvSpPr>
                <p:nvPr/>
              </p:nvSpPr>
              <p:spPr bwMode="auto">
                <a:xfrm>
                  <a:off x="3696" y="1316"/>
                  <a:ext cx="768" cy="268"/>
                </a:xfrm>
                <a:prstGeom prst="flowChartProcess">
                  <a:avLst/>
                </a:prstGeom>
                <a:solidFill>
                  <a:srgbClr val="CCFFCC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5</a:t>
                  </a:r>
                </a:p>
              </p:txBody>
            </p:sp>
            <p:sp>
              <p:nvSpPr>
                <p:cNvPr id="23349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20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j</a:t>
                  </a:r>
                </a:p>
              </p:txBody>
            </p:sp>
          </p:grpSp>
          <p:grpSp>
            <p:nvGrpSpPr>
              <p:cNvPr id="233486" name="Group 24"/>
              <p:cNvGrpSpPr>
                <a:grpSpLocks/>
              </p:cNvGrpSpPr>
              <p:nvPr/>
            </p:nvGrpSpPr>
            <p:grpSpPr bwMode="auto">
              <a:xfrm>
                <a:off x="4800" y="960"/>
                <a:ext cx="768" cy="624"/>
                <a:chOff x="4800" y="960"/>
                <a:chExt cx="768" cy="624"/>
              </a:xfrm>
            </p:grpSpPr>
            <p:sp>
              <p:nvSpPr>
                <p:cNvPr id="789529" name="AutoShape 25"/>
                <p:cNvSpPr>
                  <a:spLocks noChangeArrowheads="1"/>
                </p:cNvSpPr>
                <p:nvPr/>
              </p:nvSpPr>
              <p:spPr bwMode="auto">
                <a:xfrm>
                  <a:off x="4800" y="1316"/>
                  <a:ext cx="768" cy="268"/>
                </a:xfrm>
                <a:prstGeom prst="flowChartProcess">
                  <a:avLst/>
                </a:prstGeom>
                <a:solidFill>
                  <a:srgbClr val="FF99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3</a:t>
                  </a:r>
                </a:p>
              </p:txBody>
            </p:sp>
            <p:sp>
              <p:nvSpPr>
                <p:cNvPr id="23348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076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t</a:t>
                  </a:r>
                </a:p>
              </p:txBody>
            </p:sp>
          </p:grpSp>
        </p:grpSp>
      </p:grpSp>
      <p:sp>
        <p:nvSpPr>
          <p:cNvPr id="789531" name="Text Box 27"/>
          <p:cNvSpPr txBox="1">
            <a:spLocks noChangeArrowheads="1"/>
          </p:cNvSpPr>
          <p:nvPr/>
        </p:nvSpPr>
        <p:spPr bwMode="auto">
          <a:xfrm>
            <a:off x="4418013" y="4605338"/>
            <a:ext cx="7937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/>
              <a:t>a [ 3 ]</a:t>
            </a:r>
          </a:p>
        </p:txBody>
      </p:sp>
      <p:sp>
        <p:nvSpPr>
          <p:cNvPr id="789532" name="Text Box 28"/>
          <p:cNvSpPr txBox="1">
            <a:spLocks noChangeArrowheads="1"/>
          </p:cNvSpPr>
          <p:nvPr/>
        </p:nvSpPr>
        <p:spPr bwMode="auto">
          <a:xfrm>
            <a:off x="7847013" y="4605338"/>
            <a:ext cx="7937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/>
              <a:t>a [ 3 ]</a:t>
            </a:r>
          </a:p>
        </p:txBody>
      </p:sp>
      <p:sp>
        <p:nvSpPr>
          <p:cNvPr id="789533" name="AutoShape 29"/>
          <p:cNvSpPr>
            <a:spLocks noChangeArrowheads="1"/>
          </p:cNvSpPr>
          <p:nvPr/>
        </p:nvSpPr>
        <p:spPr bwMode="auto">
          <a:xfrm>
            <a:off x="2057400" y="4941888"/>
            <a:ext cx="1447800" cy="425450"/>
          </a:xfrm>
          <a:prstGeom prst="flowChartProcess">
            <a:avLst/>
          </a:prstGeom>
          <a:solidFill>
            <a:srgbClr val="FFCCFF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233478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233479" name="Text Box 33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8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31" grpId="0" autoUpdateAnimBg="0"/>
      <p:bldP spid="789532" grpId="0" autoUpdateAnimBg="0"/>
      <p:bldP spid="78953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/>
          <p:cNvSpPr txBox="1">
            <a:spLocks noChangeArrowheads="1"/>
          </p:cNvSpPr>
          <p:nvPr/>
        </p:nvSpPr>
        <p:spPr bwMode="auto">
          <a:xfrm>
            <a:off x="990600" y="460375"/>
            <a:ext cx="4721225" cy="5740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  </a:t>
            </a:r>
            <a:r>
              <a:rPr lang="zh-CN" altLang="en-US" sz="2000" b="1" i="1">
                <a:solidFill>
                  <a:srgbClr val="008000"/>
                </a:solidFill>
              </a:rPr>
              <a:t>数组测试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{ int  i , a[ 5 ] = { 1, 3, 5, 7, 9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0; i &lt; 5;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a[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static int b[ 5 ] = { 1, 2, 3 };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5 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b[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int c[ ] = { 1, 2, 3, 4, 5, 6, 7 } ;</a:t>
            </a:r>
            <a:r>
              <a:rPr lang="en-US" altLang="zh-CN" sz="180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sizeof ( c ) / sizeof  ( int ) ; 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c[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28394" name="Rectangle 10"/>
          <p:cNvSpPr>
            <a:spLocks noChangeArrowheads="1"/>
          </p:cNvSpPr>
          <p:nvPr/>
        </p:nvSpPr>
        <p:spPr bwMode="auto">
          <a:xfrm>
            <a:off x="4641850" y="4502150"/>
            <a:ext cx="367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c</a:t>
            </a:r>
            <a:r>
              <a:rPr lang="zh-CN" altLang="en-US" sz="1800" b="1" i="1">
                <a:solidFill>
                  <a:srgbClr val="008000"/>
                </a:solidFill>
              </a:rPr>
              <a:t>，初始化，默认长度 </a:t>
            </a:r>
            <a:r>
              <a:rPr lang="en-US" altLang="zh-CN" sz="1800" b="1" i="1">
                <a:solidFill>
                  <a:srgbClr val="008000"/>
                </a:solidFill>
              </a:rPr>
              <a:t>7 </a:t>
            </a:r>
          </a:p>
        </p:txBody>
      </p:sp>
      <p:sp>
        <p:nvSpPr>
          <p:cNvPr id="31747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  <p:sp>
        <p:nvSpPr>
          <p:cNvPr id="31748" name="Rectangle 14"/>
          <p:cNvSpPr>
            <a:spLocks noChangeArrowheads="1"/>
          </p:cNvSpPr>
          <p:nvPr/>
        </p:nvSpPr>
        <p:spPr bwMode="auto">
          <a:xfrm>
            <a:off x="4641850" y="3567113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4641850" y="190976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sp>
        <p:nvSpPr>
          <p:cNvPr id="31750" name="Rectangle 16"/>
          <p:cNvSpPr>
            <a:spLocks noChangeArrowheads="1"/>
          </p:cNvSpPr>
          <p:nvPr/>
        </p:nvSpPr>
        <p:spPr bwMode="auto">
          <a:xfrm>
            <a:off x="4648200" y="2198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1751" name="Rectangle 17"/>
          <p:cNvSpPr>
            <a:spLocks noChangeArrowheads="1"/>
          </p:cNvSpPr>
          <p:nvPr/>
        </p:nvSpPr>
        <p:spPr bwMode="auto">
          <a:xfrm>
            <a:off x="4648200" y="320675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声明静态数组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4" grpId="0" autoUpdateAnimBg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Text Box 2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grpSp>
        <p:nvGrpSpPr>
          <p:cNvPr id="234498" name="Group 3"/>
          <p:cNvGrpSpPr>
            <a:grpSpLocks/>
          </p:cNvGrpSpPr>
          <p:nvPr/>
        </p:nvGrpSpPr>
        <p:grpSpPr bwMode="auto">
          <a:xfrm>
            <a:off x="685800" y="585788"/>
            <a:ext cx="8153400" cy="5254625"/>
            <a:chOff x="432" y="384"/>
            <a:chExt cx="5136" cy="3310"/>
          </a:xfrm>
        </p:grpSpPr>
        <p:sp>
          <p:nvSpPr>
            <p:cNvPr id="234502" name="Text Box 4"/>
            <p:cNvSpPr txBox="1">
              <a:spLocks noChangeArrowheads="1"/>
            </p:cNvSpPr>
            <p:nvPr/>
          </p:nvSpPr>
          <p:spPr bwMode="auto">
            <a:xfrm>
              <a:off x="432" y="384"/>
              <a:ext cx="1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>
                <a:solidFill>
                  <a:schemeClr val="folHlink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grpSp>
          <p:nvGrpSpPr>
            <p:cNvPr id="234503" name="Group 5"/>
            <p:cNvGrpSpPr>
              <a:grpSpLocks/>
            </p:cNvGrpSpPr>
            <p:nvPr/>
          </p:nvGrpSpPr>
          <p:grpSpPr bwMode="auto">
            <a:xfrm>
              <a:off x="705" y="1524"/>
              <a:ext cx="4863" cy="2170"/>
              <a:chOff x="705" y="960"/>
              <a:chExt cx="4863" cy="2170"/>
            </a:xfrm>
          </p:grpSpPr>
          <p:grpSp>
            <p:nvGrpSpPr>
              <p:cNvPr id="234504" name="Group 6"/>
              <p:cNvGrpSpPr>
                <a:grpSpLocks/>
              </p:cNvGrpSpPr>
              <p:nvPr/>
            </p:nvGrpSpPr>
            <p:grpSpPr bwMode="auto">
              <a:xfrm>
                <a:off x="1296" y="1700"/>
                <a:ext cx="912" cy="1420"/>
                <a:chOff x="1296" y="1700"/>
                <a:chExt cx="912" cy="1420"/>
              </a:xfrm>
            </p:grpSpPr>
            <p:sp>
              <p:nvSpPr>
                <p:cNvPr id="790535" name="AutoShape 7"/>
                <p:cNvSpPr>
                  <a:spLocks noChangeArrowheads="1"/>
                </p:cNvSpPr>
                <p:nvPr/>
              </p:nvSpPr>
              <p:spPr bwMode="auto">
                <a:xfrm>
                  <a:off x="1296" y="1700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97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90536" name="AutoShape 8"/>
                <p:cNvSpPr>
                  <a:spLocks noChangeArrowheads="1"/>
                </p:cNvSpPr>
                <p:nvPr/>
              </p:nvSpPr>
              <p:spPr bwMode="auto">
                <a:xfrm>
                  <a:off x="1296" y="1988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76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90537" name="AutoShape 9"/>
                <p:cNvSpPr>
                  <a:spLocks noChangeArrowheads="1"/>
                </p:cNvSpPr>
                <p:nvPr/>
              </p:nvSpPr>
              <p:spPr bwMode="auto">
                <a:xfrm>
                  <a:off x="1296" y="2276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65</a:t>
                  </a:r>
                  <a:endParaRPr lang="en-US" altLang="zh-CN" sz="2000">
                    <a:ea typeface="宋体" pitchFamily="2" charset="-122"/>
                  </a:endParaRPr>
                </a:p>
              </p:txBody>
            </p:sp>
            <p:sp>
              <p:nvSpPr>
                <p:cNvPr id="790538" name="AutoShape 10"/>
                <p:cNvSpPr>
                  <a:spLocks noChangeArrowheads="1"/>
                </p:cNvSpPr>
                <p:nvPr/>
              </p:nvSpPr>
              <p:spPr bwMode="auto">
                <a:xfrm>
                  <a:off x="1296" y="2564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solidFill>
                        <a:srgbClr val="CC0000"/>
                      </a:solidFill>
                      <a:ea typeface="宋体" pitchFamily="2" charset="-122"/>
                    </a:rPr>
                    <a:t>49</a:t>
                  </a:r>
                </a:p>
              </p:txBody>
            </p:sp>
            <p:sp>
              <p:nvSpPr>
                <p:cNvPr id="790539" name="AutoShape 11"/>
                <p:cNvSpPr>
                  <a:spLocks noChangeArrowheads="1"/>
                </p:cNvSpPr>
                <p:nvPr/>
              </p:nvSpPr>
              <p:spPr bwMode="auto">
                <a:xfrm>
                  <a:off x="1296" y="2852"/>
                  <a:ext cx="912" cy="268"/>
                </a:xfrm>
                <a:prstGeom prst="flowChartProcess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>
                      <a:ea typeface="宋体" pitchFamily="2" charset="-122"/>
                    </a:rPr>
                    <a:t>38</a:t>
                  </a:r>
                </a:p>
              </p:txBody>
            </p:sp>
          </p:grpSp>
          <p:grpSp>
            <p:nvGrpSpPr>
              <p:cNvPr id="234505" name="Group 12"/>
              <p:cNvGrpSpPr>
                <a:grpSpLocks/>
              </p:cNvGrpSpPr>
              <p:nvPr/>
            </p:nvGrpSpPr>
            <p:grpSpPr bwMode="auto">
              <a:xfrm>
                <a:off x="705" y="1728"/>
                <a:ext cx="491" cy="1402"/>
                <a:chOff x="705" y="1728"/>
                <a:chExt cx="491" cy="1402"/>
              </a:xfrm>
            </p:grpSpPr>
            <p:sp>
              <p:nvSpPr>
                <p:cNvPr id="23451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5" y="1728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[ 0 ]</a:t>
                  </a:r>
                  <a:endParaRPr lang="en-US" altLang="zh-CN" sz="1800"/>
                </a:p>
              </p:txBody>
            </p:sp>
            <p:sp>
              <p:nvSpPr>
                <p:cNvPr id="23451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5" y="2007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[ 1 ]</a:t>
                  </a:r>
                  <a:endParaRPr lang="en-US" altLang="zh-CN" sz="1800"/>
                </a:p>
              </p:txBody>
            </p:sp>
            <p:sp>
              <p:nvSpPr>
                <p:cNvPr id="23451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5" y="2304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[ 2 ]</a:t>
                  </a:r>
                  <a:endParaRPr lang="en-US" altLang="zh-CN" sz="1800"/>
                </a:p>
              </p:txBody>
            </p:sp>
            <p:sp>
              <p:nvSpPr>
                <p:cNvPr id="2345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05" y="2592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[ 3 ]</a:t>
                  </a:r>
                  <a:endParaRPr lang="en-US" altLang="zh-CN" sz="1800"/>
                </a:p>
              </p:txBody>
            </p:sp>
            <p:sp>
              <p:nvSpPr>
                <p:cNvPr id="23451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5" y="2880"/>
                  <a:ext cx="491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a [ 4 ]</a:t>
                  </a:r>
                  <a:endParaRPr lang="en-US" altLang="zh-CN" sz="1800"/>
                </a:p>
              </p:txBody>
            </p:sp>
          </p:grpSp>
          <p:grpSp>
            <p:nvGrpSpPr>
              <p:cNvPr id="234506" name="Group 18"/>
              <p:cNvGrpSpPr>
                <a:grpSpLocks/>
              </p:cNvGrpSpPr>
              <p:nvPr/>
            </p:nvGrpSpPr>
            <p:grpSpPr bwMode="auto">
              <a:xfrm>
                <a:off x="2640" y="960"/>
                <a:ext cx="768" cy="624"/>
                <a:chOff x="2640" y="960"/>
                <a:chExt cx="768" cy="624"/>
              </a:xfrm>
            </p:grpSpPr>
            <p:sp>
              <p:nvSpPr>
                <p:cNvPr id="790547" name="AutoShape 19"/>
                <p:cNvSpPr>
                  <a:spLocks noChangeArrowheads="1"/>
                </p:cNvSpPr>
                <p:nvPr/>
              </p:nvSpPr>
              <p:spPr bwMode="auto">
                <a:xfrm>
                  <a:off x="2640" y="1316"/>
                  <a:ext cx="768" cy="268"/>
                </a:xfrm>
                <a:prstGeom prst="flowChartProcess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4</a:t>
                  </a:r>
                </a:p>
              </p:txBody>
            </p:sp>
            <p:sp>
              <p:nvSpPr>
                <p:cNvPr id="23451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4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i</a:t>
                  </a:r>
                </a:p>
              </p:txBody>
            </p:sp>
          </p:grpSp>
          <p:grpSp>
            <p:nvGrpSpPr>
              <p:cNvPr id="234507" name="Group 21"/>
              <p:cNvGrpSpPr>
                <a:grpSpLocks/>
              </p:cNvGrpSpPr>
              <p:nvPr/>
            </p:nvGrpSpPr>
            <p:grpSpPr bwMode="auto">
              <a:xfrm>
                <a:off x="3696" y="960"/>
                <a:ext cx="768" cy="624"/>
                <a:chOff x="3696" y="960"/>
                <a:chExt cx="768" cy="624"/>
              </a:xfrm>
            </p:grpSpPr>
            <p:sp>
              <p:nvSpPr>
                <p:cNvPr id="790550" name="AutoShape 22"/>
                <p:cNvSpPr>
                  <a:spLocks noChangeArrowheads="1"/>
                </p:cNvSpPr>
                <p:nvPr/>
              </p:nvSpPr>
              <p:spPr bwMode="auto">
                <a:xfrm>
                  <a:off x="3696" y="1316"/>
                  <a:ext cx="768" cy="268"/>
                </a:xfrm>
                <a:prstGeom prst="flowChartProcess">
                  <a:avLst/>
                </a:prstGeom>
                <a:solidFill>
                  <a:srgbClr val="CCFFCC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5</a:t>
                  </a:r>
                </a:p>
              </p:txBody>
            </p:sp>
            <p:sp>
              <p:nvSpPr>
                <p:cNvPr id="23451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20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j</a:t>
                  </a:r>
                </a:p>
              </p:txBody>
            </p:sp>
          </p:grpSp>
          <p:grpSp>
            <p:nvGrpSpPr>
              <p:cNvPr id="234508" name="Group 24"/>
              <p:cNvGrpSpPr>
                <a:grpSpLocks/>
              </p:cNvGrpSpPr>
              <p:nvPr/>
            </p:nvGrpSpPr>
            <p:grpSpPr bwMode="auto">
              <a:xfrm>
                <a:off x="4800" y="960"/>
                <a:ext cx="768" cy="624"/>
                <a:chOff x="4800" y="960"/>
                <a:chExt cx="768" cy="624"/>
              </a:xfrm>
            </p:grpSpPr>
            <p:sp>
              <p:nvSpPr>
                <p:cNvPr id="790553" name="AutoShape 25"/>
                <p:cNvSpPr>
                  <a:spLocks noChangeArrowheads="1"/>
                </p:cNvSpPr>
                <p:nvPr/>
              </p:nvSpPr>
              <p:spPr bwMode="auto">
                <a:xfrm>
                  <a:off x="4800" y="1316"/>
                  <a:ext cx="768" cy="268"/>
                </a:xfrm>
                <a:prstGeom prst="flowChartProcess">
                  <a:avLst/>
                </a:prstGeom>
                <a:solidFill>
                  <a:srgbClr val="FF99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28398" dir="20006097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>
                      <a:ea typeface="宋体" pitchFamily="2" charset="-122"/>
                    </a:rPr>
                    <a:t>3</a:t>
                  </a:r>
                </a:p>
              </p:txBody>
            </p:sp>
            <p:sp>
              <p:nvSpPr>
                <p:cNvPr id="23451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076" y="960"/>
                  <a:ext cx="158" cy="25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sz="2000"/>
                    <a:t>t</a:t>
                  </a:r>
                </a:p>
              </p:txBody>
            </p:sp>
          </p:grpSp>
        </p:grpSp>
      </p:grpSp>
      <p:sp>
        <p:nvSpPr>
          <p:cNvPr id="790556" name="AutoShape 28"/>
          <p:cNvSpPr>
            <a:spLocks noChangeArrowheads="1"/>
          </p:cNvSpPr>
          <p:nvPr/>
        </p:nvSpPr>
        <p:spPr bwMode="auto">
          <a:xfrm>
            <a:off x="5408613" y="4208463"/>
            <a:ext cx="2503487" cy="1100137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b="1" i="1">
                <a:solidFill>
                  <a:srgbClr val="CC0000"/>
                </a:solidFill>
                <a:ea typeface="宋体" pitchFamily="2" charset="-122"/>
              </a:rPr>
              <a:t>排序结束</a:t>
            </a:r>
          </a:p>
        </p:txBody>
      </p:sp>
      <p:sp>
        <p:nvSpPr>
          <p:cNvPr id="234500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234501" name="Text Box 31"/>
          <p:cNvSpPr txBox="1">
            <a:spLocks noChangeArrowheads="1"/>
          </p:cNvSpPr>
          <p:nvPr/>
        </p:nvSpPr>
        <p:spPr bwMode="auto">
          <a:xfrm>
            <a:off x="611188" y="1133475"/>
            <a:ext cx="4121150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for ( i = 0 ;   i &lt; n-1 ;  i ++ )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// n = 4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{ t = i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en-US" altLang="zh-CN" sz="2000" b="1"/>
              <a:t>for ( j = i + 1 ; j &lt; n ;  j ++ )</a:t>
            </a:r>
          </a:p>
          <a:p>
            <a:pPr>
              <a:lnSpc>
                <a:spcPct val="110000"/>
              </a:lnSpc>
            </a:pPr>
            <a:r>
              <a:rPr lang="en-US" altLang="zh-CN" sz="2000" b="1"/>
              <a:t>        if  ( a[ j ] &gt; a [ t ] )       t = j ;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ym typeface="Symbol" pitchFamily="18" charset="2"/>
              </a:rPr>
              <a:t>    </a:t>
            </a:r>
            <a:r>
              <a:rPr lang="zh-CN" altLang="en-US" sz="2000" b="1">
                <a:sym typeface="Symbol" pitchFamily="18" charset="2"/>
              </a:rPr>
              <a:t>把 </a:t>
            </a:r>
            <a:r>
              <a:rPr lang="en-US" altLang="zh-CN" sz="2000" b="1">
                <a:sym typeface="Symbol" pitchFamily="18" charset="2"/>
              </a:rPr>
              <a:t>a [ t ] </a:t>
            </a:r>
            <a:r>
              <a:rPr lang="zh-CN" altLang="zh-CN" sz="2000" b="1">
                <a:sym typeface="Symbol" pitchFamily="18" charset="2"/>
              </a:rPr>
              <a:t>与 </a:t>
            </a:r>
            <a:r>
              <a:rPr lang="en-US" altLang="zh-CN" sz="2000" b="1">
                <a:sym typeface="Symbol" pitchFamily="18" charset="2"/>
              </a:rPr>
              <a:t>a [ i ] </a:t>
            </a:r>
            <a:r>
              <a:rPr lang="zh-CN" altLang="zh-CN" sz="2000" b="1">
                <a:sym typeface="Symbol" pitchFamily="18" charset="2"/>
              </a:rPr>
              <a:t>交换</a:t>
            </a:r>
          </a:p>
          <a:p>
            <a:pPr>
              <a:lnSpc>
                <a:spcPct val="110000"/>
              </a:lnSpc>
            </a:pPr>
            <a:r>
              <a:rPr lang="zh-CN" altLang="zh-CN" sz="2000" b="1">
                <a:sym typeface="Symbol" pitchFamily="18" charset="2"/>
              </a:rPr>
              <a:t>  }</a:t>
            </a:r>
            <a:endParaRPr lang="en-US" altLang="zh-CN" sz="2000" b="1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9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56" grpId="0" animBg="1" autoUpdateAnimBg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Text Box 2"/>
          <p:cNvSpPr txBox="1">
            <a:spLocks noChangeArrowheads="1"/>
          </p:cNvSpPr>
          <p:nvPr/>
        </p:nvSpPr>
        <p:spPr bwMode="auto">
          <a:xfrm>
            <a:off x="603250" y="690563"/>
            <a:ext cx="8289925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4-14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#include&lt;iostream&gt;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#include&lt;cstdlib&gt;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#include&lt;ctime&gt;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using namespace std 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void sort ( int [] ,  int ) 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int main()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{ int i, a [10] 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srand ( int( time( 0 ) ) ) ;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调用种子函数</a:t>
            </a:r>
          </a:p>
          <a:p>
            <a:pPr>
              <a:lnSpc>
                <a:spcPct val="125000"/>
              </a:lnSpc>
            </a:pPr>
            <a:r>
              <a:rPr lang="zh-CN" altLang="en-US" sz="1800" b="1"/>
              <a:t>  </a:t>
            </a:r>
            <a:r>
              <a:rPr lang="en-US" altLang="zh-CN" sz="1800" b="1"/>
              <a:t>for ( i = 0 ; i &lt; 10 ; i ++ )  a[i] = rand() % 100 ;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用随机函数初始化数组</a:t>
            </a:r>
          </a:p>
          <a:p>
            <a:pPr>
              <a:lnSpc>
                <a:spcPct val="125000"/>
              </a:lnSpc>
            </a:pPr>
            <a:r>
              <a:rPr lang="zh-CN" altLang="en-US" sz="1800" b="1"/>
              <a:t>  </a:t>
            </a:r>
            <a:r>
              <a:rPr lang="en-US" altLang="zh-CN" sz="1800" b="1"/>
              <a:t>for ( i = 0 ; i &lt; 10 ; i ++ )  cout &lt;&lt; a[ i ] &lt;&lt; "   " ;	  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输出原始序列</a:t>
            </a:r>
          </a:p>
          <a:p>
            <a:pPr>
              <a:lnSpc>
                <a:spcPct val="125000"/>
              </a:lnSpc>
            </a:pPr>
            <a:r>
              <a:rPr lang="zh-CN" altLang="en-US" sz="1800" b="1"/>
              <a:t>  </a:t>
            </a:r>
            <a:r>
              <a:rPr lang="en-US" altLang="zh-CN" sz="1800" b="1"/>
              <a:t>cout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sort ( a , 10 ) ;	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调用排序函数</a:t>
            </a:r>
          </a:p>
          <a:p>
            <a:pPr>
              <a:lnSpc>
                <a:spcPct val="125000"/>
              </a:lnSpc>
            </a:pPr>
            <a:r>
              <a:rPr lang="zh-CN" altLang="en-US" sz="1800" b="1"/>
              <a:t>  </a:t>
            </a:r>
            <a:r>
              <a:rPr lang="en-US" altLang="zh-CN" sz="1800" b="1"/>
              <a:t>cout &lt;&lt; "Order1:"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for ( i = 0 ; i &lt; 10 ; i ++ )  cout &lt;&lt; a[ i ] &lt;&lt; "   " ;	 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输出排序后序列</a:t>
            </a:r>
          </a:p>
          <a:p>
            <a:pPr>
              <a:lnSpc>
                <a:spcPct val="125000"/>
              </a:lnSpc>
            </a:pPr>
            <a:r>
              <a:rPr lang="zh-CN" altLang="en-US" sz="1800" b="1"/>
              <a:t>  </a:t>
            </a:r>
            <a:r>
              <a:rPr lang="en-US" altLang="zh-CN" sz="1800" b="1"/>
              <a:t>cout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23552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791558" name="Text Box 6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4" grpId="0" autoUpdateAnimBg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ext Box 2"/>
          <p:cNvSpPr txBox="1">
            <a:spLocks noChangeArrowheads="1"/>
          </p:cNvSpPr>
          <p:nvPr/>
        </p:nvSpPr>
        <p:spPr bwMode="auto">
          <a:xfrm>
            <a:off x="603250" y="692150"/>
            <a:ext cx="770255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4-14</a:t>
            </a:r>
            <a:endParaRPr lang="en-US" altLang="zh-CN" sz="1800" b="1" i="1">
              <a:solidFill>
                <a:srgbClr val="0000FF"/>
              </a:solidFill>
            </a:endParaRPr>
          </a:p>
          <a:p>
            <a:pPr>
              <a:lnSpc>
                <a:spcPct val="125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#include&lt;cstdlib&gt;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#include&lt;ctime&gt;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void sort ( int [] ,  int )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{ int i, a [10]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srand ( int(</a:t>
            </a:r>
            <a:r>
              <a:rPr lang="en-US" altLang="zh-CN" sz="1800" b="1"/>
              <a:t> </a:t>
            </a:r>
            <a:r>
              <a:rPr lang="en-US" altLang="zh-CN" sz="1800" b="1">
                <a:solidFill>
                  <a:srgbClr val="0000FF"/>
                </a:solidFill>
              </a:rPr>
              <a:t>time( 0 )</a:t>
            </a:r>
            <a:r>
              <a:rPr lang="en-US" altLang="zh-CN" sz="1800" b="1"/>
              <a:t> </a:t>
            </a:r>
            <a:r>
              <a:rPr lang="en-US" altLang="zh-CN" sz="1800"/>
              <a:t>) )</a:t>
            </a:r>
            <a:r>
              <a:rPr lang="en-US" altLang="zh-CN" sz="1800" b="1"/>
              <a:t> ;</a:t>
            </a: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调用种子函数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for ( i = 0 ; i &lt; 10 ; i ++ )  a[i] = rand() % 100 ;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用随机函数初始化数组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for ( i = 0 ; i &lt; 10 ; i ++ )  cout &lt;&lt; a[ i ] &lt;&lt; "   " ;	  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输出原始序列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cout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sort ( a , 10 ) ;	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调用排序函数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cout &lt;&lt; "Order1:"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for ( i = 0 ; i &lt; 10 ; i ++ )  cout &lt;&lt; a[ i ] &lt;&lt; "   " ;	 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输出排序后序列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cout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792580" name="Oval 4"/>
          <p:cNvSpPr>
            <a:spLocks noChangeArrowheads="1"/>
          </p:cNvSpPr>
          <p:nvPr/>
        </p:nvSpPr>
        <p:spPr bwMode="auto">
          <a:xfrm>
            <a:off x="1857375" y="3479800"/>
            <a:ext cx="914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92581" name="AutoShape 5"/>
          <p:cNvSpPr>
            <a:spLocks/>
          </p:cNvSpPr>
          <p:nvPr/>
        </p:nvSpPr>
        <p:spPr bwMode="auto">
          <a:xfrm>
            <a:off x="4267200" y="1987550"/>
            <a:ext cx="1371600" cy="609600"/>
          </a:xfrm>
          <a:prstGeom prst="borderCallout2">
            <a:avLst>
              <a:gd name="adj1" fmla="val 18750"/>
              <a:gd name="adj2" fmla="val -5556"/>
              <a:gd name="adj3" fmla="val 18750"/>
              <a:gd name="adj4" fmla="val -35648"/>
              <a:gd name="adj5" fmla="val 231250"/>
              <a:gd name="adj6" fmla="val -13240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时间函数</a:t>
            </a:r>
          </a:p>
        </p:txBody>
      </p:sp>
      <p:sp>
        <p:nvSpPr>
          <p:cNvPr id="23654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792584" name="Text Box 8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0" grpId="0" animBg="1"/>
      <p:bldP spid="792581" grpId="0" animBg="1" autoUpdateAnimBg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Text Box 2"/>
          <p:cNvSpPr txBox="1">
            <a:spLocks noChangeArrowheads="1"/>
          </p:cNvSpPr>
          <p:nvPr/>
        </p:nvSpPr>
        <p:spPr bwMode="auto">
          <a:xfrm>
            <a:off x="603250" y="692150"/>
            <a:ext cx="770255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4-14</a:t>
            </a:r>
            <a:endParaRPr lang="en-US" altLang="zh-CN" sz="1800" b="1" i="1">
              <a:solidFill>
                <a:srgbClr val="0000FF"/>
              </a:solidFill>
            </a:endParaRPr>
          </a:p>
          <a:p>
            <a:pPr>
              <a:lnSpc>
                <a:spcPct val="125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#include&lt;cstdlib&gt;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#include&lt;ctime&gt;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void sort ( int [] ,  int )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{ int i, a [10]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srand</a:t>
            </a:r>
            <a:r>
              <a:rPr lang="en-US" altLang="zh-CN" sz="1800" b="1"/>
              <a:t> </a:t>
            </a:r>
            <a:r>
              <a:rPr lang="en-US" altLang="zh-CN" sz="1800"/>
              <a:t>( int( time( 0 ) ) ) ;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调用种子函数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for ( i = 0 ; i &lt; 10 ; i ++ )  a[i] = rand() % 100 ;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用随机函数初始化数组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for ( i = 0 ; i &lt; 10 ; i ++ )  cout &lt;&lt; a[ i ] &lt;&lt; "   " ;	  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输出原始序列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cout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sort ( a , 10 ) ;	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调用排序函数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cout &lt;&lt; "Order1:"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for ( i = 0 ; i &lt; 10 ; i ++ )  cout &lt;&lt; a[ i ] &lt;&lt; "   " ;	 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输出排序后序列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cout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793604" name="Oval 4"/>
          <p:cNvSpPr>
            <a:spLocks noChangeArrowheads="1"/>
          </p:cNvSpPr>
          <p:nvPr/>
        </p:nvSpPr>
        <p:spPr bwMode="auto">
          <a:xfrm>
            <a:off x="685800" y="3479800"/>
            <a:ext cx="8382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93605" name="AutoShape 5"/>
          <p:cNvSpPr>
            <a:spLocks/>
          </p:cNvSpPr>
          <p:nvPr/>
        </p:nvSpPr>
        <p:spPr bwMode="auto">
          <a:xfrm>
            <a:off x="3962400" y="1835150"/>
            <a:ext cx="1371600" cy="609600"/>
          </a:xfrm>
          <a:prstGeom prst="borderCallout2">
            <a:avLst>
              <a:gd name="adj1" fmla="val 18750"/>
              <a:gd name="adj2" fmla="val -5556"/>
              <a:gd name="adj3" fmla="val 18750"/>
              <a:gd name="adj4" fmla="val -48264"/>
              <a:gd name="adj5" fmla="val 260676"/>
              <a:gd name="adj6" fmla="val -18564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种子函数</a:t>
            </a:r>
          </a:p>
        </p:txBody>
      </p:sp>
      <p:sp>
        <p:nvSpPr>
          <p:cNvPr id="23757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793608" name="Text Box 8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9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4" grpId="0" animBg="1"/>
      <p:bldP spid="793605" grpId="0" animBg="1" autoUpdateAnimBg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Text Box 2"/>
          <p:cNvSpPr txBox="1">
            <a:spLocks noChangeArrowheads="1"/>
          </p:cNvSpPr>
          <p:nvPr/>
        </p:nvSpPr>
        <p:spPr bwMode="auto">
          <a:xfrm>
            <a:off x="603250" y="692150"/>
            <a:ext cx="770255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4-14</a:t>
            </a:r>
            <a:endParaRPr lang="en-US" altLang="zh-CN" sz="1800" b="1" i="1">
              <a:solidFill>
                <a:srgbClr val="0000FF"/>
              </a:solidFill>
            </a:endParaRPr>
          </a:p>
          <a:p>
            <a:pPr>
              <a:lnSpc>
                <a:spcPct val="125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#include&lt;cstdlib&gt;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#include&lt;ctime&gt;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void sort ( int [] ,  int )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{ int i, a [10]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srand ( int( time( 0 ) ) ) ;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调用种子函数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for ( i = 0 ; i &lt; 10 ; i ++ )  a[i] = </a:t>
            </a:r>
            <a:r>
              <a:rPr lang="en-US" altLang="zh-CN" sz="1800" b="1">
                <a:solidFill>
                  <a:srgbClr val="0000FF"/>
                </a:solidFill>
              </a:rPr>
              <a:t>rand()</a:t>
            </a:r>
            <a:r>
              <a:rPr lang="en-US" altLang="zh-CN" sz="1800"/>
              <a:t> % 100 ;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用随机函数初始化数组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for ( i = 0 ; i &lt; 10 ; i ++ )  cout &lt;&lt; a[ i ] &lt;&lt; "   " ;	  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输出原始序列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cout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sort ( a , 10 ) ;	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调用排序函数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cout &lt;&lt; "Order1:"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for ( i = 0 ; i &lt; 10 ; i ++ )  cout &lt;&lt; a[ i ] &lt;&lt; "   " ;	 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输出排序后序列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cout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794628" name="Oval 4"/>
          <p:cNvSpPr>
            <a:spLocks noChangeArrowheads="1"/>
          </p:cNvSpPr>
          <p:nvPr/>
        </p:nvSpPr>
        <p:spPr bwMode="auto">
          <a:xfrm>
            <a:off x="3635375" y="3840163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94629" name="AutoShape 5"/>
          <p:cNvSpPr>
            <a:spLocks/>
          </p:cNvSpPr>
          <p:nvPr/>
        </p:nvSpPr>
        <p:spPr bwMode="auto">
          <a:xfrm>
            <a:off x="6153150" y="1811338"/>
            <a:ext cx="1371600" cy="609600"/>
          </a:xfrm>
          <a:prstGeom prst="borderCallout2">
            <a:avLst>
              <a:gd name="adj1" fmla="val 18750"/>
              <a:gd name="adj2" fmla="val -5556"/>
              <a:gd name="adj3" fmla="val 18750"/>
              <a:gd name="adj4" fmla="val -34838"/>
              <a:gd name="adj5" fmla="val 319532"/>
              <a:gd name="adj6" fmla="val -1291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随机函数</a:t>
            </a:r>
          </a:p>
        </p:txBody>
      </p:sp>
      <p:sp>
        <p:nvSpPr>
          <p:cNvPr id="238596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8" grpId="0" animBg="1"/>
      <p:bldP spid="794629" grpId="0" animBg="1" autoUpdateAnimBg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795656" name="Text Box 8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sp>
        <p:nvSpPr>
          <p:cNvPr id="239619" name="Text Box 10"/>
          <p:cNvSpPr txBox="1">
            <a:spLocks noChangeArrowheads="1"/>
          </p:cNvSpPr>
          <p:nvPr/>
        </p:nvSpPr>
        <p:spPr bwMode="auto">
          <a:xfrm>
            <a:off x="603250" y="692150"/>
            <a:ext cx="770255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4-14</a:t>
            </a:r>
            <a:endParaRPr lang="en-US" altLang="zh-CN" sz="1800" b="1" i="1">
              <a:solidFill>
                <a:srgbClr val="0000FF"/>
              </a:solidFill>
            </a:endParaRPr>
          </a:p>
          <a:p>
            <a:pPr>
              <a:lnSpc>
                <a:spcPct val="125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#include&lt;cstdlib&gt;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#include&lt;ctime&gt;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void sort ( int [] ,  int )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{ int i, a [10]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srand ( int( time( 0 ) ) ) ;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调用种子函数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for ( i = 0 ; i &lt; 10 ; i ++ )  a[i] = rand() % 100 ;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用随机函数初始化数组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for ( i = 0 ; i &lt; 10 ; i ++ )  cout &lt;&lt; a[ i ] &lt;&lt; "   " ;	  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输出原始序列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cout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sort ( a , 10 )</a:t>
            </a:r>
            <a:r>
              <a:rPr lang="en-US" altLang="zh-CN" sz="1800"/>
              <a:t> ;		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调用排序函数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cout &lt;&lt; "Order1:"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for ( i = 0 ; i &lt; 10 ; i ++ )  cout &lt;&lt; a[ i ] &lt;&lt; "   " ;	  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输出排序后序列</a:t>
            </a:r>
          </a:p>
          <a:p>
            <a:pPr>
              <a:lnSpc>
                <a:spcPct val="125000"/>
              </a:lnSpc>
            </a:pPr>
            <a:r>
              <a:rPr lang="zh-CN" altLang="en-US" sz="1800"/>
              <a:t>  </a:t>
            </a:r>
            <a:r>
              <a:rPr lang="en-US" altLang="zh-CN" sz="1800"/>
              <a:t>cout &lt;&lt; endl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795652" name="Oval 4"/>
          <p:cNvSpPr>
            <a:spLocks noChangeArrowheads="1"/>
          </p:cNvSpPr>
          <p:nvPr/>
        </p:nvSpPr>
        <p:spPr bwMode="auto">
          <a:xfrm>
            <a:off x="762000" y="4868863"/>
            <a:ext cx="1295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95653" name="AutoShape 5"/>
          <p:cNvSpPr>
            <a:spLocks/>
          </p:cNvSpPr>
          <p:nvPr/>
        </p:nvSpPr>
        <p:spPr bwMode="auto">
          <a:xfrm>
            <a:off x="4876800" y="2747963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41407"/>
              <a:gd name="adj5" fmla="val 332032"/>
              <a:gd name="adj6" fmla="val -1614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调用自定义函数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9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2" grpId="0" animBg="1"/>
      <p:bldP spid="795653" grpId="0" animBg="1" autoUpdateAnimBg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Text Box 2"/>
          <p:cNvSpPr txBox="1">
            <a:spLocks noChangeArrowheads="1"/>
          </p:cNvSpPr>
          <p:nvPr/>
        </p:nvSpPr>
        <p:spPr bwMode="auto">
          <a:xfrm>
            <a:off x="1136650" y="1052513"/>
            <a:ext cx="617855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sort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void sort ( int x[] , int n )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{ int max , t ;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for ( int i = 0 ;  i &lt; n-1 ;  i ++ )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对数组排序</a:t>
            </a:r>
          </a:p>
          <a:p>
            <a:pPr algn="just">
              <a:lnSpc>
                <a:spcPct val="120000"/>
              </a:lnSpc>
            </a:pPr>
            <a:r>
              <a:rPr lang="zh-CN" altLang="en-US" sz="1800" b="1"/>
              <a:t>    </a:t>
            </a:r>
            <a:r>
              <a:rPr lang="en-US" altLang="zh-CN" sz="1800" b="1"/>
              <a:t>{   t = i ;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      for ( int j = i + 1 ;  j &lt; n ; j ++ )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寻找最大元素</a:t>
            </a:r>
          </a:p>
          <a:p>
            <a:pPr algn="just">
              <a:lnSpc>
                <a:spcPct val="120000"/>
              </a:lnSpc>
            </a:pPr>
            <a:r>
              <a:rPr lang="zh-CN" altLang="en-US" sz="1800" b="1"/>
              <a:t>              </a:t>
            </a:r>
            <a:r>
              <a:rPr lang="en-US" altLang="zh-CN" sz="1800" b="1"/>
              <a:t>if ( x [ j ] &gt; x [ t ] )  t = j ;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      if ( t != i )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        { max = x [ i ] ; 		    </a:t>
            </a: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交换数组元素</a:t>
            </a:r>
          </a:p>
          <a:p>
            <a:pPr algn="just">
              <a:lnSpc>
                <a:spcPct val="120000"/>
              </a:lnSpc>
            </a:pPr>
            <a:r>
              <a:rPr lang="zh-CN" altLang="en-US" sz="1800" b="1"/>
              <a:t>             </a:t>
            </a:r>
            <a:r>
              <a:rPr lang="en-US" altLang="zh-CN" sz="1800" b="1"/>
              <a:t>x [ i ] = x [ t ] ;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           x [ t ] = max ;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       }		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  }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b="1"/>
              <a:t>  return 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} </a:t>
            </a:r>
          </a:p>
        </p:txBody>
      </p:sp>
      <p:sp>
        <p:nvSpPr>
          <p:cNvPr id="796676" name="Oval 4"/>
          <p:cNvSpPr>
            <a:spLocks noChangeArrowheads="1"/>
          </p:cNvSpPr>
          <p:nvPr/>
        </p:nvSpPr>
        <p:spPr bwMode="auto">
          <a:xfrm>
            <a:off x="2819400" y="3125788"/>
            <a:ext cx="3810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96677" name="AutoShape 5"/>
          <p:cNvSpPr>
            <a:spLocks/>
          </p:cNvSpPr>
          <p:nvPr/>
        </p:nvSpPr>
        <p:spPr bwMode="auto">
          <a:xfrm>
            <a:off x="5105400" y="1754188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7500"/>
              <a:gd name="adj5" fmla="val 221616"/>
              <a:gd name="adj6" fmla="val -103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升序用 </a:t>
            </a:r>
            <a:r>
              <a:rPr lang="en-US" altLang="zh-CN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比较</a:t>
            </a:r>
          </a:p>
        </p:txBody>
      </p:sp>
      <p:sp>
        <p:nvSpPr>
          <p:cNvPr id="24064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796680" name="Text Box 8"/>
          <p:cNvSpPr txBox="1">
            <a:spLocks noChangeArrowheads="1"/>
          </p:cNvSpPr>
          <p:nvPr/>
        </p:nvSpPr>
        <p:spPr bwMode="auto">
          <a:xfrm>
            <a:off x="533400" y="277813"/>
            <a:ext cx="2162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选择排序法</a:t>
            </a:r>
          </a:p>
        </p:txBody>
      </p:sp>
      <p:pic>
        <p:nvPicPr>
          <p:cNvPr id="7966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7138" y="4786322"/>
            <a:ext cx="664686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9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4" grpId="0" autoUpdateAnimBg="0"/>
      <p:bldP spid="796676" grpId="0" animBg="1"/>
      <p:bldP spid="796677" grpId="0" animBg="1" autoUpdateAnimBg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1400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b="1" i="1">
                <a:solidFill>
                  <a:srgbClr val="008000"/>
                </a:solidFill>
                <a:latin typeface="宋体" charset="-122"/>
              </a:rPr>
              <a:t>随机函数</a:t>
            </a:r>
            <a:endParaRPr lang="zh-CN" altLang="en-US" b="1" i="1">
              <a:solidFill>
                <a:srgbClr val="008000"/>
              </a:solidFill>
              <a:latin typeface="宋体" charset="-122"/>
            </a:endParaRPr>
          </a:p>
        </p:txBody>
      </p:sp>
      <p:sp>
        <p:nvSpPr>
          <p:cNvPr id="797699" name="Text Box 3"/>
          <p:cNvSpPr txBox="1">
            <a:spLocks noChangeArrowheads="1"/>
          </p:cNvSpPr>
          <p:nvPr/>
        </p:nvSpPr>
        <p:spPr bwMode="auto">
          <a:xfrm>
            <a:off x="1593850" y="1341438"/>
            <a:ext cx="4752975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线性同余法产生伪随机数序列公式：</a:t>
            </a:r>
            <a:r>
              <a:rPr lang="en-US" altLang="en-US" sz="2000" b="1">
                <a:ea typeface="Arial Unicode MS"/>
                <a:cs typeface="Arial Unicode MS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altLang="en-US" sz="2000" b="1">
                <a:ea typeface="Arial Unicode MS"/>
                <a:cs typeface="Arial Unicode MS"/>
              </a:rPr>
              <a:t>	</a:t>
            </a:r>
            <a:r>
              <a:rPr lang="en-US" altLang="zh-CN" sz="2000" b="1">
                <a:solidFill>
                  <a:srgbClr val="CC0000"/>
                </a:solidFill>
                <a:ea typeface="Arial Unicode MS"/>
                <a:cs typeface="Arial Unicode MS"/>
              </a:rPr>
              <a:t>r</a:t>
            </a:r>
            <a:r>
              <a:rPr lang="en-US" altLang="zh-CN" sz="2000" b="1" baseline="-25000">
                <a:solidFill>
                  <a:srgbClr val="CC0000"/>
                </a:solidFill>
                <a:ea typeface="Arial Unicode MS"/>
                <a:cs typeface="Arial Unicode MS"/>
              </a:rPr>
              <a:t>k</a:t>
            </a:r>
            <a:r>
              <a:rPr lang="en-US" altLang="zh-CN" sz="2000" b="1">
                <a:solidFill>
                  <a:srgbClr val="CC0000"/>
                </a:solidFill>
                <a:ea typeface="Arial Unicode MS"/>
                <a:cs typeface="Arial Unicode MS"/>
              </a:rPr>
              <a:t>  =  (  M  *  r</a:t>
            </a:r>
            <a:r>
              <a:rPr lang="en-US" altLang="zh-CN" sz="2000" b="1" baseline="-25000">
                <a:solidFill>
                  <a:srgbClr val="CC0000"/>
                </a:solidFill>
                <a:ea typeface="Arial Unicode MS"/>
                <a:cs typeface="Arial Unicode MS"/>
              </a:rPr>
              <a:t>k-1 </a:t>
            </a:r>
            <a:r>
              <a:rPr lang="en-US" altLang="zh-CN" sz="2000" b="1">
                <a:solidFill>
                  <a:srgbClr val="CC0000"/>
                </a:solidFill>
                <a:ea typeface="Arial Unicode MS"/>
                <a:cs typeface="Arial Unicode MS"/>
              </a:rPr>
              <a:t> +  K  )  Mod  A</a:t>
            </a:r>
            <a:endParaRPr lang="en-US" altLang="zh-CN" sz="2000" b="1">
              <a:ea typeface="Arial Unicode MS"/>
              <a:cs typeface="Arial Unicode MS"/>
            </a:endParaRPr>
          </a:p>
        </p:txBody>
      </p:sp>
      <p:sp>
        <p:nvSpPr>
          <p:cNvPr id="797700" name="Text Box 4"/>
          <p:cNvSpPr txBox="1">
            <a:spLocks noChangeArrowheads="1"/>
          </p:cNvSpPr>
          <p:nvPr/>
        </p:nvSpPr>
        <p:spPr bwMode="auto">
          <a:xfrm>
            <a:off x="1593850" y="2547938"/>
            <a:ext cx="6581775" cy="15541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>
                <a:solidFill>
                  <a:srgbClr val="0000FF"/>
                </a:solidFill>
                <a:ea typeface="Arial Unicode MS"/>
                <a:cs typeface="Arial Unicode MS"/>
              </a:rPr>
              <a:t>例：</a:t>
            </a:r>
            <a:r>
              <a:rPr lang="zh-CN" altLang="en-US" sz="2000" b="1" i="1">
                <a:ea typeface="Arial Unicode MS"/>
                <a:cs typeface="Arial Unicode MS"/>
              </a:rPr>
              <a:t>	</a:t>
            </a:r>
            <a:r>
              <a:rPr lang="zh-CN" altLang="en-US" sz="2000" b="1">
                <a:ea typeface="Arial Unicode MS"/>
                <a:cs typeface="Arial Unicode MS"/>
              </a:rPr>
              <a:t> </a:t>
            </a:r>
            <a:r>
              <a:rPr lang="en-US" altLang="zh-CN" sz="2000" b="1">
                <a:ea typeface="Arial Unicode MS"/>
                <a:cs typeface="Arial Unicode MS"/>
              </a:rPr>
              <a:t>r</a:t>
            </a:r>
            <a:r>
              <a:rPr lang="en-US" altLang="zh-CN" sz="2000" b="1" baseline="-25000">
                <a:ea typeface="Arial Unicode MS"/>
                <a:cs typeface="Arial Unicode MS"/>
              </a:rPr>
              <a:t>k</a:t>
            </a:r>
            <a:r>
              <a:rPr lang="en-US" altLang="zh-CN" sz="2000" b="1">
                <a:ea typeface="Arial Unicode MS"/>
                <a:cs typeface="Arial Unicode MS"/>
              </a:rPr>
              <a:t>  = </a:t>
            </a:r>
            <a:r>
              <a:rPr lang="zh-CN" altLang="en-US" sz="2000" b="1">
                <a:ea typeface="Arial Unicode MS"/>
                <a:cs typeface="Arial Unicode MS"/>
              </a:rPr>
              <a:t>（  </a:t>
            </a:r>
            <a:r>
              <a:rPr lang="en-US" altLang="zh-CN" sz="2000" b="1">
                <a:ea typeface="Arial Unicode MS"/>
                <a:cs typeface="Arial Unicode MS"/>
              </a:rPr>
              <a:t>25173  *  r</a:t>
            </a:r>
            <a:r>
              <a:rPr lang="en-US" altLang="zh-CN" sz="2000" b="1" baseline="-25000">
                <a:ea typeface="Arial Unicode MS"/>
                <a:cs typeface="Arial Unicode MS"/>
              </a:rPr>
              <a:t>k-1</a:t>
            </a:r>
            <a:r>
              <a:rPr lang="en-US" altLang="zh-CN" sz="2000" b="1">
                <a:ea typeface="Arial Unicode MS"/>
                <a:cs typeface="Arial Unicode MS"/>
              </a:rPr>
              <a:t>  +  13849 </a:t>
            </a:r>
            <a:r>
              <a:rPr lang="zh-CN" altLang="en-US" sz="2000" b="1">
                <a:ea typeface="Arial Unicode MS"/>
                <a:cs typeface="Arial Unicode MS"/>
              </a:rPr>
              <a:t>）</a:t>
            </a:r>
            <a:r>
              <a:rPr lang="en-US" altLang="zh-CN" sz="2000" b="1">
                <a:ea typeface="Arial Unicode MS"/>
                <a:cs typeface="Arial Unicode MS"/>
              </a:rPr>
              <a:t>%  32767	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</a:rPr>
              <a:t>	</a:t>
            </a:r>
            <a:r>
              <a:rPr lang="zh-CN" altLang="en-US" sz="2000" b="1">
                <a:ea typeface="Arial Unicode MS"/>
                <a:cs typeface="Arial Unicode MS"/>
              </a:rPr>
              <a:t>可以产生</a:t>
            </a:r>
            <a:r>
              <a:rPr lang="en-US" altLang="zh-CN" sz="2000" b="1">
                <a:ea typeface="Arial Unicode MS"/>
                <a:cs typeface="Arial Unicode MS"/>
              </a:rPr>
              <a:t>32767</a:t>
            </a:r>
            <a:r>
              <a:rPr lang="zh-CN" altLang="en-US" sz="2000" b="1">
                <a:ea typeface="Arial Unicode MS"/>
                <a:cs typeface="Arial Unicode MS"/>
              </a:rPr>
              <a:t>个各不相同的整型随机数</a:t>
            </a:r>
          </a:p>
          <a:p>
            <a:pPr>
              <a:lnSpc>
                <a:spcPct val="150000"/>
              </a:lnSpc>
            </a:pPr>
            <a:r>
              <a:rPr lang="zh-CN" altLang="en-US" sz="2000" b="1" i="1">
                <a:solidFill>
                  <a:srgbClr val="FF3300"/>
                </a:solidFill>
                <a:ea typeface="Arial Unicode MS"/>
                <a:cs typeface="Arial Unicode MS"/>
              </a:rPr>
              <a:t>问题：</a:t>
            </a:r>
            <a:r>
              <a:rPr lang="zh-CN" altLang="en-US" sz="2000" b="1">
                <a:ea typeface="Arial Unicode MS"/>
                <a:cs typeface="Arial Unicode MS"/>
              </a:rPr>
              <a:t>	</a:t>
            </a:r>
            <a:r>
              <a:rPr lang="zh-CN" altLang="en-US" b="1">
                <a:ea typeface="Arial Unicode MS"/>
                <a:cs typeface="Arial Unicode MS"/>
              </a:rPr>
              <a:t>若</a:t>
            </a:r>
            <a:r>
              <a:rPr lang="en-US" altLang="zh-CN" b="1">
                <a:ea typeface="Arial Unicode MS"/>
                <a:cs typeface="Arial Unicode MS"/>
              </a:rPr>
              <a:t>r</a:t>
            </a:r>
            <a:r>
              <a:rPr lang="en-US" altLang="zh-CN" b="1" baseline="-25000">
                <a:ea typeface="Arial Unicode MS"/>
                <a:cs typeface="Arial Unicode MS"/>
              </a:rPr>
              <a:t>0 </a:t>
            </a:r>
            <a:r>
              <a:rPr lang="zh-CN" altLang="en-US" b="1">
                <a:ea typeface="Arial Unicode MS"/>
                <a:cs typeface="Arial Unicode MS"/>
              </a:rPr>
              <a:t>已知，则所有</a:t>
            </a:r>
            <a:r>
              <a:rPr lang="en-US" altLang="zh-CN" b="1">
                <a:ea typeface="Arial Unicode MS"/>
                <a:cs typeface="Arial Unicode MS"/>
              </a:rPr>
              <a:t>r</a:t>
            </a:r>
            <a:r>
              <a:rPr lang="en-US" altLang="zh-CN" b="1" baseline="-25000">
                <a:ea typeface="Arial Unicode MS"/>
                <a:cs typeface="Arial Unicode MS"/>
              </a:rPr>
              <a:t>k </a:t>
            </a:r>
            <a:r>
              <a:rPr lang="zh-CN" altLang="en-US" b="1">
                <a:ea typeface="Arial Unicode MS"/>
                <a:cs typeface="Arial Unicode MS"/>
              </a:rPr>
              <a:t>可知</a:t>
            </a:r>
            <a:endParaRPr lang="zh-CN" altLang="en-US" b="1" baseline="-25000">
              <a:ea typeface="Arial Unicode MS"/>
              <a:cs typeface="Arial Unicode MS"/>
            </a:endParaRPr>
          </a:p>
        </p:txBody>
      </p:sp>
      <p:sp>
        <p:nvSpPr>
          <p:cNvPr id="797701" name="Text Box 5"/>
          <p:cNvSpPr txBox="1">
            <a:spLocks noChangeArrowheads="1"/>
          </p:cNvSpPr>
          <p:nvPr/>
        </p:nvSpPr>
        <p:spPr bwMode="auto">
          <a:xfrm>
            <a:off x="1593850" y="4311650"/>
            <a:ext cx="5091113" cy="1463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解决：	修改公式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	 </a:t>
            </a:r>
            <a:r>
              <a:rPr lang="en-US" altLang="zh-CN" sz="2000" b="1">
                <a:solidFill>
                  <a:srgbClr val="CC0000"/>
                </a:solidFill>
                <a:ea typeface="Arial Unicode MS"/>
                <a:cs typeface="Arial Unicode MS"/>
              </a:rPr>
              <a:t>r  =  (  M  *  N</a:t>
            </a:r>
            <a:r>
              <a:rPr lang="en-US" altLang="zh-CN" sz="2000" b="1" baseline="-25000">
                <a:solidFill>
                  <a:srgbClr val="CC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000" b="1">
                <a:solidFill>
                  <a:srgbClr val="CC0000"/>
                </a:solidFill>
                <a:ea typeface="Arial Unicode MS"/>
                <a:cs typeface="Arial Unicode MS"/>
              </a:rPr>
              <a:t> +  K  )  Mod  A</a:t>
            </a:r>
            <a:endParaRPr lang="en-US" altLang="zh-CN" sz="2000" b="1"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其中：</a:t>
            </a:r>
            <a:r>
              <a:rPr lang="en-US" altLang="zh-CN" sz="2000" b="1">
                <a:ea typeface="Arial Unicode MS"/>
                <a:cs typeface="Arial Unicode MS"/>
              </a:rPr>
              <a:t>N</a:t>
            </a:r>
            <a:r>
              <a:rPr lang="zh-CN" altLang="en-US" sz="2000" b="1">
                <a:ea typeface="Arial Unicode MS"/>
                <a:cs typeface="Arial Unicode MS"/>
              </a:rPr>
              <a:t>称为种子值，由函数</a:t>
            </a:r>
            <a:r>
              <a:rPr lang="en-US" altLang="zh-CN" sz="2000" b="1">
                <a:ea typeface="Arial Unicode MS"/>
                <a:cs typeface="Arial Unicode MS"/>
              </a:rPr>
              <a:t>srand () </a:t>
            </a:r>
            <a:r>
              <a:rPr lang="zh-CN" altLang="en-US" sz="2000" b="1">
                <a:ea typeface="Arial Unicode MS"/>
                <a:cs typeface="Arial Unicode MS"/>
              </a:rPr>
              <a:t>返回。</a:t>
            </a:r>
          </a:p>
        </p:txBody>
      </p:sp>
      <p:sp>
        <p:nvSpPr>
          <p:cNvPr id="24166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9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9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8" grpId="0" autoUpdateAnimBg="0"/>
      <p:bldP spid="797699" grpId="0" autoUpdateAnimBg="0"/>
      <p:bldP spid="797700" grpId="0" autoUpdateAnimBg="0"/>
      <p:bldP spid="797701" grpId="0" autoUpdateAnimBg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Text Box 2"/>
          <p:cNvSpPr txBox="1">
            <a:spLocks noChangeArrowheads="1"/>
          </p:cNvSpPr>
          <p:nvPr/>
        </p:nvSpPr>
        <p:spPr bwMode="auto">
          <a:xfrm>
            <a:off x="671513" y="2057400"/>
            <a:ext cx="8015287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0000FF"/>
                </a:solidFill>
                <a:ea typeface="Arial Unicode MS"/>
                <a:cs typeface="Arial Unicode MS"/>
              </a:rPr>
              <a:t>rand()</a:t>
            </a:r>
            <a:r>
              <a:rPr lang="en-US" altLang="zh-CN" sz="2000" b="1">
                <a:ea typeface="Arial Unicode MS"/>
                <a:cs typeface="Arial Unicode MS"/>
              </a:rPr>
              <a:t>	</a:t>
            </a:r>
          </a:p>
          <a:p>
            <a:pPr>
              <a:lnSpc>
                <a:spcPct val="130000"/>
              </a:lnSpc>
            </a:pPr>
            <a:r>
              <a:rPr lang="en-US" altLang="zh-CN" sz="2000" b="1">
                <a:ea typeface="Arial Unicode MS"/>
                <a:cs typeface="Arial Unicode MS"/>
              </a:rPr>
              <a:t>	</a:t>
            </a:r>
            <a:r>
              <a:rPr lang="zh-CN" altLang="en-US" sz="1800" b="1">
                <a:ea typeface="Arial Unicode MS"/>
                <a:cs typeface="Arial Unicode MS"/>
              </a:rPr>
              <a:t>随机函数。返回</a:t>
            </a:r>
            <a:r>
              <a:rPr lang="en-US" altLang="zh-CN" sz="1800" b="1">
                <a:ea typeface="Arial Unicode MS"/>
                <a:cs typeface="Arial Unicode MS"/>
              </a:rPr>
              <a:t>0</a:t>
            </a:r>
            <a:r>
              <a:rPr lang="zh-CN" altLang="en-US" sz="1800" b="1">
                <a:ea typeface="Arial Unicode MS"/>
                <a:cs typeface="Arial Unicode MS"/>
              </a:rPr>
              <a:t>～</a:t>
            </a:r>
            <a:r>
              <a:rPr lang="en-US" altLang="zh-CN" sz="1800" b="1">
                <a:ea typeface="Arial Unicode MS"/>
                <a:cs typeface="Arial Unicode MS"/>
              </a:rPr>
              <a:t>32767</a:t>
            </a:r>
            <a:r>
              <a:rPr lang="zh-CN" altLang="en-US" sz="1800" b="1">
                <a:ea typeface="Arial Unicode MS"/>
                <a:cs typeface="Arial Unicode MS"/>
              </a:rPr>
              <a:t>的随机值。该函数没有参数</a:t>
            </a:r>
            <a:r>
              <a:rPr lang="zh-CN" altLang="en-US" sz="2000" b="1">
                <a:ea typeface="Arial Unicode MS"/>
                <a:cs typeface="Arial Unicode MS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0000FF"/>
                </a:solidFill>
                <a:ea typeface="Arial Unicode MS"/>
                <a:cs typeface="Arial Unicode MS"/>
              </a:rPr>
              <a:t>srand ( </a:t>
            </a:r>
            <a:r>
              <a:rPr lang="en-US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number </a:t>
            </a:r>
            <a:r>
              <a:rPr lang="en-US" altLang="zh-CN" sz="2000" b="1">
                <a:solidFill>
                  <a:srgbClr val="0000FF"/>
                </a:solidFill>
                <a:ea typeface="Arial Unicode MS"/>
                <a:cs typeface="Arial Unicode MS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zh-CN" sz="2000" b="1">
                <a:ea typeface="Arial Unicode MS"/>
                <a:cs typeface="Arial Unicode MS"/>
              </a:rPr>
              <a:t>	</a:t>
            </a:r>
            <a:r>
              <a:rPr lang="zh-CN" altLang="en-US" sz="1800" b="1">
                <a:ea typeface="Arial Unicode MS"/>
                <a:cs typeface="Arial Unicode MS"/>
              </a:rPr>
              <a:t>种子函数。要求一个无符号整型参数置随机数生成器的启动值</a:t>
            </a:r>
          </a:p>
        </p:txBody>
      </p:sp>
      <p:sp>
        <p:nvSpPr>
          <p:cNvPr id="798723" name="Text Box 3"/>
          <p:cNvSpPr txBox="1">
            <a:spLocks noChangeArrowheads="1"/>
          </p:cNvSpPr>
          <p:nvPr/>
        </p:nvSpPr>
        <p:spPr bwMode="auto">
          <a:xfrm>
            <a:off x="671513" y="4038600"/>
            <a:ext cx="7924800" cy="1676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为使种子值可变，用系统时间做</a:t>
            </a:r>
            <a:r>
              <a:rPr lang="en-US" altLang="zh-CN" sz="2000" b="1">
                <a:ea typeface="Arial Unicode MS"/>
                <a:cs typeface="Arial Unicode MS"/>
              </a:rPr>
              <a:t>srand</a:t>
            </a:r>
            <a:r>
              <a:rPr lang="zh-CN" altLang="en-US" sz="2000" b="1">
                <a:ea typeface="Arial Unicode MS"/>
                <a:cs typeface="Arial Unicode MS"/>
              </a:rPr>
              <a:t>函数的参数：</a:t>
            </a:r>
          </a:p>
          <a:p>
            <a:pPr>
              <a:lnSpc>
                <a:spcPct val="210000"/>
              </a:lnSpc>
            </a:pPr>
            <a:r>
              <a:rPr lang="en-US" altLang="zh-CN" sz="2000" b="1">
                <a:solidFill>
                  <a:srgbClr val="0000FF"/>
                </a:solidFill>
                <a:ea typeface="Arial Unicode MS"/>
                <a:cs typeface="Arial Unicode MS"/>
              </a:rPr>
              <a:t>time()</a:t>
            </a:r>
            <a:r>
              <a:rPr lang="en-US" altLang="zh-CN" sz="2000" b="1">
                <a:ea typeface="Arial Unicode MS"/>
                <a:cs typeface="Arial Unicode MS"/>
              </a:rPr>
              <a:t>	</a:t>
            </a:r>
          </a:p>
          <a:p>
            <a:r>
              <a:rPr lang="en-US" altLang="zh-CN" sz="2000" b="1">
                <a:ea typeface="Arial Unicode MS"/>
                <a:cs typeface="Arial Unicode MS"/>
              </a:rPr>
              <a:t>	</a:t>
            </a:r>
            <a:r>
              <a:rPr lang="zh-CN" altLang="en-US" sz="1800" b="1">
                <a:ea typeface="Arial Unicode MS"/>
                <a:cs typeface="Arial Unicode MS"/>
              </a:rPr>
              <a:t>时间函数，在</a:t>
            </a:r>
            <a:r>
              <a:rPr lang="en-US" altLang="zh-CN" sz="1800" b="1">
                <a:solidFill>
                  <a:srgbClr val="000000"/>
                </a:solidFill>
                <a:ea typeface="Arial Unicode MS"/>
                <a:cs typeface="Arial Unicode MS"/>
              </a:rPr>
              <a:t>time.h</a:t>
            </a:r>
            <a:r>
              <a:rPr lang="zh-CN" altLang="en-US" sz="1800" b="1">
                <a:solidFill>
                  <a:srgbClr val="000000"/>
                </a:solidFill>
                <a:ea typeface="Arial Unicode MS"/>
                <a:cs typeface="Arial Unicode MS"/>
              </a:rPr>
              <a:t>定义。</a:t>
            </a:r>
            <a:r>
              <a:rPr lang="zh-CN" altLang="en-US" sz="1800" b="1">
                <a:ea typeface="Arial Unicode MS"/>
                <a:cs typeface="Arial Unicode MS"/>
              </a:rPr>
              <a:t>用</a:t>
            </a:r>
            <a:r>
              <a:rPr lang="en-US" altLang="zh-CN" sz="1800" b="1">
                <a:ea typeface="Arial Unicode MS"/>
                <a:cs typeface="Arial Unicode MS"/>
              </a:rPr>
              <a:t>0</a:t>
            </a:r>
            <a:r>
              <a:rPr lang="zh-CN" altLang="en-US" sz="1800" b="1">
                <a:ea typeface="Arial Unicode MS"/>
                <a:cs typeface="Arial Unicode MS"/>
              </a:rPr>
              <a:t>作参数时，返回系统当前时间 </a:t>
            </a:r>
          </a:p>
        </p:txBody>
      </p:sp>
      <p:sp>
        <p:nvSpPr>
          <p:cNvPr id="242691" name="Text Box 4"/>
          <p:cNvSpPr txBox="1">
            <a:spLocks noChangeArrowheads="1"/>
          </p:cNvSpPr>
          <p:nvPr/>
        </p:nvSpPr>
        <p:spPr bwMode="auto">
          <a:xfrm>
            <a:off x="685800" y="609600"/>
            <a:ext cx="1400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b="1" i="1">
                <a:solidFill>
                  <a:srgbClr val="008000"/>
                </a:solidFill>
                <a:latin typeface="宋体" charset="-122"/>
              </a:rPr>
              <a:t>随机函数</a:t>
            </a:r>
            <a:endParaRPr lang="zh-CN" altLang="en-US" b="1" i="1">
              <a:solidFill>
                <a:srgbClr val="008000"/>
              </a:solidFill>
              <a:latin typeface="宋体" charset="-122"/>
            </a:endParaRPr>
          </a:p>
        </p:txBody>
      </p:sp>
      <p:sp>
        <p:nvSpPr>
          <p:cNvPr id="798725" name="Text Box 5"/>
          <p:cNvSpPr txBox="1">
            <a:spLocks noChangeArrowheads="1"/>
          </p:cNvSpPr>
          <p:nvPr/>
        </p:nvSpPr>
        <p:spPr bwMode="auto">
          <a:xfrm>
            <a:off x="671513" y="1508125"/>
            <a:ext cx="784860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</a:rPr>
              <a:t>Visual C++</a:t>
            </a:r>
            <a:r>
              <a:rPr lang="zh-CN" altLang="en-US" sz="2000" b="1">
                <a:ea typeface="Arial Unicode MS"/>
                <a:cs typeface="Arial Unicode MS"/>
              </a:rPr>
              <a:t>的标准库（</a:t>
            </a:r>
            <a:r>
              <a:rPr lang="en-US" altLang="zh-CN" sz="2000" b="1">
                <a:solidFill>
                  <a:srgbClr val="000000"/>
                </a:solidFill>
                <a:ea typeface="Arial Unicode MS"/>
                <a:cs typeface="Arial Unicode MS"/>
              </a:rPr>
              <a:t>stdlib.h</a:t>
            </a:r>
            <a:r>
              <a:rPr lang="zh-CN" altLang="en-US" sz="2000" b="1">
                <a:ea typeface="Arial Unicode MS"/>
                <a:cs typeface="Arial Unicode MS"/>
              </a:rPr>
              <a:t>）提供两个用于产生随机数的函数： </a:t>
            </a:r>
          </a:p>
        </p:txBody>
      </p:sp>
      <p:sp>
        <p:nvSpPr>
          <p:cNvPr id="24269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9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2" grpId="0" autoUpdateAnimBg="0"/>
      <p:bldP spid="798723" grpId="0" autoUpdateAnimBg="0"/>
      <p:bldP spid="798725" grpId="0" autoUpdateAnimBg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799747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799748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43724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799751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799752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799753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799754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97</a:t>
                </a:r>
              </a:p>
            </p:txBody>
          </p:sp>
          <p:sp>
            <p:nvSpPr>
              <p:cNvPr id="799755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799756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799757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799758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</p:grpSp>
        <p:grpSp>
          <p:nvGrpSpPr>
            <p:cNvPr id="243725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43726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43727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43728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43729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43730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43731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43732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43733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799768" name="AutoShape 24"/>
          <p:cNvSpPr>
            <a:spLocks noChangeArrowheads="1"/>
          </p:cNvSpPr>
          <p:nvPr/>
        </p:nvSpPr>
        <p:spPr bwMode="auto">
          <a:xfrm>
            <a:off x="1524000" y="25146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799769" name="AutoShape 25"/>
          <p:cNvSpPr>
            <a:spLocks noChangeArrowheads="1"/>
          </p:cNvSpPr>
          <p:nvPr/>
        </p:nvSpPr>
        <p:spPr bwMode="auto">
          <a:xfrm>
            <a:off x="1524000" y="28956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38</a:t>
            </a:r>
          </a:p>
        </p:txBody>
      </p:sp>
      <p:sp>
        <p:nvSpPr>
          <p:cNvPr id="799770" name="Text Box 26"/>
          <p:cNvSpPr txBox="1">
            <a:spLocks noChangeArrowheads="1"/>
          </p:cNvSpPr>
          <p:nvPr/>
        </p:nvSpPr>
        <p:spPr bwMode="auto">
          <a:xfrm>
            <a:off x="4684713" y="22098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[ 0 ]</a:t>
            </a:r>
          </a:p>
        </p:txBody>
      </p:sp>
      <p:sp>
        <p:nvSpPr>
          <p:cNvPr id="799771" name="Text Box 27"/>
          <p:cNvSpPr txBox="1">
            <a:spLocks noChangeArrowheads="1"/>
          </p:cNvSpPr>
          <p:nvPr/>
        </p:nvSpPr>
        <p:spPr bwMode="auto">
          <a:xfrm>
            <a:off x="4684713" y="33369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[ 1 ]</a:t>
            </a:r>
          </a:p>
        </p:txBody>
      </p:sp>
      <p:sp>
        <p:nvSpPr>
          <p:cNvPr id="799772" name="AutoShape 28"/>
          <p:cNvSpPr>
            <a:spLocks noChangeArrowheads="1"/>
          </p:cNvSpPr>
          <p:nvPr/>
        </p:nvSpPr>
        <p:spPr bwMode="auto">
          <a:xfrm>
            <a:off x="4800600" y="26670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799773" name="Text Box 29"/>
          <p:cNvSpPr txBox="1">
            <a:spLocks noChangeArrowheads="1"/>
          </p:cNvSpPr>
          <p:nvPr/>
        </p:nvSpPr>
        <p:spPr bwMode="auto">
          <a:xfrm>
            <a:off x="2711450" y="2805113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[ 0 ]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[ 1 ]</a:t>
            </a:r>
          </a:p>
        </p:txBody>
      </p:sp>
      <p:sp>
        <p:nvSpPr>
          <p:cNvPr id="243723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9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9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9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79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79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79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6" grpId="0" autoUpdateAnimBg="0"/>
      <p:bldP spid="799747" grpId="0" build="p" autoUpdateAnimBg="0" advAuto="2000"/>
      <p:bldP spid="799748" grpId="0" autoUpdateAnimBg="0"/>
      <p:bldP spid="799768" grpId="0" animBg="1" autoUpdateAnimBg="0"/>
      <p:bldP spid="799769" grpId="0" animBg="1" autoUpdateAnimBg="0"/>
      <p:bldP spid="799770" grpId="0" autoUpdateAnimBg="0"/>
      <p:bldP spid="799771" grpId="0" autoUpdateAnimBg="0"/>
      <p:bldP spid="799772" grpId="0" animBg="1"/>
      <p:bldP spid="79977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5"/>
          <p:cNvSpPr txBox="1">
            <a:spLocks noChangeArrowheads="1"/>
          </p:cNvSpPr>
          <p:nvPr/>
        </p:nvSpPr>
        <p:spPr bwMode="auto">
          <a:xfrm>
            <a:off x="990600" y="460375"/>
            <a:ext cx="4746625" cy="5740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  </a:t>
            </a:r>
            <a:r>
              <a:rPr lang="zh-CN" altLang="en-US" sz="2000" b="1" i="1">
                <a:solidFill>
                  <a:srgbClr val="008000"/>
                </a:solidFill>
              </a:rPr>
              <a:t>数组测试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{ int  i , a[ 5 ] = { 1, 3, 5, 7, 9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0; i &lt; 5;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a[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static int b[ 5 ] = { 1, 2, 3 };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5 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b[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int c[ ] = { 1, 2, 3, 4, 5, 6, 7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sizeof ( c ) / </a:t>
            </a:r>
            <a:r>
              <a:rPr lang="en-US" altLang="zh-CN" sz="1800" b="1">
                <a:solidFill>
                  <a:srgbClr val="0000FF"/>
                </a:solidFill>
              </a:rPr>
              <a:t>sizeof  ( int )</a:t>
            </a:r>
            <a:r>
              <a:rPr lang="en-US" altLang="zh-CN" sz="1800"/>
              <a:t> ; 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c[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29419" name="Oval 11"/>
          <p:cNvSpPr>
            <a:spLocks noChangeArrowheads="1"/>
          </p:cNvSpPr>
          <p:nvPr/>
        </p:nvSpPr>
        <p:spPr bwMode="auto">
          <a:xfrm>
            <a:off x="3657600" y="4845050"/>
            <a:ext cx="12954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771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  <p:sp>
        <p:nvSpPr>
          <p:cNvPr id="32772" name="Rectangle 16"/>
          <p:cNvSpPr>
            <a:spLocks noChangeArrowheads="1"/>
          </p:cNvSpPr>
          <p:nvPr/>
        </p:nvSpPr>
        <p:spPr bwMode="auto">
          <a:xfrm>
            <a:off x="4641850" y="4502150"/>
            <a:ext cx="367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c</a:t>
            </a:r>
            <a:r>
              <a:rPr lang="zh-CN" altLang="en-US" sz="1800" b="1" i="1">
                <a:solidFill>
                  <a:srgbClr val="008000"/>
                </a:solidFill>
              </a:rPr>
              <a:t>，初始化，默认长度 </a:t>
            </a:r>
            <a:r>
              <a:rPr lang="en-US" altLang="zh-CN" sz="1800" b="1" i="1">
                <a:solidFill>
                  <a:srgbClr val="008000"/>
                </a:solidFill>
              </a:rPr>
              <a:t>7 </a:t>
            </a:r>
          </a:p>
        </p:txBody>
      </p:sp>
      <p:sp>
        <p:nvSpPr>
          <p:cNvPr id="32773" name="Rectangle 17"/>
          <p:cNvSpPr>
            <a:spLocks noChangeArrowheads="1"/>
          </p:cNvSpPr>
          <p:nvPr/>
        </p:nvSpPr>
        <p:spPr bwMode="auto">
          <a:xfrm>
            <a:off x="4641850" y="3567113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2774" name="Rectangle 18"/>
          <p:cNvSpPr>
            <a:spLocks noChangeArrowheads="1"/>
          </p:cNvSpPr>
          <p:nvPr/>
        </p:nvSpPr>
        <p:spPr bwMode="auto">
          <a:xfrm>
            <a:off x="4641850" y="190976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sp>
        <p:nvSpPr>
          <p:cNvPr id="32775" name="Rectangle 19"/>
          <p:cNvSpPr>
            <a:spLocks noChangeArrowheads="1"/>
          </p:cNvSpPr>
          <p:nvPr/>
        </p:nvSpPr>
        <p:spPr bwMode="auto">
          <a:xfrm>
            <a:off x="4648200" y="2198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2776" name="Rectangle 20"/>
          <p:cNvSpPr>
            <a:spLocks noChangeArrowheads="1"/>
          </p:cNvSpPr>
          <p:nvPr/>
        </p:nvSpPr>
        <p:spPr bwMode="auto">
          <a:xfrm>
            <a:off x="4648200" y="320675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声明静态数组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sp>
        <p:nvSpPr>
          <p:cNvPr id="529420" name="AutoShape 12"/>
          <p:cNvSpPr>
            <a:spLocks/>
          </p:cNvSpPr>
          <p:nvPr/>
        </p:nvSpPr>
        <p:spPr bwMode="auto">
          <a:xfrm>
            <a:off x="5943600" y="2452688"/>
            <a:ext cx="2362200" cy="609600"/>
          </a:xfrm>
          <a:prstGeom prst="borderCallout2">
            <a:avLst>
              <a:gd name="adj1" fmla="val 18750"/>
              <a:gd name="adj2" fmla="val -3227"/>
              <a:gd name="adj3" fmla="val 18750"/>
              <a:gd name="adj4" fmla="val -19153"/>
              <a:gd name="adj5" fmla="val 369532"/>
              <a:gd name="adj6" fmla="val -7016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int </a:t>
            </a:r>
            <a:r>
              <a:rPr lang="zh-CN" altLang="en-US" sz="1800" b="1"/>
              <a:t>类型数据字节数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9" grpId="0" animBg="1"/>
      <p:bldP spid="529420" grpId="0" animBg="1" autoUpdateAnimBg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44738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44739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44740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44748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00775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800776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800777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00778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97</a:t>
                </a:r>
              </a:p>
            </p:txBody>
          </p:sp>
          <p:sp>
            <p:nvSpPr>
              <p:cNvPr id="800779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00780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00781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00782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</p:grpSp>
        <p:grpSp>
          <p:nvGrpSpPr>
            <p:cNvPr id="244749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44750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44751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44752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44753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44754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44755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44756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44757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800792" name="AutoShape 24"/>
          <p:cNvSpPr>
            <a:spLocks noChangeArrowheads="1"/>
          </p:cNvSpPr>
          <p:nvPr/>
        </p:nvSpPr>
        <p:spPr bwMode="auto">
          <a:xfrm>
            <a:off x="1524000" y="25146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38</a:t>
            </a:r>
          </a:p>
        </p:txBody>
      </p:sp>
      <p:sp>
        <p:nvSpPr>
          <p:cNvPr id="800793" name="AutoShape 25"/>
          <p:cNvSpPr>
            <a:spLocks noChangeArrowheads="1"/>
          </p:cNvSpPr>
          <p:nvPr/>
        </p:nvSpPr>
        <p:spPr bwMode="auto">
          <a:xfrm>
            <a:off x="1524000" y="28956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49</a:t>
            </a:r>
          </a:p>
        </p:txBody>
      </p:sp>
      <p:sp>
        <p:nvSpPr>
          <p:cNvPr id="244743" name="Text Box 26"/>
          <p:cNvSpPr txBox="1">
            <a:spLocks noChangeArrowheads="1"/>
          </p:cNvSpPr>
          <p:nvPr/>
        </p:nvSpPr>
        <p:spPr bwMode="auto">
          <a:xfrm>
            <a:off x="4684713" y="22098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[ 0 ]</a:t>
            </a:r>
          </a:p>
        </p:txBody>
      </p:sp>
      <p:sp>
        <p:nvSpPr>
          <p:cNvPr id="244744" name="Text Box 27"/>
          <p:cNvSpPr txBox="1">
            <a:spLocks noChangeArrowheads="1"/>
          </p:cNvSpPr>
          <p:nvPr/>
        </p:nvSpPr>
        <p:spPr bwMode="auto">
          <a:xfrm>
            <a:off x="4684713" y="33369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[ 1 ]</a:t>
            </a:r>
          </a:p>
        </p:txBody>
      </p:sp>
      <p:sp>
        <p:nvSpPr>
          <p:cNvPr id="244745" name="AutoShape 28"/>
          <p:cNvSpPr>
            <a:spLocks noChangeArrowheads="1"/>
          </p:cNvSpPr>
          <p:nvPr/>
        </p:nvSpPr>
        <p:spPr bwMode="auto">
          <a:xfrm>
            <a:off x="4800600" y="26670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244746" name="Text Box 29"/>
          <p:cNvSpPr txBox="1">
            <a:spLocks noChangeArrowheads="1"/>
          </p:cNvSpPr>
          <p:nvPr/>
        </p:nvSpPr>
        <p:spPr bwMode="auto">
          <a:xfrm>
            <a:off x="2711450" y="2805113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[ 0 ]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[ 1 ]</a:t>
            </a:r>
          </a:p>
        </p:txBody>
      </p:sp>
      <p:sp>
        <p:nvSpPr>
          <p:cNvPr id="244747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0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92" grpId="0" animBg="1" autoUpdateAnimBg="0"/>
      <p:bldP spid="800793" grpId="0" animBg="1" autoUpdateAnimBg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45762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45763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45764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45769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01799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801800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801801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01802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97</a:t>
                </a:r>
              </a:p>
            </p:txBody>
          </p:sp>
          <p:sp>
            <p:nvSpPr>
              <p:cNvPr id="801803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01804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01805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01806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</p:grpSp>
        <p:grpSp>
          <p:nvGrpSpPr>
            <p:cNvPr id="245770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45771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45772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45773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45774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45775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45776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45777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45778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801816" name="AutoShape 24"/>
          <p:cNvSpPr>
            <a:spLocks noChangeArrowheads="1"/>
          </p:cNvSpPr>
          <p:nvPr/>
        </p:nvSpPr>
        <p:spPr bwMode="auto">
          <a:xfrm>
            <a:off x="1524000" y="28956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801817" name="AutoShape 25"/>
          <p:cNvSpPr>
            <a:spLocks noChangeArrowheads="1"/>
          </p:cNvSpPr>
          <p:nvPr/>
        </p:nvSpPr>
        <p:spPr bwMode="auto">
          <a:xfrm>
            <a:off x="1524000" y="32766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801818" name="Text Box 26"/>
          <p:cNvSpPr txBox="1">
            <a:spLocks noChangeArrowheads="1"/>
          </p:cNvSpPr>
          <p:nvPr/>
        </p:nvSpPr>
        <p:spPr bwMode="auto">
          <a:xfrm>
            <a:off x="2711450" y="3109913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[ 1 ]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&lt;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[ 2 ]</a:t>
            </a:r>
          </a:p>
        </p:txBody>
      </p:sp>
      <p:sp>
        <p:nvSpPr>
          <p:cNvPr id="245768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0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0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16" grpId="0" animBg="1" autoUpdateAnimBg="0"/>
      <p:bldP spid="801817" grpId="0" animBg="1" autoUpdateAnimBg="0"/>
      <p:bldP spid="801818" grpId="0" autoUpdateAnimBg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46786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46787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46788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46793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02823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802824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802825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02826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97</a:t>
                </a:r>
              </a:p>
            </p:txBody>
          </p:sp>
          <p:sp>
            <p:nvSpPr>
              <p:cNvPr id="802827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02828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02829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02830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</p:grpSp>
        <p:grpSp>
          <p:nvGrpSpPr>
            <p:cNvPr id="246794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46795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46796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46797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46798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46799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46800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46801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46802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802840" name="AutoShape 24"/>
          <p:cNvSpPr>
            <a:spLocks noChangeArrowheads="1"/>
          </p:cNvSpPr>
          <p:nvPr/>
        </p:nvSpPr>
        <p:spPr bwMode="auto">
          <a:xfrm>
            <a:off x="1524000" y="32766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802841" name="AutoShape 25"/>
          <p:cNvSpPr>
            <a:spLocks noChangeArrowheads="1"/>
          </p:cNvSpPr>
          <p:nvPr/>
        </p:nvSpPr>
        <p:spPr bwMode="auto">
          <a:xfrm>
            <a:off x="1524000" y="37052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97</a:t>
            </a:r>
          </a:p>
        </p:txBody>
      </p:sp>
      <p:sp>
        <p:nvSpPr>
          <p:cNvPr id="802842" name="Text Box 26"/>
          <p:cNvSpPr txBox="1">
            <a:spLocks noChangeArrowheads="1"/>
          </p:cNvSpPr>
          <p:nvPr/>
        </p:nvSpPr>
        <p:spPr bwMode="auto">
          <a:xfrm>
            <a:off x="2711450" y="3505200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[ 2 ]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&lt;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[ 3 ]</a:t>
            </a:r>
          </a:p>
        </p:txBody>
      </p:sp>
      <p:sp>
        <p:nvSpPr>
          <p:cNvPr id="246792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0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0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40" grpId="0" animBg="1" autoUpdateAnimBg="0"/>
      <p:bldP spid="802841" grpId="0" animBg="1" autoUpdateAnimBg="0"/>
      <p:bldP spid="802842" grpId="0" autoUpdateAnimBg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47810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47811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47812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47820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03847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803848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803849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03850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97</a:t>
                </a:r>
              </a:p>
            </p:txBody>
          </p:sp>
          <p:sp>
            <p:nvSpPr>
              <p:cNvPr id="803851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03852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03853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03854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</p:grpSp>
        <p:grpSp>
          <p:nvGrpSpPr>
            <p:cNvPr id="247821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47822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47823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47824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47825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47826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47827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47828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47829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803864" name="AutoShape 24"/>
          <p:cNvSpPr>
            <a:spLocks noChangeArrowheads="1"/>
          </p:cNvSpPr>
          <p:nvPr/>
        </p:nvSpPr>
        <p:spPr bwMode="auto">
          <a:xfrm>
            <a:off x="1524000" y="37052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97</a:t>
            </a:r>
          </a:p>
        </p:txBody>
      </p:sp>
      <p:sp>
        <p:nvSpPr>
          <p:cNvPr id="803865" name="AutoShape 25"/>
          <p:cNvSpPr>
            <a:spLocks noChangeArrowheads="1"/>
          </p:cNvSpPr>
          <p:nvPr/>
        </p:nvSpPr>
        <p:spPr bwMode="auto">
          <a:xfrm>
            <a:off x="1524000" y="41148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76</a:t>
            </a:r>
          </a:p>
        </p:txBody>
      </p:sp>
      <p:sp>
        <p:nvSpPr>
          <p:cNvPr id="803866" name="Text Box 26"/>
          <p:cNvSpPr txBox="1">
            <a:spLocks noChangeArrowheads="1"/>
          </p:cNvSpPr>
          <p:nvPr/>
        </p:nvSpPr>
        <p:spPr bwMode="auto">
          <a:xfrm>
            <a:off x="4684713" y="32766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[ 3 ]</a:t>
            </a:r>
          </a:p>
        </p:txBody>
      </p:sp>
      <p:sp>
        <p:nvSpPr>
          <p:cNvPr id="803867" name="Text Box 27"/>
          <p:cNvSpPr txBox="1">
            <a:spLocks noChangeArrowheads="1"/>
          </p:cNvSpPr>
          <p:nvPr/>
        </p:nvSpPr>
        <p:spPr bwMode="auto">
          <a:xfrm>
            <a:off x="4684713" y="44037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[ 4 ]</a:t>
            </a:r>
          </a:p>
        </p:txBody>
      </p:sp>
      <p:sp>
        <p:nvSpPr>
          <p:cNvPr id="803868" name="AutoShape 28"/>
          <p:cNvSpPr>
            <a:spLocks noChangeArrowheads="1"/>
          </p:cNvSpPr>
          <p:nvPr/>
        </p:nvSpPr>
        <p:spPr bwMode="auto">
          <a:xfrm>
            <a:off x="4800600" y="37338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803869" name="Text Box 29"/>
          <p:cNvSpPr txBox="1">
            <a:spLocks noChangeArrowheads="1"/>
          </p:cNvSpPr>
          <p:nvPr/>
        </p:nvSpPr>
        <p:spPr bwMode="auto">
          <a:xfrm>
            <a:off x="2711450" y="3886200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[ 3 ]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[ 4 ]</a:t>
            </a:r>
          </a:p>
        </p:txBody>
      </p:sp>
      <p:sp>
        <p:nvSpPr>
          <p:cNvPr id="247819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0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0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0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64" grpId="0" animBg="1" autoUpdateAnimBg="0"/>
      <p:bldP spid="803865" grpId="0" animBg="1" autoUpdateAnimBg="0"/>
      <p:bldP spid="803866" grpId="0" autoUpdateAnimBg="0"/>
      <p:bldP spid="803867" grpId="0" autoUpdateAnimBg="0"/>
      <p:bldP spid="803868" grpId="0" animBg="1"/>
      <p:bldP spid="803869" grpId="0" autoUpdateAnimBg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48834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48835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48836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48844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04871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804872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804873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04874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97</a:t>
                </a:r>
              </a:p>
            </p:txBody>
          </p:sp>
          <p:sp>
            <p:nvSpPr>
              <p:cNvPr id="804875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04876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04877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04878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</p:grpSp>
        <p:grpSp>
          <p:nvGrpSpPr>
            <p:cNvPr id="248845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48846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48847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48848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48849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48850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48851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48852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48853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804888" name="AutoShape 24"/>
          <p:cNvSpPr>
            <a:spLocks noChangeArrowheads="1"/>
          </p:cNvSpPr>
          <p:nvPr/>
        </p:nvSpPr>
        <p:spPr bwMode="auto">
          <a:xfrm>
            <a:off x="1524000" y="37052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76</a:t>
            </a:r>
          </a:p>
        </p:txBody>
      </p:sp>
      <p:sp>
        <p:nvSpPr>
          <p:cNvPr id="804889" name="AutoShape 25"/>
          <p:cNvSpPr>
            <a:spLocks noChangeArrowheads="1"/>
          </p:cNvSpPr>
          <p:nvPr/>
        </p:nvSpPr>
        <p:spPr bwMode="auto">
          <a:xfrm>
            <a:off x="1524000" y="41148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97</a:t>
            </a:r>
          </a:p>
        </p:txBody>
      </p:sp>
      <p:sp>
        <p:nvSpPr>
          <p:cNvPr id="248839" name="Text Box 26"/>
          <p:cNvSpPr txBox="1">
            <a:spLocks noChangeArrowheads="1"/>
          </p:cNvSpPr>
          <p:nvPr/>
        </p:nvSpPr>
        <p:spPr bwMode="auto">
          <a:xfrm>
            <a:off x="4684713" y="32766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[ 3 ]</a:t>
            </a:r>
          </a:p>
        </p:txBody>
      </p:sp>
      <p:sp>
        <p:nvSpPr>
          <p:cNvPr id="248840" name="Text Box 27"/>
          <p:cNvSpPr txBox="1">
            <a:spLocks noChangeArrowheads="1"/>
          </p:cNvSpPr>
          <p:nvPr/>
        </p:nvSpPr>
        <p:spPr bwMode="auto">
          <a:xfrm>
            <a:off x="4684713" y="44037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[ 4 ]</a:t>
            </a:r>
          </a:p>
        </p:txBody>
      </p:sp>
      <p:sp>
        <p:nvSpPr>
          <p:cNvPr id="248841" name="AutoShape 28"/>
          <p:cNvSpPr>
            <a:spLocks noChangeArrowheads="1"/>
          </p:cNvSpPr>
          <p:nvPr/>
        </p:nvSpPr>
        <p:spPr bwMode="auto">
          <a:xfrm>
            <a:off x="4800600" y="37338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248842" name="Text Box 29"/>
          <p:cNvSpPr txBox="1">
            <a:spLocks noChangeArrowheads="1"/>
          </p:cNvSpPr>
          <p:nvPr/>
        </p:nvSpPr>
        <p:spPr bwMode="auto">
          <a:xfrm>
            <a:off x="2711450" y="3886200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[ 3 ]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[ 4 ]</a:t>
            </a:r>
          </a:p>
        </p:txBody>
      </p:sp>
      <p:sp>
        <p:nvSpPr>
          <p:cNvPr id="248843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0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88" grpId="0" animBg="1" autoUpdateAnimBg="0"/>
      <p:bldP spid="804889" grpId="0" animBg="1" autoUpdateAnimBg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49858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49859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49860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49868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05895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805896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805897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05898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05899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97</a:t>
                </a:r>
              </a:p>
            </p:txBody>
          </p:sp>
          <p:sp>
            <p:nvSpPr>
              <p:cNvPr id="805900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05901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05902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</p:grpSp>
        <p:grpSp>
          <p:nvGrpSpPr>
            <p:cNvPr id="249869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49870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49871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49872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49873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49874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49875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49876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49877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805912" name="AutoShape 24"/>
          <p:cNvSpPr>
            <a:spLocks noChangeArrowheads="1"/>
          </p:cNvSpPr>
          <p:nvPr/>
        </p:nvSpPr>
        <p:spPr bwMode="auto">
          <a:xfrm>
            <a:off x="1524000" y="41148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97</a:t>
            </a:r>
          </a:p>
        </p:txBody>
      </p:sp>
      <p:sp>
        <p:nvSpPr>
          <p:cNvPr id="805913" name="AutoShape 25"/>
          <p:cNvSpPr>
            <a:spLocks noChangeArrowheads="1"/>
          </p:cNvSpPr>
          <p:nvPr/>
        </p:nvSpPr>
        <p:spPr bwMode="auto">
          <a:xfrm>
            <a:off x="1524000" y="44958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13</a:t>
            </a:r>
          </a:p>
        </p:txBody>
      </p:sp>
      <p:sp>
        <p:nvSpPr>
          <p:cNvPr id="805914" name="Text Box 26"/>
          <p:cNvSpPr txBox="1">
            <a:spLocks noChangeArrowheads="1"/>
          </p:cNvSpPr>
          <p:nvPr/>
        </p:nvSpPr>
        <p:spPr bwMode="auto">
          <a:xfrm>
            <a:off x="4684713" y="37338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[ 4 ]</a:t>
            </a:r>
          </a:p>
        </p:txBody>
      </p:sp>
      <p:sp>
        <p:nvSpPr>
          <p:cNvPr id="805915" name="Text Box 27"/>
          <p:cNvSpPr txBox="1">
            <a:spLocks noChangeArrowheads="1"/>
          </p:cNvSpPr>
          <p:nvPr/>
        </p:nvSpPr>
        <p:spPr bwMode="auto">
          <a:xfrm>
            <a:off x="4684713" y="48609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[ 5 ]</a:t>
            </a:r>
          </a:p>
        </p:txBody>
      </p:sp>
      <p:sp>
        <p:nvSpPr>
          <p:cNvPr id="805916" name="AutoShape 28"/>
          <p:cNvSpPr>
            <a:spLocks noChangeArrowheads="1"/>
          </p:cNvSpPr>
          <p:nvPr/>
        </p:nvSpPr>
        <p:spPr bwMode="auto">
          <a:xfrm>
            <a:off x="4800600" y="41910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805917" name="Text Box 29"/>
          <p:cNvSpPr txBox="1">
            <a:spLocks noChangeArrowheads="1"/>
          </p:cNvSpPr>
          <p:nvPr/>
        </p:nvSpPr>
        <p:spPr bwMode="auto">
          <a:xfrm>
            <a:off x="2711450" y="4329113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[ 4 ]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[ 5 ]</a:t>
            </a:r>
          </a:p>
        </p:txBody>
      </p:sp>
      <p:sp>
        <p:nvSpPr>
          <p:cNvPr id="249867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59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059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0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0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12" grpId="0" autoUpdateAnimBg="0"/>
      <p:bldP spid="805913" grpId="0" autoUpdateAnimBg="0"/>
      <p:bldP spid="805914" grpId="0" autoUpdateAnimBg="0"/>
      <p:bldP spid="805915" grpId="0" autoUpdateAnimBg="0"/>
      <p:bldP spid="805916" grpId="0" animBg="1"/>
      <p:bldP spid="805917" grpId="0" autoUpdateAnimBg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50882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50883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50884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50892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1011719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1011720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1011721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1011722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1011723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97</a:t>
                </a:r>
              </a:p>
            </p:txBody>
          </p:sp>
          <p:sp>
            <p:nvSpPr>
              <p:cNvPr id="1011724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1011725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1011726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</p:grpSp>
        <p:grpSp>
          <p:nvGrpSpPr>
            <p:cNvPr id="250893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50894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50895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50896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50897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50898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50899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50900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50901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250885" name="Text Box 26"/>
          <p:cNvSpPr txBox="1">
            <a:spLocks noChangeArrowheads="1"/>
          </p:cNvSpPr>
          <p:nvPr/>
        </p:nvSpPr>
        <p:spPr bwMode="auto">
          <a:xfrm>
            <a:off x="4684713" y="37338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[ 4 ]</a:t>
            </a:r>
          </a:p>
        </p:txBody>
      </p:sp>
      <p:sp>
        <p:nvSpPr>
          <p:cNvPr id="250886" name="Text Box 27"/>
          <p:cNvSpPr txBox="1">
            <a:spLocks noChangeArrowheads="1"/>
          </p:cNvSpPr>
          <p:nvPr/>
        </p:nvSpPr>
        <p:spPr bwMode="auto">
          <a:xfrm>
            <a:off x="4684713" y="48609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[ 5 ]</a:t>
            </a:r>
          </a:p>
        </p:txBody>
      </p:sp>
      <p:sp>
        <p:nvSpPr>
          <p:cNvPr id="250887" name="AutoShape 28"/>
          <p:cNvSpPr>
            <a:spLocks noChangeArrowheads="1"/>
          </p:cNvSpPr>
          <p:nvPr/>
        </p:nvSpPr>
        <p:spPr bwMode="auto">
          <a:xfrm>
            <a:off x="4800600" y="41910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250888" name="Text Box 29"/>
          <p:cNvSpPr txBox="1">
            <a:spLocks noChangeArrowheads="1"/>
          </p:cNvSpPr>
          <p:nvPr/>
        </p:nvSpPr>
        <p:spPr bwMode="auto">
          <a:xfrm>
            <a:off x="2711450" y="4329113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[ 4 ] </a:t>
            </a:r>
            <a:r>
              <a:rPr lang="en-US" altLang="zh-CN" sz="2000" b="1"/>
              <a:t>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[ 5 ]</a:t>
            </a:r>
          </a:p>
        </p:txBody>
      </p:sp>
      <p:sp>
        <p:nvSpPr>
          <p:cNvPr id="250889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1011743" name="AutoShape 31"/>
          <p:cNvSpPr>
            <a:spLocks noChangeArrowheads="1"/>
          </p:cNvSpPr>
          <p:nvPr/>
        </p:nvSpPr>
        <p:spPr bwMode="auto">
          <a:xfrm>
            <a:off x="1524000" y="41148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13</a:t>
            </a:r>
          </a:p>
        </p:txBody>
      </p:sp>
      <p:sp>
        <p:nvSpPr>
          <p:cNvPr id="1011744" name="AutoShape 32"/>
          <p:cNvSpPr>
            <a:spLocks noChangeArrowheads="1"/>
          </p:cNvSpPr>
          <p:nvPr/>
        </p:nvSpPr>
        <p:spPr bwMode="auto">
          <a:xfrm>
            <a:off x="1524000" y="452437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1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01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43" grpId="0" animBg="1" autoUpdateAnimBg="0"/>
      <p:bldP spid="1011744" grpId="0" animBg="1" autoUpdateAnimBg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51906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51907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51908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51916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06919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806920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806921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06922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06923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06924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97</a:t>
                </a:r>
              </a:p>
            </p:txBody>
          </p:sp>
          <p:sp>
            <p:nvSpPr>
              <p:cNvPr id="806925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06926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</p:grpSp>
        <p:grpSp>
          <p:nvGrpSpPr>
            <p:cNvPr id="251917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51918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51919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51920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51921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51922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51923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51924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51925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806936" name="AutoShape 24"/>
          <p:cNvSpPr>
            <a:spLocks noChangeArrowheads="1"/>
          </p:cNvSpPr>
          <p:nvPr/>
        </p:nvSpPr>
        <p:spPr bwMode="auto">
          <a:xfrm>
            <a:off x="1524000" y="44672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97</a:t>
            </a:r>
          </a:p>
        </p:txBody>
      </p:sp>
      <p:sp>
        <p:nvSpPr>
          <p:cNvPr id="806937" name="AutoShape 25"/>
          <p:cNvSpPr>
            <a:spLocks noChangeArrowheads="1"/>
          </p:cNvSpPr>
          <p:nvPr/>
        </p:nvSpPr>
        <p:spPr bwMode="auto">
          <a:xfrm>
            <a:off x="1524000" y="48768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27</a:t>
            </a:r>
          </a:p>
        </p:txBody>
      </p:sp>
      <p:sp>
        <p:nvSpPr>
          <p:cNvPr id="806938" name="Text Box 26"/>
          <p:cNvSpPr txBox="1">
            <a:spLocks noChangeArrowheads="1"/>
          </p:cNvSpPr>
          <p:nvPr/>
        </p:nvSpPr>
        <p:spPr bwMode="auto">
          <a:xfrm>
            <a:off x="4684713" y="41148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[ 5 ]</a:t>
            </a:r>
          </a:p>
        </p:txBody>
      </p:sp>
      <p:sp>
        <p:nvSpPr>
          <p:cNvPr id="806939" name="Text Box 27"/>
          <p:cNvSpPr txBox="1">
            <a:spLocks noChangeArrowheads="1"/>
          </p:cNvSpPr>
          <p:nvPr/>
        </p:nvSpPr>
        <p:spPr bwMode="auto">
          <a:xfrm>
            <a:off x="4684713" y="52419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[ 6 ]</a:t>
            </a:r>
          </a:p>
        </p:txBody>
      </p:sp>
      <p:sp>
        <p:nvSpPr>
          <p:cNvPr id="806940" name="AutoShape 28"/>
          <p:cNvSpPr>
            <a:spLocks noChangeArrowheads="1"/>
          </p:cNvSpPr>
          <p:nvPr/>
        </p:nvSpPr>
        <p:spPr bwMode="auto">
          <a:xfrm>
            <a:off x="4800600" y="45720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806941" name="Text Box 29"/>
          <p:cNvSpPr txBox="1">
            <a:spLocks noChangeArrowheads="1"/>
          </p:cNvSpPr>
          <p:nvPr/>
        </p:nvSpPr>
        <p:spPr bwMode="auto">
          <a:xfrm>
            <a:off x="2711450" y="4724400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[ 5 ]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[ 6 ]</a:t>
            </a:r>
          </a:p>
        </p:txBody>
      </p:sp>
      <p:sp>
        <p:nvSpPr>
          <p:cNvPr id="251915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0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06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0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36" grpId="0" animBg="1" autoUpdateAnimBg="0"/>
      <p:bldP spid="806937" grpId="0" animBg="1" autoUpdateAnimBg="0"/>
      <p:bldP spid="806938" grpId="0" autoUpdateAnimBg="0"/>
      <p:bldP spid="806939" grpId="0" autoUpdateAnimBg="0"/>
      <p:bldP spid="806940" grpId="0" animBg="1"/>
      <p:bldP spid="806941" grpId="0" autoUpdateAnimBg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52930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52931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52932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52940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07943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807944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807945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07946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07947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07948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97</a:t>
                </a:r>
              </a:p>
            </p:txBody>
          </p:sp>
          <p:sp>
            <p:nvSpPr>
              <p:cNvPr id="807949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07950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</p:grpSp>
        <p:grpSp>
          <p:nvGrpSpPr>
            <p:cNvPr id="252941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52942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52943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52944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52945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52946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52947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52948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52949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807960" name="AutoShape 24"/>
          <p:cNvSpPr>
            <a:spLocks noChangeArrowheads="1"/>
          </p:cNvSpPr>
          <p:nvPr/>
        </p:nvSpPr>
        <p:spPr bwMode="auto">
          <a:xfrm>
            <a:off x="1524000" y="44672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97</a:t>
            </a:r>
          </a:p>
        </p:txBody>
      </p:sp>
      <p:sp>
        <p:nvSpPr>
          <p:cNvPr id="807961" name="AutoShape 25"/>
          <p:cNvSpPr>
            <a:spLocks noChangeArrowheads="1"/>
          </p:cNvSpPr>
          <p:nvPr/>
        </p:nvSpPr>
        <p:spPr bwMode="auto">
          <a:xfrm>
            <a:off x="1524000" y="48768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27</a:t>
            </a:r>
          </a:p>
        </p:txBody>
      </p:sp>
      <p:sp>
        <p:nvSpPr>
          <p:cNvPr id="252935" name="Text Box 26"/>
          <p:cNvSpPr txBox="1">
            <a:spLocks noChangeArrowheads="1"/>
          </p:cNvSpPr>
          <p:nvPr/>
        </p:nvSpPr>
        <p:spPr bwMode="auto">
          <a:xfrm>
            <a:off x="4684713" y="41148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[ 5 ]</a:t>
            </a:r>
          </a:p>
        </p:txBody>
      </p:sp>
      <p:sp>
        <p:nvSpPr>
          <p:cNvPr id="252936" name="Text Box 27"/>
          <p:cNvSpPr txBox="1">
            <a:spLocks noChangeArrowheads="1"/>
          </p:cNvSpPr>
          <p:nvPr/>
        </p:nvSpPr>
        <p:spPr bwMode="auto">
          <a:xfrm>
            <a:off x="4684713" y="52419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[ 6 ]</a:t>
            </a:r>
          </a:p>
        </p:txBody>
      </p:sp>
      <p:sp>
        <p:nvSpPr>
          <p:cNvPr id="252937" name="AutoShape 28"/>
          <p:cNvSpPr>
            <a:spLocks noChangeArrowheads="1"/>
          </p:cNvSpPr>
          <p:nvPr/>
        </p:nvSpPr>
        <p:spPr bwMode="auto">
          <a:xfrm>
            <a:off x="4800600" y="45720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252938" name="Text Box 29"/>
          <p:cNvSpPr txBox="1">
            <a:spLocks noChangeArrowheads="1"/>
          </p:cNvSpPr>
          <p:nvPr/>
        </p:nvSpPr>
        <p:spPr bwMode="auto">
          <a:xfrm>
            <a:off x="2711450" y="4724400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[ 5 ]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[ 6 ]</a:t>
            </a:r>
          </a:p>
        </p:txBody>
      </p:sp>
      <p:sp>
        <p:nvSpPr>
          <p:cNvPr id="252939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0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60" grpId="0" animBg="1" autoUpdateAnimBg="0"/>
      <p:bldP spid="807961" grpId="0" animBg="1" autoUpdateAnimBg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53954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53955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53956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53964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08967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808968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808969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08970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08971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08972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08973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97</a:t>
                </a:r>
              </a:p>
            </p:txBody>
          </p:sp>
          <p:sp>
            <p:nvSpPr>
              <p:cNvPr id="808974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</p:grpSp>
        <p:grpSp>
          <p:nvGrpSpPr>
            <p:cNvPr id="253965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53966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53967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53968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53969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53970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53971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53972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53973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808984" name="AutoShape 24"/>
          <p:cNvSpPr>
            <a:spLocks noChangeArrowheads="1"/>
          </p:cNvSpPr>
          <p:nvPr/>
        </p:nvSpPr>
        <p:spPr bwMode="auto">
          <a:xfrm>
            <a:off x="1524000" y="48768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97</a:t>
            </a:r>
          </a:p>
        </p:txBody>
      </p:sp>
      <p:sp>
        <p:nvSpPr>
          <p:cNvPr id="808985" name="AutoShape 25"/>
          <p:cNvSpPr>
            <a:spLocks noChangeArrowheads="1"/>
          </p:cNvSpPr>
          <p:nvPr/>
        </p:nvSpPr>
        <p:spPr bwMode="auto">
          <a:xfrm>
            <a:off x="1524000" y="53054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52</a:t>
            </a:r>
          </a:p>
        </p:txBody>
      </p:sp>
      <p:sp>
        <p:nvSpPr>
          <p:cNvPr id="808986" name="Text Box 26"/>
          <p:cNvSpPr txBox="1">
            <a:spLocks noChangeArrowheads="1"/>
          </p:cNvSpPr>
          <p:nvPr/>
        </p:nvSpPr>
        <p:spPr bwMode="auto">
          <a:xfrm>
            <a:off x="4684713" y="44958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[ 6 ]</a:t>
            </a:r>
          </a:p>
        </p:txBody>
      </p:sp>
      <p:sp>
        <p:nvSpPr>
          <p:cNvPr id="808987" name="Text Box 27"/>
          <p:cNvSpPr txBox="1">
            <a:spLocks noChangeArrowheads="1"/>
          </p:cNvSpPr>
          <p:nvPr/>
        </p:nvSpPr>
        <p:spPr bwMode="auto">
          <a:xfrm>
            <a:off x="4684713" y="56229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[ 7 ]</a:t>
            </a:r>
          </a:p>
        </p:txBody>
      </p:sp>
      <p:sp>
        <p:nvSpPr>
          <p:cNvPr id="808988" name="AutoShape 28"/>
          <p:cNvSpPr>
            <a:spLocks noChangeArrowheads="1"/>
          </p:cNvSpPr>
          <p:nvPr/>
        </p:nvSpPr>
        <p:spPr bwMode="auto">
          <a:xfrm>
            <a:off x="4800600" y="49530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808989" name="Text Box 29"/>
          <p:cNvSpPr txBox="1">
            <a:spLocks noChangeArrowheads="1"/>
          </p:cNvSpPr>
          <p:nvPr/>
        </p:nvSpPr>
        <p:spPr bwMode="auto">
          <a:xfrm>
            <a:off x="2711450" y="5105400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[ 6 ]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[ 7 ]</a:t>
            </a:r>
          </a:p>
        </p:txBody>
      </p:sp>
      <p:sp>
        <p:nvSpPr>
          <p:cNvPr id="253963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0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0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0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4" grpId="0" animBg="1" autoUpdateAnimBg="0"/>
      <p:bldP spid="808985" grpId="0" animBg="1" autoUpdateAnimBg="0"/>
      <p:bldP spid="808986" grpId="0" autoUpdateAnimBg="0"/>
      <p:bldP spid="808987" grpId="0" autoUpdateAnimBg="0"/>
      <p:bldP spid="808988" grpId="0" animBg="1"/>
      <p:bldP spid="80898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5"/>
          <p:cNvSpPr txBox="1">
            <a:spLocks noChangeArrowheads="1"/>
          </p:cNvSpPr>
          <p:nvPr/>
        </p:nvSpPr>
        <p:spPr bwMode="auto">
          <a:xfrm>
            <a:off x="990600" y="460375"/>
            <a:ext cx="4721225" cy="5740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  </a:t>
            </a:r>
            <a:r>
              <a:rPr lang="zh-CN" altLang="en-US" sz="2000" b="1" i="1">
                <a:solidFill>
                  <a:srgbClr val="008000"/>
                </a:solidFill>
              </a:rPr>
              <a:t>数组测试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{ int  i , a[ 5 ] = { 1, 3, 5, 7, 9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0; i &lt; 5;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a[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static int b[ 5 ] = { 1, 2, 3 };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5 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b[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int c[ ] = { 1, 2, 3, 4, 5, 6, 7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</a:t>
            </a:r>
            <a:r>
              <a:rPr lang="en-US" altLang="zh-CN" sz="1800" b="1">
                <a:solidFill>
                  <a:srgbClr val="0000FF"/>
                </a:solidFill>
              </a:rPr>
              <a:t>sizeof ( c )</a:t>
            </a:r>
            <a:r>
              <a:rPr lang="en-US" altLang="zh-CN" sz="1800"/>
              <a:t> / sizeof  ( int ) ; 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c[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30443" name="Oval 11"/>
          <p:cNvSpPr>
            <a:spLocks noChangeArrowheads="1"/>
          </p:cNvSpPr>
          <p:nvPr/>
        </p:nvSpPr>
        <p:spPr bwMode="auto">
          <a:xfrm>
            <a:off x="2362200" y="4845050"/>
            <a:ext cx="12954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795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  <p:sp>
        <p:nvSpPr>
          <p:cNvPr id="33796" name="Rectangle 16"/>
          <p:cNvSpPr>
            <a:spLocks noChangeArrowheads="1"/>
          </p:cNvSpPr>
          <p:nvPr/>
        </p:nvSpPr>
        <p:spPr bwMode="auto">
          <a:xfrm>
            <a:off x="4641850" y="4502150"/>
            <a:ext cx="367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c</a:t>
            </a:r>
            <a:r>
              <a:rPr lang="zh-CN" altLang="en-US" sz="1800" b="1" i="1">
                <a:solidFill>
                  <a:srgbClr val="008000"/>
                </a:solidFill>
              </a:rPr>
              <a:t>，初始化，默认长度 </a:t>
            </a:r>
            <a:r>
              <a:rPr lang="en-US" altLang="zh-CN" sz="1800" b="1" i="1">
                <a:solidFill>
                  <a:srgbClr val="008000"/>
                </a:solidFill>
              </a:rPr>
              <a:t>7 </a:t>
            </a:r>
          </a:p>
        </p:txBody>
      </p:sp>
      <p:sp>
        <p:nvSpPr>
          <p:cNvPr id="33797" name="Rectangle 17"/>
          <p:cNvSpPr>
            <a:spLocks noChangeArrowheads="1"/>
          </p:cNvSpPr>
          <p:nvPr/>
        </p:nvSpPr>
        <p:spPr bwMode="auto">
          <a:xfrm>
            <a:off x="4641850" y="3567113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3798" name="Rectangle 18"/>
          <p:cNvSpPr>
            <a:spLocks noChangeArrowheads="1"/>
          </p:cNvSpPr>
          <p:nvPr/>
        </p:nvSpPr>
        <p:spPr bwMode="auto">
          <a:xfrm>
            <a:off x="4641850" y="190976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4648200" y="2198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4648200" y="320675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声明静态数组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sp>
        <p:nvSpPr>
          <p:cNvPr id="530444" name="AutoShape 12"/>
          <p:cNvSpPr>
            <a:spLocks/>
          </p:cNvSpPr>
          <p:nvPr/>
        </p:nvSpPr>
        <p:spPr bwMode="auto">
          <a:xfrm>
            <a:off x="4800600" y="2524125"/>
            <a:ext cx="2362200" cy="990600"/>
          </a:xfrm>
          <a:prstGeom prst="borderCallout2">
            <a:avLst>
              <a:gd name="adj1" fmla="val 11537"/>
              <a:gd name="adj2" fmla="val -3227"/>
              <a:gd name="adj3" fmla="val 11537"/>
              <a:gd name="adj4" fmla="val -19153"/>
              <a:gd name="adj5" fmla="val 227403"/>
              <a:gd name="adj6" fmla="val -7016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  <a:defRPr/>
            </a:pPr>
            <a:r>
              <a:rPr lang="zh-CN" altLang="en-US" sz="1800" b="1">
                <a:ea typeface="宋体" pitchFamily="2" charset="-122"/>
              </a:rPr>
              <a:t>数组 </a:t>
            </a:r>
            <a:r>
              <a:rPr lang="en-US" altLang="zh-CN" sz="1800" b="1">
                <a:ea typeface="宋体" pitchFamily="2" charset="-122"/>
              </a:rPr>
              <a:t>c </a:t>
            </a:r>
            <a:r>
              <a:rPr lang="zh-CN" altLang="en-US" sz="1800" b="1">
                <a:ea typeface="宋体" pitchFamily="2" charset="-122"/>
              </a:rPr>
              <a:t>的字节数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sizeof ( int [7]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43" grpId="0" animBg="1"/>
      <p:bldP spid="530444" grpId="0" animBg="1" autoUpdateAnimBg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54978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54979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54980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54988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09991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809992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809993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09994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09995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09996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09997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97</a:t>
                </a:r>
              </a:p>
            </p:txBody>
          </p:sp>
          <p:sp>
            <p:nvSpPr>
              <p:cNvPr id="809998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</p:grpSp>
        <p:grpSp>
          <p:nvGrpSpPr>
            <p:cNvPr id="254989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54990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54991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54992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54993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54994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54995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54996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54997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810008" name="AutoShape 24"/>
          <p:cNvSpPr>
            <a:spLocks noChangeArrowheads="1"/>
          </p:cNvSpPr>
          <p:nvPr/>
        </p:nvSpPr>
        <p:spPr bwMode="auto">
          <a:xfrm>
            <a:off x="1524000" y="48768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52</a:t>
            </a:r>
          </a:p>
        </p:txBody>
      </p:sp>
      <p:sp>
        <p:nvSpPr>
          <p:cNvPr id="810009" name="AutoShape 25"/>
          <p:cNvSpPr>
            <a:spLocks noChangeArrowheads="1"/>
          </p:cNvSpPr>
          <p:nvPr/>
        </p:nvSpPr>
        <p:spPr bwMode="auto">
          <a:xfrm>
            <a:off x="1524000" y="53054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97</a:t>
            </a:r>
          </a:p>
        </p:txBody>
      </p:sp>
      <p:sp>
        <p:nvSpPr>
          <p:cNvPr id="254983" name="Text Box 26"/>
          <p:cNvSpPr txBox="1">
            <a:spLocks noChangeArrowheads="1"/>
          </p:cNvSpPr>
          <p:nvPr/>
        </p:nvSpPr>
        <p:spPr bwMode="auto">
          <a:xfrm>
            <a:off x="4684713" y="44958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[ 6 ]</a:t>
            </a:r>
          </a:p>
        </p:txBody>
      </p:sp>
      <p:sp>
        <p:nvSpPr>
          <p:cNvPr id="254984" name="Text Box 27"/>
          <p:cNvSpPr txBox="1">
            <a:spLocks noChangeArrowheads="1"/>
          </p:cNvSpPr>
          <p:nvPr/>
        </p:nvSpPr>
        <p:spPr bwMode="auto">
          <a:xfrm>
            <a:off x="4684713" y="56229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[ 7 ]</a:t>
            </a:r>
          </a:p>
        </p:txBody>
      </p:sp>
      <p:sp>
        <p:nvSpPr>
          <p:cNvPr id="254985" name="AutoShape 28"/>
          <p:cNvSpPr>
            <a:spLocks noChangeArrowheads="1"/>
          </p:cNvSpPr>
          <p:nvPr/>
        </p:nvSpPr>
        <p:spPr bwMode="auto">
          <a:xfrm>
            <a:off x="4800600" y="49530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254986" name="Text Box 29"/>
          <p:cNvSpPr txBox="1">
            <a:spLocks noChangeArrowheads="1"/>
          </p:cNvSpPr>
          <p:nvPr/>
        </p:nvSpPr>
        <p:spPr bwMode="auto">
          <a:xfrm>
            <a:off x="2711450" y="5105400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[ 6 ]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[ 7 ]</a:t>
            </a:r>
          </a:p>
        </p:txBody>
      </p:sp>
      <p:sp>
        <p:nvSpPr>
          <p:cNvPr id="254987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1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008" grpId="0" animBg="1" autoUpdateAnimBg="0"/>
      <p:bldP spid="810009" grpId="0" animBg="1" autoUpdateAnimBg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56002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56003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56004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56006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11015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</a:p>
            </p:txBody>
          </p:sp>
          <p:sp>
            <p:nvSpPr>
              <p:cNvPr id="811016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</a:p>
            </p:txBody>
          </p:sp>
          <p:sp>
            <p:nvSpPr>
              <p:cNvPr id="811017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11018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11019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11020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11021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  <p:sp>
            <p:nvSpPr>
              <p:cNvPr id="811022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solidFill>
                      <a:srgbClr val="FF0000"/>
                    </a:solidFill>
                    <a:ea typeface="宋体" pitchFamily="2" charset="-122"/>
                  </a:rPr>
                  <a:t>97</a:t>
                </a:r>
              </a:p>
            </p:txBody>
          </p:sp>
        </p:grpSp>
        <p:grpSp>
          <p:nvGrpSpPr>
            <p:cNvPr id="256007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56008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56009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56010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56011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56012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56013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56014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56015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256005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57026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57027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57028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57042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12039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  <a:endParaRPr lang="en-US" altLang="zh-CN" sz="2000">
                  <a:solidFill>
                    <a:schemeClr val="hlink"/>
                  </a:solidFill>
                  <a:ea typeface="宋体" pitchFamily="2" charset="-122"/>
                </a:endParaRPr>
              </a:p>
            </p:txBody>
          </p:sp>
          <p:sp>
            <p:nvSpPr>
              <p:cNvPr id="812040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  <a:endParaRPr lang="en-US" altLang="zh-CN" sz="2000">
                  <a:solidFill>
                    <a:srgbClr val="33CC33"/>
                  </a:solidFill>
                  <a:ea typeface="宋体" pitchFamily="2" charset="-122"/>
                </a:endParaRPr>
              </a:p>
            </p:txBody>
          </p:sp>
          <p:sp>
            <p:nvSpPr>
              <p:cNvPr id="812041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12042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12043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12044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12045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  <p:sp>
            <p:nvSpPr>
              <p:cNvPr id="812046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solidFill>
                      <a:srgbClr val="FF3300"/>
                    </a:solidFill>
                    <a:ea typeface="宋体" pitchFamily="2" charset="-122"/>
                  </a:rPr>
                  <a:t>97</a:t>
                </a:r>
              </a:p>
            </p:txBody>
          </p:sp>
        </p:grpSp>
        <p:grpSp>
          <p:nvGrpSpPr>
            <p:cNvPr id="257043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57044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57045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57046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57047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57048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57049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57050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57051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667000" y="2508250"/>
            <a:ext cx="762000" cy="3206750"/>
            <a:chOff x="1056" y="1598"/>
            <a:chExt cx="480" cy="2020"/>
          </a:xfrm>
        </p:grpSpPr>
        <p:sp>
          <p:nvSpPr>
            <p:cNvPr id="812057" name="AutoShape 25"/>
            <p:cNvSpPr>
              <a:spLocks noChangeArrowheads="1"/>
            </p:cNvSpPr>
            <p:nvPr/>
          </p:nvSpPr>
          <p:spPr bwMode="auto">
            <a:xfrm>
              <a:off x="1056" y="1598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38</a:t>
              </a:r>
            </a:p>
          </p:txBody>
        </p:sp>
        <p:sp>
          <p:nvSpPr>
            <p:cNvPr id="812058" name="AutoShape 26"/>
            <p:cNvSpPr>
              <a:spLocks noChangeArrowheads="1"/>
            </p:cNvSpPr>
            <p:nvPr/>
          </p:nvSpPr>
          <p:spPr bwMode="auto">
            <a:xfrm>
              <a:off x="1056" y="1854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49</a:t>
              </a:r>
            </a:p>
          </p:txBody>
        </p:sp>
        <p:sp>
          <p:nvSpPr>
            <p:cNvPr id="812059" name="AutoShape 27"/>
            <p:cNvSpPr>
              <a:spLocks noChangeArrowheads="1"/>
            </p:cNvSpPr>
            <p:nvPr/>
          </p:nvSpPr>
          <p:spPr bwMode="auto">
            <a:xfrm>
              <a:off x="1056" y="2112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65</a:t>
              </a:r>
            </a:p>
          </p:txBody>
        </p:sp>
        <p:sp>
          <p:nvSpPr>
            <p:cNvPr id="812060" name="AutoShape 28"/>
            <p:cNvSpPr>
              <a:spLocks noChangeArrowheads="1"/>
            </p:cNvSpPr>
            <p:nvPr/>
          </p:nvSpPr>
          <p:spPr bwMode="auto">
            <a:xfrm>
              <a:off x="1056" y="2352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76</a:t>
              </a:r>
            </a:p>
          </p:txBody>
        </p:sp>
        <p:sp>
          <p:nvSpPr>
            <p:cNvPr id="812061" name="AutoShape 29"/>
            <p:cNvSpPr>
              <a:spLocks noChangeArrowheads="1"/>
            </p:cNvSpPr>
            <p:nvPr/>
          </p:nvSpPr>
          <p:spPr bwMode="auto">
            <a:xfrm>
              <a:off x="1056" y="2607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13</a:t>
              </a:r>
            </a:p>
          </p:txBody>
        </p:sp>
        <p:sp>
          <p:nvSpPr>
            <p:cNvPr id="812062" name="AutoShape 30"/>
            <p:cNvSpPr>
              <a:spLocks noChangeArrowheads="1"/>
            </p:cNvSpPr>
            <p:nvPr/>
          </p:nvSpPr>
          <p:spPr bwMode="auto">
            <a:xfrm>
              <a:off x="1056" y="2856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27</a:t>
              </a:r>
            </a:p>
          </p:txBody>
        </p:sp>
        <p:sp>
          <p:nvSpPr>
            <p:cNvPr id="812063" name="AutoShape 31"/>
            <p:cNvSpPr>
              <a:spLocks noChangeArrowheads="1"/>
            </p:cNvSpPr>
            <p:nvPr/>
          </p:nvSpPr>
          <p:spPr bwMode="auto">
            <a:xfrm>
              <a:off x="1056" y="3105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52</a:t>
              </a:r>
            </a:p>
          </p:txBody>
        </p:sp>
        <p:sp>
          <p:nvSpPr>
            <p:cNvPr id="812064" name="AutoShape 32"/>
            <p:cNvSpPr>
              <a:spLocks noChangeArrowheads="1"/>
            </p:cNvSpPr>
            <p:nvPr/>
          </p:nvSpPr>
          <p:spPr bwMode="auto">
            <a:xfrm>
              <a:off x="1056" y="3360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97</a:t>
              </a:r>
              <a:endParaRPr lang="en-US" altLang="zh-CN" sz="2000" b="1">
                <a:ea typeface="宋体" pitchFamily="2" charset="-122"/>
              </a:endParaRPr>
            </a:p>
          </p:txBody>
        </p:sp>
      </p:grpSp>
      <p:sp>
        <p:nvSpPr>
          <p:cNvPr id="812065" name="AutoShape 33"/>
          <p:cNvSpPr>
            <a:spLocks noChangeArrowheads="1"/>
          </p:cNvSpPr>
          <p:nvPr/>
        </p:nvSpPr>
        <p:spPr bwMode="auto">
          <a:xfrm>
            <a:off x="2667000" y="24860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38</a:t>
            </a:r>
          </a:p>
        </p:txBody>
      </p:sp>
      <p:sp>
        <p:nvSpPr>
          <p:cNvPr id="812066" name="AutoShape 34"/>
          <p:cNvSpPr>
            <a:spLocks noChangeArrowheads="1"/>
          </p:cNvSpPr>
          <p:nvPr/>
        </p:nvSpPr>
        <p:spPr bwMode="auto">
          <a:xfrm>
            <a:off x="2667000" y="28956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812067" name="Text Box 35"/>
          <p:cNvSpPr txBox="1">
            <a:spLocks noChangeArrowheads="1"/>
          </p:cNvSpPr>
          <p:nvPr/>
        </p:nvSpPr>
        <p:spPr bwMode="auto">
          <a:xfrm>
            <a:off x="3886200" y="2667000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[ 0 ]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&lt;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[ 1 ]</a:t>
            </a:r>
          </a:p>
        </p:txBody>
      </p:sp>
      <p:sp>
        <p:nvSpPr>
          <p:cNvPr id="257033" name="Rectangle 3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1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81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65" grpId="0" animBg="1" autoUpdateAnimBg="0"/>
      <p:bldP spid="812066" grpId="0" animBg="1" autoUpdateAnimBg="0"/>
      <p:bldP spid="812067" grpId="0" autoUpdateAnimBg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58050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58051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58052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58066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13063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  <a:endParaRPr lang="en-US" altLang="zh-CN" sz="2000">
                  <a:solidFill>
                    <a:schemeClr val="hlink"/>
                  </a:solidFill>
                  <a:ea typeface="宋体" pitchFamily="2" charset="-122"/>
                </a:endParaRPr>
              </a:p>
            </p:txBody>
          </p:sp>
          <p:sp>
            <p:nvSpPr>
              <p:cNvPr id="813064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  <a:endParaRPr lang="en-US" altLang="zh-CN" sz="2000">
                  <a:solidFill>
                    <a:srgbClr val="33CC33"/>
                  </a:solidFill>
                  <a:ea typeface="宋体" pitchFamily="2" charset="-122"/>
                </a:endParaRPr>
              </a:p>
            </p:txBody>
          </p:sp>
          <p:sp>
            <p:nvSpPr>
              <p:cNvPr id="813065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13066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13067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13068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13069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  <p:sp>
            <p:nvSpPr>
              <p:cNvPr id="813070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solidFill>
                      <a:srgbClr val="FF3300"/>
                    </a:solidFill>
                    <a:ea typeface="宋体" pitchFamily="2" charset="-122"/>
                  </a:rPr>
                  <a:t>97</a:t>
                </a:r>
              </a:p>
            </p:txBody>
          </p:sp>
        </p:grpSp>
        <p:grpSp>
          <p:nvGrpSpPr>
            <p:cNvPr id="258067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58068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58069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58070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58071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58072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58073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58074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58075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grpSp>
        <p:nvGrpSpPr>
          <p:cNvPr id="258053" name="Group 24"/>
          <p:cNvGrpSpPr>
            <a:grpSpLocks/>
          </p:cNvGrpSpPr>
          <p:nvPr/>
        </p:nvGrpSpPr>
        <p:grpSpPr bwMode="auto">
          <a:xfrm>
            <a:off x="2667000" y="2508250"/>
            <a:ext cx="762000" cy="3206750"/>
            <a:chOff x="1680" y="1580"/>
            <a:chExt cx="480" cy="2020"/>
          </a:xfrm>
        </p:grpSpPr>
        <p:sp>
          <p:nvSpPr>
            <p:cNvPr id="813081" name="AutoShape 25"/>
            <p:cNvSpPr>
              <a:spLocks noChangeArrowheads="1"/>
            </p:cNvSpPr>
            <p:nvPr/>
          </p:nvSpPr>
          <p:spPr bwMode="auto">
            <a:xfrm>
              <a:off x="1680" y="1580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38</a:t>
              </a:r>
            </a:p>
          </p:txBody>
        </p:sp>
        <p:sp>
          <p:nvSpPr>
            <p:cNvPr id="813082" name="AutoShape 26"/>
            <p:cNvSpPr>
              <a:spLocks noChangeArrowheads="1"/>
            </p:cNvSpPr>
            <p:nvPr/>
          </p:nvSpPr>
          <p:spPr bwMode="auto">
            <a:xfrm>
              <a:off x="1680" y="1836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49</a:t>
              </a:r>
            </a:p>
          </p:txBody>
        </p:sp>
        <p:sp>
          <p:nvSpPr>
            <p:cNvPr id="813083" name="AutoShape 27"/>
            <p:cNvSpPr>
              <a:spLocks noChangeArrowheads="1"/>
            </p:cNvSpPr>
            <p:nvPr/>
          </p:nvSpPr>
          <p:spPr bwMode="auto">
            <a:xfrm>
              <a:off x="1680" y="2094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65</a:t>
              </a:r>
            </a:p>
          </p:txBody>
        </p:sp>
        <p:sp>
          <p:nvSpPr>
            <p:cNvPr id="813084" name="AutoShape 28"/>
            <p:cNvSpPr>
              <a:spLocks noChangeArrowheads="1"/>
            </p:cNvSpPr>
            <p:nvPr/>
          </p:nvSpPr>
          <p:spPr bwMode="auto">
            <a:xfrm>
              <a:off x="1680" y="2334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76</a:t>
              </a:r>
            </a:p>
          </p:txBody>
        </p:sp>
        <p:sp>
          <p:nvSpPr>
            <p:cNvPr id="813085" name="AutoShape 29"/>
            <p:cNvSpPr>
              <a:spLocks noChangeArrowheads="1"/>
            </p:cNvSpPr>
            <p:nvPr/>
          </p:nvSpPr>
          <p:spPr bwMode="auto">
            <a:xfrm>
              <a:off x="1680" y="2589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13</a:t>
              </a:r>
            </a:p>
          </p:txBody>
        </p:sp>
        <p:sp>
          <p:nvSpPr>
            <p:cNvPr id="813086" name="AutoShape 30"/>
            <p:cNvSpPr>
              <a:spLocks noChangeArrowheads="1"/>
            </p:cNvSpPr>
            <p:nvPr/>
          </p:nvSpPr>
          <p:spPr bwMode="auto">
            <a:xfrm>
              <a:off x="1680" y="2838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27</a:t>
              </a:r>
            </a:p>
          </p:txBody>
        </p:sp>
        <p:sp>
          <p:nvSpPr>
            <p:cNvPr id="813087" name="AutoShape 31"/>
            <p:cNvSpPr>
              <a:spLocks noChangeArrowheads="1"/>
            </p:cNvSpPr>
            <p:nvPr/>
          </p:nvSpPr>
          <p:spPr bwMode="auto">
            <a:xfrm>
              <a:off x="1680" y="3087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52</a:t>
              </a:r>
            </a:p>
          </p:txBody>
        </p:sp>
        <p:sp>
          <p:nvSpPr>
            <p:cNvPr id="813088" name="AutoShape 32"/>
            <p:cNvSpPr>
              <a:spLocks noChangeArrowheads="1"/>
            </p:cNvSpPr>
            <p:nvPr/>
          </p:nvSpPr>
          <p:spPr bwMode="auto">
            <a:xfrm>
              <a:off x="1680" y="3342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0000"/>
                  </a:solidFill>
                  <a:ea typeface="宋体" pitchFamily="2" charset="-122"/>
                </a:rPr>
                <a:t>97</a:t>
              </a:r>
            </a:p>
          </p:txBody>
        </p:sp>
      </p:grpSp>
      <p:sp>
        <p:nvSpPr>
          <p:cNvPr id="813089" name="AutoShape 33"/>
          <p:cNvSpPr>
            <a:spLocks noChangeArrowheads="1"/>
          </p:cNvSpPr>
          <p:nvPr/>
        </p:nvSpPr>
        <p:spPr bwMode="auto">
          <a:xfrm>
            <a:off x="2667000" y="28956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813090" name="AutoShape 34"/>
          <p:cNvSpPr>
            <a:spLocks noChangeArrowheads="1"/>
          </p:cNvSpPr>
          <p:nvPr/>
        </p:nvSpPr>
        <p:spPr bwMode="auto">
          <a:xfrm>
            <a:off x="2667000" y="32766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813091" name="Text Box 35"/>
          <p:cNvSpPr txBox="1">
            <a:spLocks noChangeArrowheads="1"/>
          </p:cNvSpPr>
          <p:nvPr/>
        </p:nvSpPr>
        <p:spPr bwMode="auto">
          <a:xfrm>
            <a:off x="3886200" y="3048000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[ 1 ]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&lt;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[ 2 ]</a:t>
            </a:r>
          </a:p>
        </p:txBody>
      </p:sp>
      <p:sp>
        <p:nvSpPr>
          <p:cNvPr id="258057" name="Rectangle 3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1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1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89" grpId="0" animBg="1" autoUpdateAnimBg="0"/>
      <p:bldP spid="813090" grpId="0" animBg="1" autoUpdateAnimBg="0"/>
      <p:bldP spid="813091" grpId="0" autoUpdateAnimBg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59074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59075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59076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59090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14087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  <a:endParaRPr lang="en-US" altLang="zh-CN" sz="2000">
                  <a:solidFill>
                    <a:schemeClr val="hlink"/>
                  </a:solidFill>
                  <a:ea typeface="宋体" pitchFamily="2" charset="-122"/>
                </a:endParaRPr>
              </a:p>
            </p:txBody>
          </p:sp>
          <p:sp>
            <p:nvSpPr>
              <p:cNvPr id="814088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  <a:endParaRPr lang="en-US" altLang="zh-CN" sz="2000">
                  <a:solidFill>
                    <a:srgbClr val="33CC33"/>
                  </a:solidFill>
                  <a:ea typeface="宋体" pitchFamily="2" charset="-122"/>
                </a:endParaRPr>
              </a:p>
            </p:txBody>
          </p:sp>
          <p:sp>
            <p:nvSpPr>
              <p:cNvPr id="814089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14090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14091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14092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14093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  <p:sp>
            <p:nvSpPr>
              <p:cNvPr id="814094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solidFill>
                      <a:srgbClr val="FF3300"/>
                    </a:solidFill>
                    <a:ea typeface="宋体" pitchFamily="2" charset="-122"/>
                  </a:rPr>
                  <a:t>97</a:t>
                </a:r>
              </a:p>
            </p:txBody>
          </p:sp>
        </p:grpSp>
        <p:grpSp>
          <p:nvGrpSpPr>
            <p:cNvPr id="259091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59092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59093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59094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59095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59096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59097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59098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59099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grpSp>
        <p:nvGrpSpPr>
          <p:cNvPr id="259077" name="Group 24"/>
          <p:cNvGrpSpPr>
            <a:grpSpLocks/>
          </p:cNvGrpSpPr>
          <p:nvPr/>
        </p:nvGrpSpPr>
        <p:grpSpPr bwMode="auto">
          <a:xfrm>
            <a:off x="2667000" y="2508250"/>
            <a:ext cx="762000" cy="3206750"/>
            <a:chOff x="1056" y="1598"/>
            <a:chExt cx="480" cy="2020"/>
          </a:xfrm>
        </p:grpSpPr>
        <p:sp>
          <p:nvSpPr>
            <p:cNvPr id="814105" name="AutoShape 25"/>
            <p:cNvSpPr>
              <a:spLocks noChangeArrowheads="1"/>
            </p:cNvSpPr>
            <p:nvPr/>
          </p:nvSpPr>
          <p:spPr bwMode="auto">
            <a:xfrm>
              <a:off x="1056" y="1598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38</a:t>
              </a:r>
            </a:p>
          </p:txBody>
        </p:sp>
        <p:sp>
          <p:nvSpPr>
            <p:cNvPr id="814106" name="AutoShape 26"/>
            <p:cNvSpPr>
              <a:spLocks noChangeArrowheads="1"/>
            </p:cNvSpPr>
            <p:nvPr/>
          </p:nvSpPr>
          <p:spPr bwMode="auto">
            <a:xfrm>
              <a:off x="1056" y="1854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49</a:t>
              </a:r>
            </a:p>
          </p:txBody>
        </p:sp>
        <p:sp>
          <p:nvSpPr>
            <p:cNvPr id="814107" name="AutoShape 27"/>
            <p:cNvSpPr>
              <a:spLocks noChangeArrowheads="1"/>
            </p:cNvSpPr>
            <p:nvPr/>
          </p:nvSpPr>
          <p:spPr bwMode="auto">
            <a:xfrm>
              <a:off x="1056" y="2112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65</a:t>
              </a:r>
            </a:p>
          </p:txBody>
        </p:sp>
        <p:sp>
          <p:nvSpPr>
            <p:cNvPr id="814108" name="AutoShape 28"/>
            <p:cNvSpPr>
              <a:spLocks noChangeArrowheads="1"/>
            </p:cNvSpPr>
            <p:nvPr/>
          </p:nvSpPr>
          <p:spPr bwMode="auto">
            <a:xfrm>
              <a:off x="1056" y="2352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76</a:t>
              </a:r>
            </a:p>
          </p:txBody>
        </p:sp>
        <p:sp>
          <p:nvSpPr>
            <p:cNvPr id="814109" name="AutoShape 29"/>
            <p:cNvSpPr>
              <a:spLocks noChangeArrowheads="1"/>
            </p:cNvSpPr>
            <p:nvPr/>
          </p:nvSpPr>
          <p:spPr bwMode="auto">
            <a:xfrm>
              <a:off x="1056" y="2607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13</a:t>
              </a:r>
            </a:p>
          </p:txBody>
        </p:sp>
        <p:sp>
          <p:nvSpPr>
            <p:cNvPr id="814110" name="AutoShape 30"/>
            <p:cNvSpPr>
              <a:spLocks noChangeArrowheads="1"/>
            </p:cNvSpPr>
            <p:nvPr/>
          </p:nvSpPr>
          <p:spPr bwMode="auto">
            <a:xfrm>
              <a:off x="1056" y="2856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27</a:t>
              </a:r>
            </a:p>
          </p:txBody>
        </p:sp>
        <p:sp>
          <p:nvSpPr>
            <p:cNvPr id="814111" name="AutoShape 31"/>
            <p:cNvSpPr>
              <a:spLocks noChangeArrowheads="1"/>
            </p:cNvSpPr>
            <p:nvPr/>
          </p:nvSpPr>
          <p:spPr bwMode="auto">
            <a:xfrm>
              <a:off x="1056" y="3105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52</a:t>
              </a:r>
            </a:p>
          </p:txBody>
        </p:sp>
        <p:sp>
          <p:nvSpPr>
            <p:cNvPr id="814112" name="AutoShape 32"/>
            <p:cNvSpPr>
              <a:spLocks noChangeArrowheads="1"/>
            </p:cNvSpPr>
            <p:nvPr/>
          </p:nvSpPr>
          <p:spPr bwMode="auto">
            <a:xfrm>
              <a:off x="1056" y="3360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0000"/>
                  </a:solidFill>
                  <a:ea typeface="宋体" pitchFamily="2" charset="-122"/>
                </a:rPr>
                <a:t>97</a:t>
              </a:r>
            </a:p>
          </p:txBody>
        </p:sp>
      </p:grpSp>
      <p:sp>
        <p:nvSpPr>
          <p:cNvPr id="814113" name="AutoShape 33"/>
          <p:cNvSpPr>
            <a:spLocks noChangeArrowheads="1"/>
          </p:cNvSpPr>
          <p:nvPr/>
        </p:nvSpPr>
        <p:spPr bwMode="auto">
          <a:xfrm>
            <a:off x="2667000" y="32766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814114" name="AutoShape 34"/>
          <p:cNvSpPr>
            <a:spLocks noChangeArrowheads="1"/>
          </p:cNvSpPr>
          <p:nvPr/>
        </p:nvSpPr>
        <p:spPr bwMode="auto">
          <a:xfrm>
            <a:off x="2667000" y="37052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76</a:t>
            </a:r>
          </a:p>
        </p:txBody>
      </p:sp>
      <p:sp>
        <p:nvSpPr>
          <p:cNvPr id="814115" name="Text Box 35"/>
          <p:cNvSpPr txBox="1">
            <a:spLocks noChangeArrowheads="1"/>
          </p:cNvSpPr>
          <p:nvPr/>
        </p:nvSpPr>
        <p:spPr bwMode="auto">
          <a:xfrm>
            <a:off x="3886200" y="3505200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[ 2 ]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&lt;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[ 3 ]</a:t>
            </a:r>
          </a:p>
        </p:txBody>
      </p:sp>
      <p:sp>
        <p:nvSpPr>
          <p:cNvPr id="259081" name="Rectangle 3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1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1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113" grpId="0" animBg="1" autoUpdateAnimBg="0"/>
      <p:bldP spid="814114" grpId="0" animBg="1" autoUpdateAnimBg="0"/>
      <p:bldP spid="814115" grpId="0" autoUpdateAnimBg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60098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60099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60100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60117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15111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  <a:endParaRPr lang="en-US" altLang="zh-CN" sz="2000">
                  <a:solidFill>
                    <a:schemeClr val="hlink"/>
                  </a:solidFill>
                  <a:ea typeface="宋体" pitchFamily="2" charset="-122"/>
                </a:endParaRPr>
              </a:p>
            </p:txBody>
          </p:sp>
          <p:sp>
            <p:nvSpPr>
              <p:cNvPr id="815112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  <a:endParaRPr lang="en-US" altLang="zh-CN" sz="2000">
                  <a:solidFill>
                    <a:srgbClr val="33CC33"/>
                  </a:solidFill>
                  <a:ea typeface="宋体" pitchFamily="2" charset="-122"/>
                </a:endParaRPr>
              </a:p>
            </p:txBody>
          </p:sp>
          <p:sp>
            <p:nvSpPr>
              <p:cNvPr id="815113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15114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15115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15116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15117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  <p:sp>
            <p:nvSpPr>
              <p:cNvPr id="815118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solidFill>
                      <a:srgbClr val="FF3300"/>
                    </a:solidFill>
                    <a:ea typeface="宋体" pitchFamily="2" charset="-122"/>
                  </a:rPr>
                  <a:t>97</a:t>
                </a:r>
              </a:p>
            </p:txBody>
          </p:sp>
        </p:grpSp>
        <p:grpSp>
          <p:nvGrpSpPr>
            <p:cNvPr id="260118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60119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60120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60121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60122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60123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60124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60125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60126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grpSp>
        <p:nvGrpSpPr>
          <p:cNvPr id="260101" name="Group 24"/>
          <p:cNvGrpSpPr>
            <a:grpSpLocks/>
          </p:cNvGrpSpPr>
          <p:nvPr/>
        </p:nvGrpSpPr>
        <p:grpSpPr bwMode="auto">
          <a:xfrm>
            <a:off x="2667000" y="2508250"/>
            <a:ext cx="762000" cy="3206750"/>
            <a:chOff x="1056" y="1598"/>
            <a:chExt cx="480" cy="2020"/>
          </a:xfrm>
        </p:grpSpPr>
        <p:sp>
          <p:nvSpPr>
            <p:cNvPr id="815129" name="AutoShape 25"/>
            <p:cNvSpPr>
              <a:spLocks noChangeArrowheads="1"/>
            </p:cNvSpPr>
            <p:nvPr/>
          </p:nvSpPr>
          <p:spPr bwMode="auto">
            <a:xfrm>
              <a:off x="1056" y="1598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38</a:t>
              </a:r>
            </a:p>
          </p:txBody>
        </p:sp>
        <p:sp>
          <p:nvSpPr>
            <p:cNvPr id="815130" name="AutoShape 26"/>
            <p:cNvSpPr>
              <a:spLocks noChangeArrowheads="1"/>
            </p:cNvSpPr>
            <p:nvPr/>
          </p:nvSpPr>
          <p:spPr bwMode="auto">
            <a:xfrm>
              <a:off x="1056" y="1854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49</a:t>
              </a:r>
            </a:p>
          </p:txBody>
        </p:sp>
        <p:sp>
          <p:nvSpPr>
            <p:cNvPr id="815131" name="AutoShape 27"/>
            <p:cNvSpPr>
              <a:spLocks noChangeArrowheads="1"/>
            </p:cNvSpPr>
            <p:nvPr/>
          </p:nvSpPr>
          <p:spPr bwMode="auto">
            <a:xfrm>
              <a:off x="1056" y="2112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65</a:t>
              </a:r>
            </a:p>
          </p:txBody>
        </p:sp>
        <p:sp>
          <p:nvSpPr>
            <p:cNvPr id="815132" name="AutoShape 28"/>
            <p:cNvSpPr>
              <a:spLocks noChangeArrowheads="1"/>
            </p:cNvSpPr>
            <p:nvPr/>
          </p:nvSpPr>
          <p:spPr bwMode="auto">
            <a:xfrm>
              <a:off x="1056" y="2352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76</a:t>
              </a:r>
            </a:p>
          </p:txBody>
        </p:sp>
        <p:sp>
          <p:nvSpPr>
            <p:cNvPr id="815133" name="AutoShape 29"/>
            <p:cNvSpPr>
              <a:spLocks noChangeArrowheads="1"/>
            </p:cNvSpPr>
            <p:nvPr/>
          </p:nvSpPr>
          <p:spPr bwMode="auto">
            <a:xfrm>
              <a:off x="1056" y="2607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13</a:t>
              </a:r>
            </a:p>
          </p:txBody>
        </p:sp>
        <p:sp>
          <p:nvSpPr>
            <p:cNvPr id="815134" name="AutoShape 30"/>
            <p:cNvSpPr>
              <a:spLocks noChangeArrowheads="1"/>
            </p:cNvSpPr>
            <p:nvPr/>
          </p:nvSpPr>
          <p:spPr bwMode="auto">
            <a:xfrm>
              <a:off x="1056" y="2856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27</a:t>
              </a:r>
            </a:p>
          </p:txBody>
        </p:sp>
        <p:sp>
          <p:nvSpPr>
            <p:cNvPr id="815135" name="AutoShape 31"/>
            <p:cNvSpPr>
              <a:spLocks noChangeArrowheads="1"/>
            </p:cNvSpPr>
            <p:nvPr/>
          </p:nvSpPr>
          <p:spPr bwMode="auto">
            <a:xfrm>
              <a:off x="1056" y="3105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52</a:t>
              </a:r>
            </a:p>
          </p:txBody>
        </p:sp>
        <p:sp>
          <p:nvSpPr>
            <p:cNvPr id="815136" name="AutoShape 32"/>
            <p:cNvSpPr>
              <a:spLocks noChangeArrowheads="1"/>
            </p:cNvSpPr>
            <p:nvPr/>
          </p:nvSpPr>
          <p:spPr bwMode="auto">
            <a:xfrm>
              <a:off x="1056" y="3360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0000"/>
                  </a:solidFill>
                  <a:ea typeface="宋体" pitchFamily="2" charset="-122"/>
                </a:rPr>
                <a:t>97</a:t>
              </a:r>
            </a:p>
          </p:txBody>
        </p:sp>
      </p:grpSp>
      <p:sp>
        <p:nvSpPr>
          <p:cNvPr id="815137" name="AutoShape 33"/>
          <p:cNvSpPr>
            <a:spLocks noChangeArrowheads="1"/>
          </p:cNvSpPr>
          <p:nvPr/>
        </p:nvSpPr>
        <p:spPr bwMode="auto">
          <a:xfrm>
            <a:off x="2667000" y="37052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76</a:t>
            </a:r>
          </a:p>
        </p:txBody>
      </p:sp>
      <p:sp>
        <p:nvSpPr>
          <p:cNvPr id="815138" name="AutoShape 34"/>
          <p:cNvSpPr>
            <a:spLocks noChangeArrowheads="1"/>
          </p:cNvSpPr>
          <p:nvPr/>
        </p:nvSpPr>
        <p:spPr bwMode="auto">
          <a:xfrm>
            <a:off x="2667000" y="41148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13</a:t>
            </a:r>
          </a:p>
        </p:txBody>
      </p:sp>
      <p:sp>
        <p:nvSpPr>
          <p:cNvPr id="815139" name="Text Box 35"/>
          <p:cNvSpPr txBox="1">
            <a:spLocks noChangeArrowheads="1"/>
          </p:cNvSpPr>
          <p:nvPr/>
        </p:nvSpPr>
        <p:spPr bwMode="auto">
          <a:xfrm>
            <a:off x="3886200" y="3948113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[ 3 ]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[ 4 ]</a:t>
            </a:r>
          </a:p>
        </p:txBody>
      </p:sp>
      <p:sp>
        <p:nvSpPr>
          <p:cNvPr id="815140" name="Text Box 36"/>
          <p:cNvSpPr txBox="1">
            <a:spLocks noChangeArrowheads="1"/>
          </p:cNvSpPr>
          <p:nvPr/>
        </p:nvSpPr>
        <p:spPr bwMode="auto">
          <a:xfrm>
            <a:off x="5827713" y="33528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[ 3 ]</a:t>
            </a:r>
          </a:p>
        </p:txBody>
      </p:sp>
      <p:sp>
        <p:nvSpPr>
          <p:cNvPr id="815141" name="Text Box 37"/>
          <p:cNvSpPr txBox="1">
            <a:spLocks noChangeArrowheads="1"/>
          </p:cNvSpPr>
          <p:nvPr/>
        </p:nvSpPr>
        <p:spPr bwMode="auto">
          <a:xfrm>
            <a:off x="5827713" y="44799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[ 4 ]</a:t>
            </a:r>
          </a:p>
        </p:txBody>
      </p:sp>
      <p:sp>
        <p:nvSpPr>
          <p:cNvPr id="815142" name="AutoShape 38"/>
          <p:cNvSpPr>
            <a:spLocks noChangeArrowheads="1"/>
          </p:cNvSpPr>
          <p:nvPr/>
        </p:nvSpPr>
        <p:spPr bwMode="auto">
          <a:xfrm>
            <a:off x="5943600" y="38100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260108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51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151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1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1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37" grpId="0" autoUpdateAnimBg="0"/>
      <p:bldP spid="815138" grpId="0" autoUpdateAnimBg="0"/>
      <p:bldP spid="815139" grpId="0" autoUpdateAnimBg="0"/>
      <p:bldP spid="815140" grpId="0" autoUpdateAnimBg="0"/>
      <p:bldP spid="815141" grpId="0" autoUpdateAnimBg="0"/>
      <p:bldP spid="815142" grpId="0" animBg="1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61122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61123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61124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61141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1012743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  <a:endParaRPr lang="en-US" altLang="zh-CN" sz="2000">
                  <a:solidFill>
                    <a:schemeClr val="hlink"/>
                  </a:solidFill>
                  <a:ea typeface="宋体" pitchFamily="2" charset="-122"/>
                </a:endParaRPr>
              </a:p>
            </p:txBody>
          </p:sp>
          <p:sp>
            <p:nvSpPr>
              <p:cNvPr id="1012744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  <a:endParaRPr lang="en-US" altLang="zh-CN" sz="2000">
                  <a:solidFill>
                    <a:srgbClr val="33CC33"/>
                  </a:solidFill>
                  <a:ea typeface="宋体" pitchFamily="2" charset="-122"/>
                </a:endParaRPr>
              </a:p>
            </p:txBody>
          </p:sp>
          <p:sp>
            <p:nvSpPr>
              <p:cNvPr id="1012745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1012746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1012747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1012748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1012749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  <p:sp>
            <p:nvSpPr>
              <p:cNvPr id="1012750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solidFill>
                      <a:srgbClr val="FF3300"/>
                    </a:solidFill>
                    <a:ea typeface="宋体" pitchFamily="2" charset="-122"/>
                  </a:rPr>
                  <a:t>97</a:t>
                </a:r>
              </a:p>
            </p:txBody>
          </p:sp>
        </p:grpSp>
        <p:grpSp>
          <p:nvGrpSpPr>
            <p:cNvPr id="261142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61143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61144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61145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61146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61147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61148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61149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61150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grpSp>
        <p:nvGrpSpPr>
          <p:cNvPr id="261125" name="Group 24"/>
          <p:cNvGrpSpPr>
            <a:grpSpLocks/>
          </p:cNvGrpSpPr>
          <p:nvPr/>
        </p:nvGrpSpPr>
        <p:grpSpPr bwMode="auto">
          <a:xfrm>
            <a:off x="2667000" y="2508250"/>
            <a:ext cx="762000" cy="3206750"/>
            <a:chOff x="1056" y="1598"/>
            <a:chExt cx="480" cy="2020"/>
          </a:xfrm>
        </p:grpSpPr>
        <p:sp>
          <p:nvSpPr>
            <p:cNvPr id="1012761" name="AutoShape 25"/>
            <p:cNvSpPr>
              <a:spLocks noChangeArrowheads="1"/>
            </p:cNvSpPr>
            <p:nvPr/>
          </p:nvSpPr>
          <p:spPr bwMode="auto">
            <a:xfrm>
              <a:off x="1056" y="1598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38</a:t>
              </a:r>
            </a:p>
          </p:txBody>
        </p:sp>
        <p:sp>
          <p:nvSpPr>
            <p:cNvPr id="1012762" name="AutoShape 26"/>
            <p:cNvSpPr>
              <a:spLocks noChangeArrowheads="1"/>
            </p:cNvSpPr>
            <p:nvPr/>
          </p:nvSpPr>
          <p:spPr bwMode="auto">
            <a:xfrm>
              <a:off x="1056" y="1854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49</a:t>
              </a:r>
            </a:p>
          </p:txBody>
        </p:sp>
        <p:sp>
          <p:nvSpPr>
            <p:cNvPr id="1012763" name="AutoShape 27"/>
            <p:cNvSpPr>
              <a:spLocks noChangeArrowheads="1"/>
            </p:cNvSpPr>
            <p:nvPr/>
          </p:nvSpPr>
          <p:spPr bwMode="auto">
            <a:xfrm>
              <a:off x="1056" y="2112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65</a:t>
              </a:r>
            </a:p>
          </p:txBody>
        </p:sp>
        <p:sp>
          <p:nvSpPr>
            <p:cNvPr id="1012764" name="AutoShape 28"/>
            <p:cNvSpPr>
              <a:spLocks noChangeArrowheads="1"/>
            </p:cNvSpPr>
            <p:nvPr/>
          </p:nvSpPr>
          <p:spPr bwMode="auto">
            <a:xfrm>
              <a:off x="1056" y="2352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76</a:t>
              </a:r>
            </a:p>
          </p:txBody>
        </p:sp>
        <p:sp>
          <p:nvSpPr>
            <p:cNvPr id="1012765" name="AutoShape 29"/>
            <p:cNvSpPr>
              <a:spLocks noChangeArrowheads="1"/>
            </p:cNvSpPr>
            <p:nvPr/>
          </p:nvSpPr>
          <p:spPr bwMode="auto">
            <a:xfrm>
              <a:off x="1056" y="2607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13</a:t>
              </a:r>
            </a:p>
          </p:txBody>
        </p:sp>
        <p:sp>
          <p:nvSpPr>
            <p:cNvPr id="1012766" name="AutoShape 30"/>
            <p:cNvSpPr>
              <a:spLocks noChangeArrowheads="1"/>
            </p:cNvSpPr>
            <p:nvPr/>
          </p:nvSpPr>
          <p:spPr bwMode="auto">
            <a:xfrm>
              <a:off x="1056" y="2856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27</a:t>
              </a:r>
            </a:p>
          </p:txBody>
        </p:sp>
        <p:sp>
          <p:nvSpPr>
            <p:cNvPr id="1012767" name="AutoShape 31"/>
            <p:cNvSpPr>
              <a:spLocks noChangeArrowheads="1"/>
            </p:cNvSpPr>
            <p:nvPr/>
          </p:nvSpPr>
          <p:spPr bwMode="auto">
            <a:xfrm>
              <a:off x="1056" y="3105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52</a:t>
              </a:r>
            </a:p>
          </p:txBody>
        </p:sp>
        <p:sp>
          <p:nvSpPr>
            <p:cNvPr id="1012768" name="AutoShape 32"/>
            <p:cNvSpPr>
              <a:spLocks noChangeArrowheads="1"/>
            </p:cNvSpPr>
            <p:nvPr/>
          </p:nvSpPr>
          <p:spPr bwMode="auto">
            <a:xfrm>
              <a:off x="1056" y="3360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0000"/>
                  </a:solidFill>
                  <a:ea typeface="宋体" pitchFamily="2" charset="-122"/>
                </a:rPr>
                <a:t>97</a:t>
              </a:r>
            </a:p>
          </p:txBody>
        </p:sp>
      </p:grpSp>
      <p:sp>
        <p:nvSpPr>
          <p:cNvPr id="261126" name="Text Box 35"/>
          <p:cNvSpPr txBox="1">
            <a:spLocks noChangeArrowheads="1"/>
          </p:cNvSpPr>
          <p:nvPr/>
        </p:nvSpPr>
        <p:spPr bwMode="auto">
          <a:xfrm>
            <a:off x="3886200" y="3948113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[ 3 ]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[ 4 ]</a:t>
            </a:r>
          </a:p>
        </p:txBody>
      </p:sp>
      <p:sp>
        <p:nvSpPr>
          <p:cNvPr id="261127" name="Text Box 36"/>
          <p:cNvSpPr txBox="1">
            <a:spLocks noChangeArrowheads="1"/>
          </p:cNvSpPr>
          <p:nvPr/>
        </p:nvSpPr>
        <p:spPr bwMode="auto">
          <a:xfrm>
            <a:off x="5827713" y="33528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[ 3 ]</a:t>
            </a:r>
          </a:p>
        </p:txBody>
      </p:sp>
      <p:sp>
        <p:nvSpPr>
          <p:cNvPr id="261128" name="Text Box 37"/>
          <p:cNvSpPr txBox="1">
            <a:spLocks noChangeArrowheads="1"/>
          </p:cNvSpPr>
          <p:nvPr/>
        </p:nvSpPr>
        <p:spPr bwMode="auto">
          <a:xfrm>
            <a:off x="5827713" y="44799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[ 4 ]</a:t>
            </a:r>
          </a:p>
        </p:txBody>
      </p:sp>
      <p:sp>
        <p:nvSpPr>
          <p:cNvPr id="261129" name="AutoShape 38"/>
          <p:cNvSpPr>
            <a:spLocks noChangeArrowheads="1"/>
          </p:cNvSpPr>
          <p:nvPr/>
        </p:nvSpPr>
        <p:spPr bwMode="auto">
          <a:xfrm>
            <a:off x="5943600" y="38100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261130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sp>
        <p:nvSpPr>
          <p:cNvPr id="1012776" name="AutoShape 40"/>
          <p:cNvSpPr>
            <a:spLocks noChangeArrowheads="1"/>
          </p:cNvSpPr>
          <p:nvPr/>
        </p:nvSpPr>
        <p:spPr bwMode="auto">
          <a:xfrm>
            <a:off x="2667000" y="36576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13</a:t>
            </a:r>
          </a:p>
        </p:txBody>
      </p:sp>
      <p:sp>
        <p:nvSpPr>
          <p:cNvPr id="1012777" name="AutoShape 41"/>
          <p:cNvSpPr>
            <a:spLocks noChangeArrowheads="1"/>
          </p:cNvSpPr>
          <p:nvPr/>
        </p:nvSpPr>
        <p:spPr bwMode="auto">
          <a:xfrm>
            <a:off x="2667000" y="40862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76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1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01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76" grpId="0" animBg="1" autoUpdateAnimBg="0"/>
      <p:bldP spid="1012777" grpId="0" animBg="1" autoUpdateAnimBg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62146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62147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62148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62165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16135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  <a:endParaRPr lang="en-US" altLang="zh-CN" sz="2000">
                  <a:solidFill>
                    <a:schemeClr val="hlink"/>
                  </a:solidFill>
                  <a:ea typeface="宋体" pitchFamily="2" charset="-122"/>
                </a:endParaRPr>
              </a:p>
            </p:txBody>
          </p:sp>
          <p:sp>
            <p:nvSpPr>
              <p:cNvPr id="816136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  <a:endParaRPr lang="en-US" altLang="zh-CN" sz="2000">
                  <a:solidFill>
                    <a:srgbClr val="33CC33"/>
                  </a:solidFill>
                  <a:ea typeface="宋体" pitchFamily="2" charset="-122"/>
                </a:endParaRPr>
              </a:p>
            </p:txBody>
          </p:sp>
          <p:sp>
            <p:nvSpPr>
              <p:cNvPr id="816137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16138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16139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16140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16141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  <p:sp>
            <p:nvSpPr>
              <p:cNvPr id="816142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solidFill>
                      <a:srgbClr val="FF3300"/>
                    </a:solidFill>
                    <a:ea typeface="宋体" pitchFamily="2" charset="-122"/>
                  </a:rPr>
                  <a:t>97</a:t>
                </a:r>
              </a:p>
            </p:txBody>
          </p:sp>
        </p:grpSp>
        <p:grpSp>
          <p:nvGrpSpPr>
            <p:cNvPr id="262166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62167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62168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62169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62170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62171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62172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62173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62174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grpSp>
        <p:nvGrpSpPr>
          <p:cNvPr id="262149" name="Group 24"/>
          <p:cNvGrpSpPr>
            <a:grpSpLocks/>
          </p:cNvGrpSpPr>
          <p:nvPr/>
        </p:nvGrpSpPr>
        <p:grpSpPr bwMode="auto">
          <a:xfrm>
            <a:off x="2667000" y="2508250"/>
            <a:ext cx="762000" cy="3206750"/>
            <a:chOff x="1056" y="1598"/>
            <a:chExt cx="480" cy="2020"/>
          </a:xfrm>
        </p:grpSpPr>
        <p:sp>
          <p:nvSpPr>
            <p:cNvPr id="816153" name="AutoShape 25"/>
            <p:cNvSpPr>
              <a:spLocks noChangeArrowheads="1"/>
            </p:cNvSpPr>
            <p:nvPr/>
          </p:nvSpPr>
          <p:spPr bwMode="auto">
            <a:xfrm>
              <a:off x="1056" y="1598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38</a:t>
              </a:r>
            </a:p>
          </p:txBody>
        </p:sp>
        <p:sp>
          <p:nvSpPr>
            <p:cNvPr id="816154" name="AutoShape 26"/>
            <p:cNvSpPr>
              <a:spLocks noChangeArrowheads="1"/>
            </p:cNvSpPr>
            <p:nvPr/>
          </p:nvSpPr>
          <p:spPr bwMode="auto">
            <a:xfrm>
              <a:off x="1056" y="1854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49</a:t>
              </a:r>
            </a:p>
          </p:txBody>
        </p:sp>
        <p:sp>
          <p:nvSpPr>
            <p:cNvPr id="816155" name="AutoShape 27"/>
            <p:cNvSpPr>
              <a:spLocks noChangeArrowheads="1"/>
            </p:cNvSpPr>
            <p:nvPr/>
          </p:nvSpPr>
          <p:spPr bwMode="auto">
            <a:xfrm>
              <a:off x="1056" y="2112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65</a:t>
              </a:r>
            </a:p>
          </p:txBody>
        </p:sp>
        <p:sp>
          <p:nvSpPr>
            <p:cNvPr id="816156" name="AutoShape 28"/>
            <p:cNvSpPr>
              <a:spLocks noChangeArrowheads="1"/>
            </p:cNvSpPr>
            <p:nvPr/>
          </p:nvSpPr>
          <p:spPr bwMode="auto">
            <a:xfrm>
              <a:off x="1056" y="2352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13</a:t>
              </a:r>
            </a:p>
          </p:txBody>
        </p:sp>
        <p:sp>
          <p:nvSpPr>
            <p:cNvPr id="816157" name="AutoShape 29"/>
            <p:cNvSpPr>
              <a:spLocks noChangeArrowheads="1"/>
            </p:cNvSpPr>
            <p:nvPr/>
          </p:nvSpPr>
          <p:spPr bwMode="auto">
            <a:xfrm>
              <a:off x="1056" y="2607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76</a:t>
              </a:r>
            </a:p>
          </p:txBody>
        </p:sp>
        <p:sp>
          <p:nvSpPr>
            <p:cNvPr id="816158" name="AutoShape 30"/>
            <p:cNvSpPr>
              <a:spLocks noChangeArrowheads="1"/>
            </p:cNvSpPr>
            <p:nvPr/>
          </p:nvSpPr>
          <p:spPr bwMode="auto">
            <a:xfrm>
              <a:off x="1056" y="2856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27</a:t>
              </a:r>
            </a:p>
          </p:txBody>
        </p:sp>
        <p:sp>
          <p:nvSpPr>
            <p:cNvPr id="816159" name="AutoShape 31"/>
            <p:cNvSpPr>
              <a:spLocks noChangeArrowheads="1"/>
            </p:cNvSpPr>
            <p:nvPr/>
          </p:nvSpPr>
          <p:spPr bwMode="auto">
            <a:xfrm>
              <a:off x="1056" y="3105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52</a:t>
              </a:r>
            </a:p>
          </p:txBody>
        </p:sp>
        <p:sp>
          <p:nvSpPr>
            <p:cNvPr id="816160" name="AutoShape 32"/>
            <p:cNvSpPr>
              <a:spLocks noChangeArrowheads="1"/>
            </p:cNvSpPr>
            <p:nvPr/>
          </p:nvSpPr>
          <p:spPr bwMode="auto">
            <a:xfrm>
              <a:off x="1056" y="3360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0000"/>
                  </a:solidFill>
                  <a:ea typeface="宋体" pitchFamily="2" charset="-122"/>
                </a:rPr>
                <a:t>97</a:t>
              </a:r>
            </a:p>
          </p:txBody>
        </p:sp>
      </p:grpSp>
      <p:sp>
        <p:nvSpPr>
          <p:cNvPr id="816161" name="AutoShape 33"/>
          <p:cNvSpPr>
            <a:spLocks noChangeArrowheads="1"/>
          </p:cNvSpPr>
          <p:nvPr/>
        </p:nvSpPr>
        <p:spPr bwMode="auto">
          <a:xfrm>
            <a:off x="2667000" y="40862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76</a:t>
            </a:r>
          </a:p>
        </p:txBody>
      </p:sp>
      <p:sp>
        <p:nvSpPr>
          <p:cNvPr id="816162" name="AutoShape 34"/>
          <p:cNvSpPr>
            <a:spLocks noChangeArrowheads="1"/>
          </p:cNvSpPr>
          <p:nvPr/>
        </p:nvSpPr>
        <p:spPr bwMode="auto">
          <a:xfrm>
            <a:off x="2667000" y="44958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27</a:t>
            </a:r>
          </a:p>
        </p:txBody>
      </p:sp>
      <p:sp>
        <p:nvSpPr>
          <p:cNvPr id="816163" name="Text Box 35"/>
          <p:cNvSpPr txBox="1">
            <a:spLocks noChangeArrowheads="1"/>
          </p:cNvSpPr>
          <p:nvPr/>
        </p:nvSpPr>
        <p:spPr bwMode="auto">
          <a:xfrm>
            <a:off x="3886200" y="4267200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[ 4 ]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[ 5 ]</a:t>
            </a:r>
          </a:p>
        </p:txBody>
      </p:sp>
      <p:sp>
        <p:nvSpPr>
          <p:cNvPr id="816164" name="Text Box 36"/>
          <p:cNvSpPr txBox="1">
            <a:spLocks noChangeArrowheads="1"/>
          </p:cNvSpPr>
          <p:nvPr/>
        </p:nvSpPr>
        <p:spPr bwMode="auto">
          <a:xfrm>
            <a:off x="5827713" y="37338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[ 4 ]</a:t>
            </a:r>
          </a:p>
        </p:txBody>
      </p:sp>
      <p:sp>
        <p:nvSpPr>
          <p:cNvPr id="816165" name="Text Box 37"/>
          <p:cNvSpPr txBox="1">
            <a:spLocks noChangeArrowheads="1"/>
          </p:cNvSpPr>
          <p:nvPr/>
        </p:nvSpPr>
        <p:spPr bwMode="auto">
          <a:xfrm>
            <a:off x="5827713" y="48609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[ 5 ]</a:t>
            </a:r>
          </a:p>
        </p:txBody>
      </p:sp>
      <p:sp>
        <p:nvSpPr>
          <p:cNvPr id="816166" name="AutoShape 38"/>
          <p:cNvSpPr>
            <a:spLocks noChangeArrowheads="1"/>
          </p:cNvSpPr>
          <p:nvPr/>
        </p:nvSpPr>
        <p:spPr bwMode="auto">
          <a:xfrm>
            <a:off x="5943600" y="41910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262156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61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16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1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1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61" grpId="0" autoUpdateAnimBg="0"/>
      <p:bldP spid="816162" grpId="0" autoUpdateAnimBg="0"/>
      <p:bldP spid="816163" grpId="0" autoUpdateAnimBg="0"/>
      <p:bldP spid="816164" grpId="0" autoUpdateAnimBg="0"/>
      <p:bldP spid="816165" grpId="0" autoUpdateAnimBg="0"/>
      <p:bldP spid="816166" grpId="0" animBg="1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63170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63171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63172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63189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1013767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  <a:endParaRPr lang="en-US" altLang="zh-CN" sz="2000">
                  <a:solidFill>
                    <a:schemeClr val="hlink"/>
                  </a:solidFill>
                  <a:ea typeface="宋体" pitchFamily="2" charset="-122"/>
                </a:endParaRPr>
              </a:p>
            </p:txBody>
          </p:sp>
          <p:sp>
            <p:nvSpPr>
              <p:cNvPr id="1013768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  <a:endParaRPr lang="en-US" altLang="zh-CN" sz="2000">
                  <a:solidFill>
                    <a:srgbClr val="33CC33"/>
                  </a:solidFill>
                  <a:ea typeface="宋体" pitchFamily="2" charset="-122"/>
                </a:endParaRPr>
              </a:p>
            </p:txBody>
          </p:sp>
          <p:sp>
            <p:nvSpPr>
              <p:cNvPr id="1013769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1013770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1013771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1013772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1013773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  <p:sp>
            <p:nvSpPr>
              <p:cNvPr id="1013774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solidFill>
                      <a:srgbClr val="FF3300"/>
                    </a:solidFill>
                    <a:ea typeface="宋体" pitchFamily="2" charset="-122"/>
                  </a:rPr>
                  <a:t>97</a:t>
                </a:r>
              </a:p>
            </p:txBody>
          </p:sp>
        </p:grpSp>
        <p:grpSp>
          <p:nvGrpSpPr>
            <p:cNvPr id="263190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63191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63192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63193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63194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63195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63196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63197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63198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grpSp>
        <p:nvGrpSpPr>
          <p:cNvPr id="263173" name="Group 24"/>
          <p:cNvGrpSpPr>
            <a:grpSpLocks/>
          </p:cNvGrpSpPr>
          <p:nvPr/>
        </p:nvGrpSpPr>
        <p:grpSpPr bwMode="auto">
          <a:xfrm>
            <a:off x="2667000" y="2508250"/>
            <a:ext cx="762000" cy="3206750"/>
            <a:chOff x="1056" y="1598"/>
            <a:chExt cx="480" cy="2020"/>
          </a:xfrm>
        </p:grpSpPr>
        <p:sp>
          <p:nvSpPr>
            <p:cNvPr id="1013785" name="AutoShape 25"/>
            <p:cNvSpPr>
              <a:spLocks noChangeArrowheads="1"/>
            </p:cNvSpPr>
            <p:nvPr/>
          </p:nvSpPr>
          <p:spPr bwMode="auto">
            <a:xfrm>
              <a:off x="1056" y="1598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38</a:t>
              </a:r>
            </a:p>
          </p:txBody>
        </p:sp>
        <p:sp>
          <p:nvSpPr>
            <p:cNvPr id="1013786" name="AutoShape 26"/>
            <p:cNvSpPr>
              <a:spLocks noChangeArrowheads="1"/>
            </p:cNvSpPr>
            <p:nvPr/>
          </p:nvSpPr>
          <p:spPr bwMode="auto">
            <a:xfrm>
              <a:off x="1056" y="1854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49</a:t>
              </a:r>
            </a:p>
          </p:txBody>
        </p:sp>
        <p:sp>
          <p:nvSpPr>
            <p:cNvPr id="1013787" name="AutoShape 27"/>
            <p:cNvSpPr>
              <a:spLocks noChangeArrowheads="1"/>
            </p:cNvSpPr>
            <p:nvPr/>
          </p:nvSpPr>
          <p:spPr bwMode="auto">
            <a:xfrm>
              <a:off x="1056" y="2112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65</a:t>
              </a:r>
            </a:p>
          </p:txBody>
        </p:sp>
        <p:sp>
          <p:nvSpPr>
            <p:cNvPr id="1013788" name="AutoShape 28"/>
            <p:cNvSpPr>
              <a:spLocks noChangeArrowheads="1"/>
            </p:cNvSpPr>
            <p:nvPr/>
          </p:nvSpPr>
          <p:spPr bwMode="auto">
            <a:xfrm>
              <a:off x="1056" y="2352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13</a:t>
              </a:r>
            </a:p>
          </p:txBody>
        </p:sp>
        <p:sp>
          <p:nvSpPr>
            <p:cNvPr id="1013789" name="AutoShape 29"/>
            <p:cNvSpPr>
              <a:spLocks noChangeArrowheads="1"/>
            </p:cNvSpPr>
            <p:nvPr/>
          </p:nvSpPr>
          <p:spPr bwMode="auto">
            <a:xfrm>
              <a:off x="1056" y="2607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76</a:t>
              </a:r>
            </a:p>
          </p:txBody>
        </p:sp>
        <p:sp>
          <p:nvSpPr>
            <p:cNvPr id="1013790" name="AutoShape 30"/>
            <p:cNvSpPr>
              <a:spLocks noChangeArrowheads="1"/>
            </p:cNvSpPr>
            <p:nvPr/>
          </p:nvSpPr>
          <p:spPr bwMode="auto">
            <a:xfrm>
              <a:off x="1056" y="2856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27</a:t>
              </a:r>
            </a:p>
          </p:txBody>
        </p:sp>
        <p:sp>
          <p:nvSpPr>
            <p:cNvPr id="1013791" name="AutoShape 31"/>
            <p:cNvSpPr>
              <a:spLocks noChangeArrowheads="1"/>
            </p:cNvSpPr>
            <p:nvPr/>
          </p:nvSpPr>
          <p:spPr bwMode="auto">
            <a:xfrm>
              <a:off x="1056" y="3105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52</a:t>
              </a:r>
            </a:p>
          </p:txBody>
        </p:sp>
        <p:sp>
          <p:nvSpPr>
            <p:cNvPr id="1013792" name="AutoShape 32"/>
            <p:cNvSpPr>
              <a:spLocks noChangeArrowheads="1"/>
            </p:cNvSpPr>
            <p:nvPr/>
          </p:nvSpPr>
          <p:spPr bwMode="auto">
            <a:xfrm>
              <a:off x="1056" y="3360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0000"/>
                  </a:solidFill>
                  <a:ea typeface="宋体" pitchFamily="2" charset="-122"/>
                </a:rPr>
                <a:t>97</a:t>
              </a:r>
            </a:p>
          </p:txBody>
        </p:sp>
      </p:grpSp>
      <p:sp>
        <p:nvSpPr>
          <p:cNvPr id="1013793" name="AutoShape 33"/>
          <p:cNvSpPr>
            <a:spLocks noChangeArrowheads="1"/>
          </p:cNvSpPr>
          <p:nvPr/>
        </p:nvSpPr>
        <p:spPr bwMode="auto">
          <a:xfrm>
            <a:off x="2667000" y="40862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27</a:t>
            </a:r>
          </a:p>
        </p:txBody>
      </p:sp>
      <p:sp>
        <p:nvSpPr>
          <p:cNvPr id="1013794" name="AutoShape 34"/>
          <p:cNvSpPr>
            <a:spLocks noChangeArrowheads="1"/>
          </p:cNvSpPr>
          <p:nvPr/>
        </p:nvSpPr>
        <p:spPr bwMode="auto">
          <a:xfrm>
            <a:off x="2667000" y="44958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76</a:t>
            </a:r>
          </a:p>
        </p:txBody>
      </p:sp>
      <p:sp>
        <p:nvSpPr>
          <p:cNvPr id="263176" name="Text Box 35"/>
          <p:cNvSpPr txBox="1">
            <a:spLocks noChangeArrowheads="1"/>
          </p:cNvSpPr>
          <p:nvPr/>
        </p:nvSpPr>
        <p:spPr bwMode="auto">
          <a:xfrm>
            <a:off x="3886200" y="4267200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[ 4 ]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[ 5 ]</a:t>
            </a:r>
          </a:p>
        </p:txBody>
      </p:sp>
      <p:sp>
        <p:nvSpPr>
          <p:cNvPr id="263177" name="Text Box 36"/>
          <p:cNvSpPr txBox="1">
            <a:spLocks noChangeArrowheads="1"/>
          </p:cNvSpPr>
          <p:nvPr/>
        </p:nvSpPr>
        <p:spPr bwMode="auto">
          <a:xfrm>
            <a:off x="5827713" y="37338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[ 4 ]</a:t>
            </a:r>
          </a:p>
        </p:txBody>
      </p:sp>
      <p:sp>
        <p:nvSpPr>
          <p:cNvPr id="263178" name="Text Box 37"/>
          <p:cNvSpPr txBox="1">
            <a:spLocks noChangeArrowheads="1"/>
          </p:cNvSpPr>
          <p:nvPr/>
        </p:nvSpPr>
        <p:spPr bwMode="auto">
          <a:xfrm>
            <a:off x="5827713" y="48609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[ 5 ]</a:t>
            </a:r>
          </a:p>
        </p:txBody>
      </p:sp>
      <p:sp>
        <p:nvSpPr>
          <p:cNvPr id="263179" name="AutoShape 38"/>
          <p:cNvSpPr>
            <a:spLocks noChangeArrowheads="1"/>
          </p:cNvSpPr>
          <p:nvPr/>
        </p:nvSpPr>
        <p:spPr bwMode="auto">
          <a:xfrm>
            <a:off x="5943600" y="41910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263180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1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01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3" grpId="0" animBg="1" autoUpdateAnimBg="0"/>
      <p:bldP spid="1013794" grpId="0" animBg="1" autoUpdateAnimBg="0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64194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64195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64196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64212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17159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  <a:endParaRPr lang="en-US" altLang="zh-CN" sz="2000">
                  <a:solidFill>
                    <a:schemeClr val="hlink"/>
                  </a:solidFill>
                  <a:ea typeface="宋体" pitchFamily="2" charset="-122"/>
                </a:endParaRPr>
              </a:p>
            </p:txBody>
          </p:sp>
          <p:sp>
            <p:nvSpPr>
              <p:cNvPr id="817160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  <a:endParaRPr lang="en-US" altLang="zh-CN" sz="2000">
                  <a:solidFill>
                    <a:srgbClr val="33CC33"/>
                  </a:solidFill>
                  <a:ea typeface="宋体" pitchFamily="2" charset="-122"/>
                </a:endParaRPr>
              </a:p>
            </p:txBody>
          </p:sp>
          <p:sp>
            <p:nvSpPr>
              <p:cNvPr id="817161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17162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17163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17164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17165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  <p:sp>
            <p:nvSpPr>
              <p:cNvPr id="817166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solidFill>
                      <a:srgbClr val="FF3300"/>
                    </a:solidFill>
                    <a:ea typeface="宋体" pitchFamily="2" charset="-122"/>
                  </a:rPr>
                  <a:t>97</a:t>
                </a:r>
              </a:p>
            </p:txBody>
          </p:sp>
        </p:grpSp>
        <p:grpSp>
          <p:nvGrpSpPr>
            <p:cNvPr id="264213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64214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64215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64216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64217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64218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64219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64220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64221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817176" name="AutoShape 24"/>
          <p:cNvSpPr>
            <a:spLocks noChangeArrowheads="1"/>
          </p:cNvSpPr>
          <p:nvPr/>
        </p:nvSpPr>
        <p:spPr bwMode="auto">
          <a:xfrm>
            <a:off x="2667000" y="2508250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38</a:t>
            </a:r>
          </a:p>
        </p:txBody>
      </p:sp>
      <p:sp>
        <p:nvSpPr>
          <p:cNvPr id="817177" name="AutoShape 25"/>
          <p:cNvSpPr>
            <a:spLocks noChangeArrowheads="1"/>
          </p:cNvSpPr>
          <p:nvPr/>
        </p:nvSpPr>
        <p:spPr bwMode="auto">
          <a:xfrm>
            <a:off x="2667000" y="2914650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817178" name="AutoShape 26"/>
          <p:cNvSpPr>
            <a:spLocks noChangeArrowheads="1"/>
          </p:cNvSpPr>
          <p:nvPr/>
        </p:nvSpPr>
        <p:spPr bwMode="auto">
          <a:xfrm>
            <a:off x="2667000" y="3324225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817179" name="AutoShape 27"/>
          <p:cNvSpPr>
            <a:spLocks noChangeArrowheads="1"/>
          </p:cNvSpPr>
          <p:nvPr/>
        </p:nvSpPr>
        <p:spPr bwMode="auto">
          <a:xfrm>
            <a:off x="2667000" y="3705225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13</a:t>
            </a:r>
          </a:p>
        </p:txBody>
      </p:sp>
      <p:sp>
        <p:nvSpPr>
          <p:cNvPr id="817180" name="AutoShape 28"/>
          <p:cNvSpPr>
            <a:spLocks noChangeArrowheads="1"/>
          </p:cNvSpPr>
          <p:nvPr/>
        </p:nvSpPr>
        <p:spPr bwMode="auto">
          <a:xfrm>
            <a:off x="2667000" y="4110038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27</a:t>
            </a:r>
          </a:p>
        </p:txBody>
      </p:sp>
      <p:sp>
        <p:nvSpPr>
          <p:cNvPr id="817181" name="AutoShape 29"/>
          <p:cNvSpPr>
            <a:spLocks noChangeArrowheads="1"/>
          </p:cNvSpPr>
          <p:nvPr/>
        </p:nvSpPr>
        <p:spPr bwMode="auto">
          <a:xfrm>
            <a:off x="2667000" y="4505325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76</a:t>
            </a:r>
          </a:p>
        </p:txBody>
      </p:sp>
      <p:sp>
        <p:nvSpPr>
          <p:cNvPr id="817182" name="AutoShape 30"/>
          <p:cNvSpPr>
            <a:spLocks noChangeArrowheads="1"/>
          </p:cNvSpPr>
          <p:nvPr/>
        </p:nvSpPr>
        <p:spPr bwMode="auto">
          <a:xfrm>
            <a:off x="2667000" y="4900613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52</a:t>
            </a:r>
          </a:p>
        </p:txBody>
      </p:sp>
      <p:sp>
        <p:nvSpPr>
          <p:cNvPr id="817183" name="AutoShape 31"/>
          <p:cNvSpPr>
            <a:spLocks noChangeArrowheads="1"/>
          </p:cNvSpPr>
          <p:nvPr/>
        </p:nvSpPr>
        <p:spPr bwMode="auto">
          <a:xfrm>
            <a:off x="2667000" y="5305425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FF0000"/>
                </a:solidFill>
                <a:ea typeface="宋体" pitchFamily="2" charset="-122"/>
              </a:rPr>
              <a:t>97</a:t>
            </a:r>
          </a:p>
        </p:txBody>
      </p:sp>
      <p:sp>
        <p:nvSpPr>
          <p:cNvPr id="817184" name="AutoShape 32"/>
          <p:cNvSpPr>
            <a:spLocks noChangeArrowheads="1"/>
          </p:cNvSpPr>
          <p:nvPr/>
        </p:nvSpPr>
        <p:spPr bwMode="auto">
          <a:xfrm>
            <a:off x="2667000" y="44672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76</a:t>
            </a:r>
          </a:p>
        </p:txBody>
      </p:sp>
      <p:sp>
        <p:nvSpPr>
          <p:cNvPr id="817185" name="AutoShape 33"/>
          <p:cNvSpPr>
            <a:spLocks noChangeArrowheads="1"/>
          </p:cNvSpPr>
          <p:nvPr/>
        </p:nvSpPr>
        <p:spPr bwMode="auto">
          <a:xfrm>
            <a:off x="2667000" y="48768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52</a:t>
            </a:r>
          </a:p>
        </p:txBody>
      </p:sp>
      <p:sp>
        <p:nvSpPr>
          <p:cNvPr id="817186" name="Text Box 34"/>
          <p:cNvSpPr txBox="1">
            <a:spLocks noChangeArrowheads="1"/>
          </p:cNvSpPr>
          <p:nvPr/>
        </p:nvSpPr>
        <p:spPr bwMode="auto">
          <a:xfrm>
            <a:off x="3886200" y="4648200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[ 5 ]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[ 6 ]</a:t>
            </a:r>
          </a:p>
        </p:txBody>
      </p:sp>
      <p:sp>
        <p:nvSpPr>
          <p:cNvPr id="817187" name="Text Box 35"/>
          <p:cNvSpPr txBox="1">
            <a:spLocks noChangeArrowheads="1"/>
          </p:cNvSpPr>
          <p:nvPr/>
        </p:nvSpPr>
        <p:spPr bwMode="auto">
          <a:xfrm>
            <a:off x="5827713" y="40386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[ 5 ]</a:t>
            </a:r>
          </a:p>
        </p:txBody>
      </p:sp>
      <p:sp>
        <p:nvSpPr>
          <p:cNvPr id="817188" name="Text Box 36"/>
          <p:cNvSpPr txBox="1">
            <a:spLocks noChangeArrowheads="1"/>
          </p:cNvSpPr>
          <p:nvPr/>
        </p:nvSpPr>
        <p:spPr bwMode="auto">
          <a:xfrm>
            <a:off x="5827713" y="51657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[ 6 ]</a:t>
            </a:r>
          </a:p>
        </p:txBody>
      </p:sp>
      <p:sp>
        <p:nvSpPr>
          <p:cNvPr id="817189" name="AutoShape 37"/>
          <p:cNvSpPr>
            <a:spLocks noChangeArrowheads="1"/>
          </p:cNvSpPr>
          <p:nvPr/>
        </p:nvSpPr>
        <p:spPr bwMode="auto">
          <a:xfrm>
            <a:off x="5943600" y="44958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264211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71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17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1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81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84" grpId="0" autoUpdateAnimBg="0"/>
      <p:bldP spid="817185" grpId="0" autoUpdateAnimBg="0"/>
      <p:bldP spid="817186" grpId="0" autoUpdateAnimBg="0"/>
      <p:bldP spid="817187" grpId="0" autoUpdateAnimBg="0"/>
      <p:bldP spid="817188" grpId="0" autoUpdateAnimBg="0"/>
      <p:bldP spid="8171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5"/>
          <p:cNvSpPr txBox="1">
            <a:spLocks noChangeArrowheads="1"/>
          </p:cNvSpPr>
          <p:nvPr/>
        </p:nvSpPr>
        <p:spPr bwMode="auto">
          <a:xfrm>
            <a:off x="990600" y="460375"/>
            <a:ext cx="4746625" cy="5740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  </a:t>
            </a:r>
            <a:r>
              <a:rPr lang="zh-CN" altLang="en-US" sz="2000" b="1" i="1">
                <a:solidFill>
                  <a:srgbClr val="008000"/>
                </a:solidFill>
              </a:rPr>
              <a:t>数组测试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{ int  i , a[ 5 ] = { 1, 3, 5, 7, 9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0; i &lt; 5;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a[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static int b[ 5 ] = { 1, 2, 3 };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5 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b[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int c[ ] = { 1, 2, 3, 4, 5, 6, 7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</a:t>
            </a:r>
            <a:r>
              <a:rPr lang="en-US" altLang="zh-CN" sz="1800" b="1">
                <a:solidFill>
                  <a:srgbClr val="0000FF"/>
                </a:solidFill>
              </a:rPr>
              <a:t>sizeof ( c ) / sizeof  ( int )</a:t>
            </a:r>
            <a:r>
              <a:rPr lang="en-US" altLang="zh-CN" sz="1800"/>
              <a:t> ; 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c[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31467" name="Oval 11"/>
          <p:cNvSpPr>
            <a:spLocks noChangeArrowheads="1"/>
          </p:cNvSpPr>
          <p:nvPr/>
        </p:nvSpPr>
        <p:spPr bwMode="auto">
          <a:xfrm>
            <a:off x="2362200" y="4768850"/>
            <a:ext cx="2590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819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  <p:sp>
        <p:nvSpPr>
          <p:cNvPr id="34820" name="Rectangle 16"/>
          <p:cNvSpPr>
            <a:spLocks noChangeArrowheads="1"/>
          </p:cNvSpPr>
          <p:nvPr/>
        </p:nvSpPr>
        <p:spPr bwMode="auto">
          <a:xfrm>
            <a:off x="4641850" y="4502150"/>
            <a:ext cx="367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c</a:t>
            </a:r>
            <a:r>
              <a:rPr lang="zh-CN" altLang="en-US" sz="1800" b="1" i="1">
                <a:solidFill>
                  <a:srgbClr val="008000"/>
                </a:solidFill>
              </a:rPr>
              <a:t>，初始化，默认长度 </a:t>
            </a:r>
            <a:r>
              <a:rPr lang="en-US" altLang="zh-CN" sz="1800" b="1" i="1">
                <a:solidFill>
                  <a:srgbClr val="008000"/>
                </a:solidFill>
              </a:rPr>
              <a:t>7 </a:t>
            </a:r>
          </a:p>
        </p:txBody>
      </p:sp>
      <p:sp>
        <p:nvSpPr>
          <p:cNvPr id="34821" name="Rectangle 17"/>
          <p:cNvSpPr>
            <a:spLocks noChangeArrowheads="1"/>
          </p:cNvSpPr>
          <p:nvPr/>
        </p:nvSpPr>
        <p:spPr bwMode="auto">
          <a:xfrm>
            <a:off x="4641850" y="3567113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4822" name="Rectangle 18"/>
          <p:cNvSpPr>
            <a:spLocks noChangeArrowheads="1"/>
          </p:cNvSpPr>
          <p:nvPr/>
        </p:nvSpPr>
        <p:spPr bwMode="auto">
          <a:xfrm>
            <a:off x="4641850" y="190976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sp>
        <p:nvSpPr>
          <p:cNvPr id="34823" name="Rectangle 19"/>
          <p:cNvSpPr>
            <a:spLocks noChangeArrowheads="1"/>
          </p:cNvSpPr>
          <p:nvPr/>
        </p:nvSpPr>
        <p:spPr bwMode="auto">
          <a:xfrm>
            <a:off x="4648200" y="2198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4824" name="Rectangle 20"/>
          <p:cNvSpPr>
            <a:spLocks noChangeArrowheads="1"/>
          </p:cNvSpPr>
          <p:nvPr/>
        </p:nvSpPr>
        <p:spPr bwMode="auto">
          <a:xfrm>
            <a:off x="4648200" y="320675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声明静态数组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sp>
        <p:nvSpPr>
          <p:cNvPr id="531468" name="AutoShape 12"/>
          <p:cNvSpPr>
            <a:spLocks/>
          </p:cNvSpPr>
          <p:nvPr/>
        </p:nvSpPr>
        <p:spPr bwMode="auto">
          <a:xfrm>
            <a:off x="5257800" y="2381250"/>
            <a:ext cx="2362200" cy="609600"/>
          </a:xfrm>
          <a:prstGeom prst="borderCallout2">
            <a:avLst>
              <a:gd name="adj1" fmla="val 18750"/>
              <a:gd name="adj2" fmla="val -3227"/>
              <a:gd name="adj3" fmla="val 18750"/>
              <a:gd name="adj4" fmla="val -19153"/>
              <a:gd name="adj5" fmla="val 369532"/>
              <a:gd name="adj6" fmla="val -7016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数组 </a:t>
            </a:r>
            <a:r>
              <a:rPr lang="en-US" altLang="zh-CN" sz="1800" b="1"/>
              <a:t>c </a:t>
            </a:r>
            <a:r>
              <a:rPr lang="zh-CN" altLang="en-US" sz="1800" b="1"/>
              <a:t>的元素个数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7" grpId="0" animBg="1"/>
      <p:bldP spid="531468" grpId="0" animBg="1" autoUpdateAnimBg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65218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65219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65220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65236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1014791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  <a:endParaRPr lang="en-US" altLang="zh-CN" sz="2000">
                  <a:solidFill>
                    <a:schemeClr val="hlink"/>
                  </a:solidFill>
                  <a:ea typeface="宋体" pitchFamily="2" charset="-122"/>
                </a:endParaRPr>
              </a:p>
            </p:txBody>
          </p:sp>
          <p:sp>
            <p:nvSpPr>
              <p:cNvPr id="1014792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  <a:endParaRPr lang="en-US" altLang="zh-CN" sz="2000">
                  <a:solidFill>
                    <a:srgbClr val="33CC33"/>
                  </a:solidFill>
                  <a:ea typeface="宋体" pitchFamily="2" charset="-122"/>
                </a:endParaRPr>
              </a:p>
            </p:txBody>
          </p:sp>
          <p:sp>
            <p:nvSpPr>
              <p:cNvPr id="1014793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1014794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1014795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1014796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1014797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  <p:sp>
            <p:nvSpPr>
              <p:cNvPr id="1014798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solidFill>
                      <a:srgbClr val="FF3300"/>
                    </a:solidFill>
                    <a:ea typeface="宋体" pitchFamily="2" charset="-122"/>
                  </a:rPr>
                  <a:t>97</a:t>
                </a:r>
              </a:p>
            </p:txBody>
          </p:sp>
        </p:grpSp>
        <p:grpSp>
          <p:nvGrpSpPr>
            <p:cNvPr id="265237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65238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65239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65240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65241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65242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65243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65244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65245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1014808" name="AutoShape 24"/>
          <p:cNvSpPr>
            <a:spLocks noChangeArrowheads="1"/>
          </p:cNvSpPr>
          <p:nvPr/>
        </p:nvSpPr>
        <p:spPr bwMode="auto">
          <a:xfrm>
            <a:off x="2667000" y="2508250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38</a:t>
            </a:r>
          </a:p>
        </p:txBody>
      </p:sp>
      <p:sp>
        <p:nvSpPr>
          <p:cNvPr id="1014809" name="AutoShape 25"/>
          <p:cNvSpPr>
            <a:spLocks noChangeArrowheads="1"/>
          </p:cNvSpPr>
          <p:nvPr/>
        </p:nvSpPr>
        <p:spPr bwMode="auto">
          <a:xfrm>
            <a:off x="2667000" y="2914650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1014810" name="AutoShape 26"/>
          <p:cNvSpPr>
            <a:spLocks noChangeArrowheads="1"/>
          </p:cNvSpPr>
          <p:nvPr/>
        </p:nvSpPr>
        <p:spPr bwMode="auto">
          <a:xfrm>
            <a:off x="2667000" y="3324225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1014811" name="AutoShape 27"/>
          <p:cNvSpPr>
            <a:spLocks noChangeArrowheads="1"/>
          </p:cNvSpPr>
          <p:nvPr/>
        </p:nvSpPr>
        <p:spPr bwMode="auto">
          <a:xfrm>
            <a:off x="2667000" y="3705225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13</a:t>
            </a:r>
          </a:p>
        </p:txBody>
      </p:sp>
      <p:sp>
        <p:nvSpPr>
          <p:cNvPr id="1014812" name="AutoShape 28"/>
          <p:cNvSpPr>
            <a:spLocks noChangeArrowheads="1"/>
          </p:cNvSpPr>
          <p:nvPr/>
        </p:nvSpPr>
        <p:spPr bwMode="auto">
          <a:xfrm>
            <a:off x="2667000" y="4110038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27</a:t>
            </a:r>
          </a:p>
        </p:txBody>
      </p:sp>
      <p:sp>
        <p:nvSpPr>
          <p:cNvPr id="1014813" name="AutoShape 29"/>
          <p:cNvSpPr>
            <a:spLocks noChangeArrowheads="1"/>
          </p:cNvSpPr>
          <p:nvPr/>
        </p:nvSpPr>
        <p:spPr bwMode="auto">
          <a:xfrm>
            <a:off x="2667000" y="4505325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76</a:t>
            </a:r>
          </a:p>
        </p:txBody>
      </p:sp>
      <p:sp>
        <p:nvSpPr>
          <p:cNvPr id="1014814" name="AutoShape 30"/>
          <p:cNvSpPr>
            <a:spLocks noChangeArrowheads="1"/>
          </p:cNvSpPr>
          <p:nvPr/>
        </p:nvSpPr>
        <p:spPr bwMode="auto">
          <a:xfrm>
            <a:off x="2667000" y="4900613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52</a:t>
            </a:r>
          </a:p>
        </p:txBody>
      </p:sp>
      <p:sp>
        <p:nvSpPr>
          <p:cNvPr id="1014815" name="AutoShape 31"/>
          <p:cNvSpPr>
            <a:spLocks noChangeArrowheads="1"/>
          </p:cNvSpPr>
          <p:nvPr/>
        </p:nvSpPr>
        <p:spPr bwMode="auto">
          <a:xfrm>
            <a:off x="2667000" y="5305425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FF0000"/>
                </a:solidFill>
                <a:ea typeface="宋体" pitchFamily="2" charset="-122"/>
              </a:rPr>
              <a:t>97</a:t>
            </a:r>
          </a:p>
        </p:txBody>
      </p:sp>
      <p:sp>
        <p:nvSpPr>
          <p:cNvPr id="1014816" name="AutoShape 32"/>
          <p:cNvSpPr>
            <a:spLocks noChangeArrowheads="1"/>
          </p:cNvSpPr>
          <p:nvPr/>
        </p:nvSpPr>
        <p:spPr bwMode="auto">
          <a:xfrm>
            <a:off x="2667000" y="4467225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52</a:t>
            </a:r>
          </a:p>
        </p:txBody>
      </p:sp>
      <p:sp>
        <p:nvSpPr>
          <p:cNvPr id="1014817" name="AutoShape 33"/>
          <p:cNvSpPr>
            <a:spLocks noChangeArrowheads="1"/>
          </p:cNvSpPr>
          <p:nvPr/>
        </p:nvSpPr>
        <p:spPr bwMode="auto">
          <a:xfrm>
            <a:off x="2667000" y="4876800"/>
            <a:ext cx="762000" cy="409575"/>
          </a:xfrm>
          <a:prstGeom prst="flowChartProcess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0000FF"/>
                </a:solidFill>
                <a:ea typeface="宋体" pitchFamily="2" charset="-122"/>
              </a:rPr>
              <a:t>76</a:t>
            </a:r>
          </a:p>
        </p:txBody>
      </p:sp>
      <p:sp>
        <p:nvSpPr>
          <p:cNvPr id="265231" name="Text Box 34"/>
          <p:cNvSpPr txBox="1">
            <a:spLocks noChangeArrowheads="1"/>
          </p:cNvSpPr>
          <p:nvPr/>
        </p:nvSpPr>
        <p:spPr bwMode="auto">
          <a:xfrm>
            <a:off x="3886200" y="4648200"/>
            <a:ext cx="1851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b [ 5 ]  </a:t>
            </a:r>
            <a:r>
              <a:rPr lang="en-US" altLang="zh-CN" sz="2000" b="1">
                <a:solidFill>
                  <a:srgbClr val="CC0000"/>
                </a:solidFill>
                <a:latin typeface="宋体" charset="-122"/>
              </a:rPr>
              <a:t>&gt;</a:t>
            </a:r>
            <a:r>
              <a:rPr lang="en-US" altLang="zh-CN" sz="2000">
                <a:latin typeface="宋体" charset="-122"/>
              </a:rPr>
              <a:t> </a:t>
            </a:r>
            <a:r>
              <a:rPr lang="en-US" altLang="zh-CN" sz="2000"/>
              <a:t> b [ 6 ]</a:t>
            </a:r>
          </a:p>
        </p:txBody>
      </p:sp>
      <p:sp>
        <p:nvSpPr>
          <p:cNvPr id="265232" name="Text Box 35"/>
          <p:cNvSpPr txBox="1">
            <a:spLocks noChangeArrowheads="1"/>
          </p:cNvSpPr>
          <p:nvPr/>
        </p:nvSpPr>
        <p:spPr bwMode="auto">
          <a:xfrm>
            <a:off x="5827713" y="4038600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[ 5 ]</a:t>
            </a:r>
          </a:p>
        </p:txBody>
      </p:sp>
      <p:sp>
        <p:nvSpPr>
          <p:cNvPr id="265233" name="Text Box 36"/>
          <p:cNvSpPr txBox="1">
            <a:spLocks noChangeArrowheads="1"/>
          </p:cNvSpPr>
          <p:nvPr/>
        </p:nvSpPr>
        <p:spPr bwMode="auto">
          <a:xfrm>
            <a:off x="5827713" y="5165725"/>
            <a:ext cx="793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b [ 6 ]</a:t>
            </a:r>
          </a:p>
        </p:txBody>
      </p:sp>
      <p:sp>
        <p:nvSpPr>
          <p:cNvPr id="265234" name="AutoShape 37"/>
          <p:cNvSpPr>
            <a:spLocks noChangeArrowheads="1"/>
          </p:cNvSpPr>
          <p:nvPr/>
        </p:nvSpPr>
        <p:spPr bwMode="auto">
          <a:xfrm>
            <a:off x="5943600" y="4495800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0000" tIns="46800" rIns="90000" bIns="46800" anchor="ctr">
            <a:spAutoFit/>
            <a:flatTx/>
          </a:bodyPr>
          <a:lstStyle/>
          <a:p>
            <a:pPr algn="ctr"/>
            <a:endParaRPr lang="zh-CN" altLang="en-US"/>
          </a:p>
        </p:txBody>
      </p:sp>
      <p:sp>
        <p:nvSpPr>
          <p:cNvPr id="265235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1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01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816" grpId="0" animBg="1" autoUpdateAnimBg="0"/>
      <p:bldP spid="1014817" grpId="0" animBg="1" autoUpdateAnimBg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66242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66243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grpSp>
        <p:nvGrpSpPr>
          <p:cNvPr id="266244" name="Group 5"/>
          <p:cNvGrpSpPr>
            <a:grpSpLocks/>
          </p:cNvGrpSpPr>
          <p:nvPr/>
        </p:nvGrpSpPr>
        <p:grpSpPr bwMode="auto">
          <a:xfrm>
            <a:off x="762000" y="2508250"/>
            <a:ext cx="1524000" cy="3206750"/>
            <a:chOff x="480" y="1580"/>
            <a:chExt cx="960" cy="2020"/>
          </a:xfrm>
        </p:grpSpPr>
        <p:grpSp>
          <p:nvGrpSpPr>
            <p:cNvPr id="266254" name="Group 6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18183" name="AutoShape 7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  <a:endParaRPr lang="en-US" altLang="zh-CN" sz="2000">
                  <a:solidFill>
                    <a:schemeClr val="hlink"/>
                  </a:solidFill>
                  <a:ea typeface="宋体" pitchFamily="2" charset="-122"/>
                </a:endParaRPr>
              </a:p>
            </p:txBody>
          </p:sp>
          <p:sp>
            <p:nvSpPr>
              <p:cNvPr id="818184" name="AutoShape 8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  <a:endParaRPr lang="en-US" altLang="zh-CN" sz="2000">
                  <a:solidFill>
                    <a:srgbClr val="33CC33"/>
                  </a:solidFill>
                  <a:ea typeface="宋体" pitchFamily="2" charset="-122"/>
                </a:endParaRPr>
              </a:p>
            </p:txBody>
          </p:sp>
          <p:sp>
            <p:nvSpPr>
              <p:cNvPr id="818185" name="AutoShape 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18186" name="AutoShape 10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18187" name="AutoShape 11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18188" name="AutoShape 12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18189" name="AutoShape 13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  <p:sp>
            <p:nvSpPr>
              <p:cNvPr id="818190" name="AutoShape 14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solidFill>
                      <a:srgbClr val="FF3300"/>
                    </a:solidFill>
                    <a:ea typeface="宋体" pitchFamily="2" charset="-122"/>
                  </a:rPr>
                  <a:t>97</a:t>
                </a:r>
              </a:p>
            </p:txBody>
          </p:sp>
        </p:grpSp>
        <p:grpSp>
          <p:nvGrpSpPr>
            <p:cNvPr id="266255" name="Group 15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66256" name="AutoShape 16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66257" name="AutoShape 17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66258" name="AutoShape 18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66259" name="AutoShape 19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66260" name="AutoShape 20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66261" name="AutoShape 21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66262" name="AutoShape 22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66263" name="AutoShape 23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818200" name="AutoShape 24"/>
          <p:cNvSpPr>
            <a:spLocks noChangeArrowheads="1"/>
          </p:cNvSpPr>
          <p:nvPr/>
        </p:nvSpPr>
        <p:spPr bwMode="auto">
          <a:xfrm>
            <a:off x="2667000" y="2508250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38</a:t>
            </a:r>
          </a:p>
        </p:txBody>
      </p:sp>
      <p:sp>
        <p:nvSpPr>
          <p:cNvPr id="818201" name="AutoShape 25"/>
          <p:cNvSpPr>
            <a:spLocks noChangeArrowheads="1"/>
          </p:cNvSpPr>
          <p:nvPr/>
        </p:nvSpPr>
        <p:spPr bwMode="auto">
          <a:xfrm>
            <a:off x="2667000" y="2914650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818202" name="AutoShape 26"/>
          <p:cNvSpPr>
            <a:spLocks noChangeArrowheads="1"/>
          </p:cNvSpPr>
          <p:nvPr/>
        </p:nvSpPr>
        <p:spPr bwMode="auto">
          <a:xfrm>
            <a:off x="2667000" y="3324225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818203" name="AutoShape 27"/>
          <p:cNvSpPr>
            <a:spLocks noChangeArrowheads="1"/>
          </p:cNvSpPr>
          <p:nvPr/>
        </p:nvSpPr>
        <p:spPr bwMode="auto">
          <a:xfrm>
            <a:off x="2667000" y="3705225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13</a:t>
            </a:r>
          </a:p>
        </p:txBody>
      </p:sp>
      <p:sp>
        <p:nvSpPr>
          <p:cNvPr id="818204" name="AutoShape 28"/>
          <p:cNvSpPr>
            <a:spLocks noChangeArrowheads="1"/>
          </p:cNvSpPr>
          <p:nvPr/>
        </p:nvSpPr>
        <p:spPr bwMode="auto">
          <a:xfrm>
            <a:off x="2667000" y="4110038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27</a:t>
            </a:r>
          </a:p>
        </p:txBody>
      </p:sp>
      <p:sp>
        <p:nvSpPr>
          <p:cNvPr id="818205" name="AutoShape 29"/>
          <p:cNvSpPr>
            <a:spLocks noChangeArrowheads="1"/>
          </p:cNvSpPr>
          <p:nvPr/>
        </p:nvSpPr>
        <p:spPr bwMode="auto">
          <a:xfrm>
            <a:off x="2667000" y="4505325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52</a:t>
            </a:r>
          </a:p>
        </p:txBody>
      </p:sp>
      <p:sp>
        <p:nvSpPr>
          <p:cNvPr id="818206" name="AutoShape 30"/>
          <p:cNvSpPr>
            <a:spLocks noChangeArrowheads="1"/>
          </p:cNvSpPr>
          <p:nvPr/>
        </p:nvSpPr>
        <p:spPr bwMode="auto">
          <a:xfrm>
            <a:off x="2667000" y="4900613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FF3300"/>
                </a:solidFill>
                <a:ea typeface="宋体" pitchFamily="2" charset="-122"/>
              </a:rPr>
              <a:t>76</a:t>
            </a:r>
            <a:endParaRPr lang="en-US" altLang="zh-CN" sz="2000" b="1">
              <a:ea typeface="宋体" pitchFamily="2" charset="-122"/>
            </a:endParaRPr>
          </a:p>
        </p:txBody>
      </p:sp>
      <p:sp>
        <p:nvSpPr>
          <p:cNvPr id="818207" name="AutoShape 31"/>
          <p:cNvSpPr>
            <a:spLocks noChangeArrowheads="1"/>
          </p:cNvSpPr>
          <p:nvPr/>
        </p:nvSpPr>
        <p:spPr bwMode="auto">
          <a:xfrm>
            <a:off x="2667000" y="5305425"/>
            <a:ext cx="762000" cy="409575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FF3300"/>
                </a:solidFill>
                <a:ea typeface="宋体" pitchFamily="2" charset="-122"/>
              </a:rPr>
              <a:t>97</a:t>
            </a:r>
            <a:endParaRPr lang="en-US" altLang="zh-CN" sz="2000" b="1">
              <a:ea typeface="宋体" pitchFamily="2" charset="-122"/>
            </a:endParaRPr>
          </a:p>
        </p:txBody>
      </p:sp>
      <p:sp>
        <p:nvSpPr>
          <p:cNvPr id="266253" name="Rectangle 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67266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67267" name="Text Box 4"/>
          <p:cNvSpPr txBox="1">
            <a:spLocks noChangeArrowheads="1"/>
          </p:cNvSpPr>
          <p:nvPr/>
        </p:nvSpPr>
        <p:spPr bwMode="auto">
          <a:xfrm>
            <a:off x="914400" y="1279525"/>
            <a:ext cx="3736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zh-CN" sz="2000" b="1" i="1">
                <a:solidFill>
                  <a:srgbClr val="0000FF"/>
                </a:solidFill>
                <a:ea typeface="Arial Unicode MS"/>
                <a:cs typeface="Arial Unicode MS"/>
              </a:rPr>
              <a:t>示例：</a:t>
            </a:r>
            <a:r>
              <a:rPr lang="zh-CN" altLang="zh-CN" sz="2000" b="1">
                <a:ea typeface="Arial Unicode MS"/>
                <a:cs typeface="Arial Unicode MS"/>
              </a:rPr>
              <a:t>对数组元素进行升序排列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 useBgFill="1">
        <p:nvSpPr>
          <p:cNvPr id="819205" name="Rectangle 5"/>
          <p:cNvSpPr>
            <a:spLocks noChangeArrowheads="1"/>
          </p:cNvSpPr>
          <p:nvPr/>
        </p:nvSpPr>
        <p:spPr bwMode="auto">
          <a:xfrm>
            <a:off x="5505450" y="2209800"/>
            <a:ext cx="3200400" cy="3733800"/>
          </a:xfrm>
          <a:prstGeom prst="rect">
            <a:avLst/>
          </a:prstGeom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267269" name="Group 6"/>
          <p:cNvGrpSpPr>
            <a:grpSpLocks/>
          </p:cNvGrpSpPr>
          <p:nvPr/>
        </p:nvGrpSpPr>
        <p:grpSpPr bwMode="auto">
          <a:xfrm>
            <a:off x="628650" y="2508250"/>
            <a:ext cx="1524000" cy="3206750"/>
            <a:chOff x="480" y="1580"/>
            <a:chExt cx="960" cy="2020"/>
          </a:xfrm>
        </p:grpSpPr>
        <p:grpSp>
          <p:nvGrpSpPr>
            <p:cNvPr id="267334" name="Group 7"/>
            <p:cNvGrpSpPr>
              <a:grpSpLocks/>
            </p:cNvGrpSpPr>
            <p:nvPr/>
          </p:nvGrpSpPr>
          <p:grpSpPr bwMode="auto">
            <a:xfrm>
              <a:off x="960" y="1580"/>
              <a:ext cx="480" cy="2020"/>
              <a:chOff x="1056" y="1598"/>
              <a:chExt cx="480" cy="2020"/>
            </a:xfrm>
          </p:grpSpPr>
          <p:sp>
            <p:nvSpPr>
              <p:cNvPr id="819208" name="AutoShape 8"/>
              <p:cNvSpPr>
                <a:spLocks noChangeArrowheads="1"/>
              </p:cNvSpPr>
              <p:nvPr/>
            </p:nvSpPr>
            <p:spPr bwMode="auto">
              <a:xfrm>
                <a:off x="1056" y="1598"/>
                <a:ext cx="480" cy="258"/>
              </a:xfrm>
              <a:prstGeom prst="flowChartProcess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38</a:t>
                </a:r>
                <a:endParaRPr lang="en-US" altLang="zh-CN" sz="2000">
                  <a:solidFill>
                    <a:schemeClr val="hlink"/>
                  </a:solidFill>
                  <a:ea typeface="宋体" pitchFamily="2" charset="-122"/>
                </a:endParaRPr>
              </a:p>
            </p:txBody>
          </p:sp>
          <p:sp>
            <p:nvSpPr>
              <p:cNvPr id="819209" name="AutoShape 9"/>
              <p:cNvSpPr>
                <a:spLocks noChangeArrowheads="1"/>
              </p:cNvSpPr>
              <p:nvPr/>
            </p:nvSpPr>
            <p:spPr bwMode="auto">
              <a:xfrm>
                <a:off x="1056" y="1854"/>
                <a:ext cx="480" cy="258"/>
              </a:xfrm>
              <a:prstGeom prst="flowChartProcess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49</a:t>
                </a:r>
                <a:endParaRPr lang="en-US" altLang="zh-CN" sz="2000">
                  <a:solidFill>
                    <a:srgbClr val="33CC33"/>
                  </a:solidFill>
                  <a:ea typeface="宋体" pitchFamily="2" charset="-122"/>
                </a:endParaRPr>
              </a:p>
            </p:txBody>
          </p:sp>
          <p:sp>
            <p:nvSpPr>
              <p:cNvPr id="819210" name="AutoShape 10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0" cy="258"/>
              </a:xfrm>
              <a:prstGeom prst="flowChartProcess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65</a:t>
                </a:r>
              </a:p>
            </p:txBody>
          </p:sp>
          <p:sp>
            <p:nvSpPr>
              <p:cNvPr id="819211" name="AutoShape 11"/>
              <p:cNvSpPr>
                <a:spLocks noChangeArrowheads="1"/>
              </p:cNvSpPr>
              <p:nvPr/>
            </p:nvSpPr>
            <p:spPr bwMode="auto">
              <a:xfrm>
                <a:off x="1056" y="2352"/>
                <a:ext cx="480" cy="258"/>
              </a:xfrm>
              <a:prstGeom prst="flowChartProcess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76</a:t>
                </a:r>
              </a:p>
            </p:txBody>
          </p:sp>
          <p:sp>
            <p:nvSpPr>
              <p:cNvPr id="819212" name="AutoShape 12"/>
              <p:cNvSpPr>
                <a:spLocks noChangeArrowheads="1"/>
              </p:cNvSpPr>
              <p:nvPr/>
            </p:nvSpPr>
            <p:spPr bwMode="auto">
              <a:xfrm>
                <a:off x="1056" y="2607"/>
                <a:ext cx="480" cy="258"/>
              </a:xfrm>
              <a:prstGeom prst="flowChartProcess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13</a:t>
                </a:r>
              </a:p>
            </p:txBody>
          </p:sp>
          <p:sp>
            <p:nvSpPr>
              <p:cNvPr id="819213" name="AutoShape 13"/>
              <p:cNvSpPr>
                <a:spLocks noChangeArrowheads="1"/>
              </p:cNvSpPr>
              <p:nvPr/>
            </p:nvSpPr>
            <p:spPr bwMode="auto">
              <a:xfrm>
                <a:off x="1056" y="2856"/>
                <a:ext cx="480" cy="258"/>
              </a:xfrm>
              <a:prstGeom prst="flowChartProcess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27</a:t>
                </a:r>
              </a:p>
            </p:txBody>
          </p:sp>
          <p:sp>
            <p:nvSpPr>
              <p:cNvPr id="819214" name="AutoShape 14"/>
              <p:cNvSpPr>
                <a:spLocks noChangeArrowheads="1"/>
              </p:cNvSpPr>
              <p:nvPr/>
            </p:nvSpPr>
            <p:spPr bwMode="auto">
              <a:xfrm>
                <a:off x="1056" y="3105"/>
                <a:ext cx="480" cy="258"/>
              </a:xfrm>
              <a:prstGeom prst="flowChartProcess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>
                    <a:ea typeface="宋体" pitchFamily="2" charset="-122"/>
                  </a:rPr>
                  <a:t>52</a:t>
                </a:r>
              </a:p>
            </p:txBody>
          </p:sp>
          <p:sp>
            <p:nvSpPr>
              <p:cNvPr id="819215" name="AutoShape 15"/>
              <p:cNvSpPr>
                <a:spLocks noChangeArrowheads="1"/>
              </p:cNvSpPr>
              <p:nvPr/>
            </p:nvSpPr>
            <p:spPr bwMode="auto">
              <a:xfrm>
                <a:off x="1056" y="3360"/>
                <a:ext cx="480" cy="258"/>
              </a:xfrm>
              <a:prstGeom prst="flowChartProcess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algn="ctr" rotWithShape="0">
                  <a:schemeClr val="bg2"/>
                </a:outerShdw>
              </a:effectLst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>
                    <a:solidFill>
                      <a:srgbClr val="FF3300"/>
                    </a:solidFill>
                    <a:ea typeface="宋体" pitchFamily="2" charset="-122"/>
                  </a:rPr>
                  <a:t>97</a:t>
                </a:r>
              </a:p>
            </p:txBody>
          </p:sp>
        </p:grpSp>
        <p:grpSp>
          <p:nvGrpSpPr>
            <p:cNvPr id="267335" name="Group 16"/>
            <p:cNvGrpSpPr>
              <a:grpSpLocks/>
            </p:cNvGrpSpPr>
            <p:nvPr/>
          </p:nvGrpSpPr>
          <p:grpSpPr bwMode="auto">
            <a:xfrm>
              <a:off x="480" y="1588"/>
              <a:ext cx="480" cy="2012"/>
              <a:chOff x="1056" y="1602"/>
              <a:chExt cx="480" cy="2012"/>
            </a:xfrm>
          </p:grpSpPr>
          <p:sp>
            <p:nvSpPr>
              <p:cNvPr id="267336" name="AutoShape 17"/>
              <p:cNvSpPr>
                <a:spLocks noChangeArrowheads="1"/>
              </p:cNvSpPr>
              <p:nvPr/>
            </p:nvSpPr>
            <p:spPr bwMode="auto">
              <a:xfrm>
                <a:off x="1056" y="1602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b[0]</a:t>
                </a:r>
              </a:p>
            </p:txBody>
          </p:sp>
          <p:sp>
            <p:nvSpPr>
              <p:cNvPr id="267337" name="AutoShape 18"/>
              <p:cNvSpPr>
                <a:spLocks noChangeArrowheads="1"/>
              </p:cNvSpPr>
              <p:nvPr/>
            </p:nvSpPr>
            <p:spPr bwMode="auto">
              <a:xfrm>
                <a:off x="1056" y="1858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b[1]</a:t>
                </a:r>
              </a:p>
            </p:txBody>
          </p:sp>
          <p:sp>
            <p:nvSpPr>
              <p:cNvPr id="267338" name="AutoShape 19"/>
              <p:cNvSpPr>
                <a:spLocks noChangeArrowheads="1"/>
              </p:cNvSpPr>
              <p:nvPr/>
            </p:nvSpPr>
            <p:spPr bwMode="auto">
              <a:xfrm>
                <a:off x="1056" y="211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b[2]</a:t>
                </a:r>
              </a:p>
            </p:txBody>
          </p:sp>
          <p:sp>
            <p:nvSpPr>
              <p:cNvPr id="267339" name="AutoShape 20"/>
              <p:cNvSpPr>
                <a:spLocks noChangeArrowheads="1"/>
              </p:cNvSpPr>
              <p:nvPr/>
            </p:nvSpPr>
            <p:spPr bwMode="auto">
              <a:xfrm>
                <a:off x="1056" y="2356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b[3] </a:t>
                </a:r>
              </a:p>
            </p:txBody>
          </p:sp>
          <p:sp>
            <p:nvSpPr>
              <p:cNvPr id="267340" name="AutoShape 21"/>
              <p:cNvSpPr>
                <a:spLocks noChangeArrowheads="1"/>
              </p:cNvSpPr>
              <p:nvPr/>
            </p:nvSpPr>
            <p:spPr bwMode="auto">
              <a:xfrm>
                <a:off x="1056" y="2611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b[4]</a:t>
                </a:r>
              </a:p>
            </p:txBody>
          </p:sp>
          <p:sp>
            <p:nvSpPr>
              <p:cNvPr id="267341" name="AutoShape 22"/>
              <p:cNvSpPr>
                <a:spLocks noChangeArrowheads="1"/>
              </p:cNvSpPr>
              <p:nvPr/>
            </p:nvSpPr>
            <p:spPr bwMode="auto">
              <a:xfrm>
                <a:off x="1056" y="2860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b[5]</a:t>
                </a:r>
              </a:p>
            </p:txBody>
          </p:sp>
          <p:sp>
            <p:nvSpPr>
              <p:cNvPr id="267342" name="AutoShape 23"/>
              <p:cNvSpPr>
                <a:spLocks noChangeArrowheads="1"/>
              </p:cNvSpPr>
              <p:nvPr/>
            </p:nvSpPr>
            <p:spPr bwMode="auto">
              <a:xfrm>
                <a:off x="1056" y="3109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b[6]</a:t>
                </a:r>
              </a:p>
            </p:txBody>
          </p:sp>
          <p:sp>
            <p:nvSpPr>
              <p:cNvPr id="267343" name="AutoShape 24"/>
              <p:cNvSpPr>
                <a:spLocks noChangeArrowheads="1"/>
              </p:cNvSpPr>
              <p:nvPr/>
            </p:nvSpPr>
            <p:spPr bwMode="auto">
              <a:xfrm>
                <a:off x="1056" y="3364"/>
                <a:ext cx="480" cy="250"/>
              </a:xfrm>
              <a:prstGeom prst="flowChartProcess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b[7]</a:t>
                </a:r>
              </a:p>
            </p:txBody>
          </p:sp>
        </p:grpSp>
      </p:grpSp>
      <p:sp>
        <p:nvSpPr>
          <p:cNvPr id="819225" name="AutoShape 25"/>
          <p:cNvSpPr>
            <a:spLocks noChangeArrowheads="1"/>
          </p:cNvSpPr>
          <p:nvPr/>
        </p:nvSpPr>
        <p:spPr bwMode="auto">
          <a:xfrm>
            <a:off x="2457450" y="2508250"/>
            <a:ext cx="762000" cy="409575"/>
          </a:xfrm>
          <a:prstGeom prst="flowChartProcess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38</a:t>
            </a:r>
          </a:p>
        </p:txBody>
      </p:sp>
      <p:sp>
        <p:nvSpPr>
          <p:cNvPr id="819226" name="AutoShape 26"/>
          <p:cNvSpPr>
            <a:spLocks noChangeArrowheads="1"/>
          </p:cNvSpPr>
          <p:nvPr/>
        </p:nvSpPr>
        <p:spPr bwMode="auto">
          <a:xfrm>
            <a:off x="2457450" y="2914650"/>
            <a:ext cx="762000" cy="409575"/>
          </a:xfrm>
          <a:prstGeom prst="flowChartProcess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49</a:t>
            </a:r>
          </a:p>
        </p:txBody>
      </p:sp>
      <p:sp>
        <p:nvSpPr>
          <p:cNvPr id="819227" name="AutoShape 27"/>
          <p:cNvSpPr>
            <a:spLocks noChangeArrowheads="1"/>
          </p:cNvSpPr>
          <p:nvPr/>
        </p:nvSpPr>
        <p:spPr bwMode="auto">
          <a:xfrm>
            <a:off x="2457450" y="3324225"/>
            <a:ext cx="762000" cy="409575"/>
          </a:xfrm>
          <a:prstGeom prst="flowChartProcess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65</a:t>
            </a:r>
          </a:p>
        </p:txBody>
      </p:sp>
      <p:sp>
        <p:nvSpPr>
          <p:cNvPr id="819228" name="AutoShape 28"/>
          <p:cNvSpPr>
            <a:spLocks noChangeArrowheads="1"/>
          </p:cNvSpPr>
          <p:nvPr/>
        </p:nvSpPr>
        <p:spPr bwMode="auto">
          <a:xfrm>
            <a:off x="2457450" y="3705225"/>
            <a:ext cx="762000" cy="409575"/>
          </a:xfrm>
          <a:prstGeom prst="flowChartProcess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13</a:t>
            </a:r>
          </a:p>
        </p:txBody>
      </p:sp>
      <p:sp>
        <p:nvSpPr>
          <p:cNvPr id="819229" name="AutoShape 29"/>
          <p:cNvSpPr>
            <a:spLocks noChangeArrowheads="1"/>
          </p:cNvSpPr>
          <p:nvPr/>
        </p:nvSpPr>
        <p:spPr bwMode="auto">
          <a:xfrm>
            <a:off x="2457450" y="4110038"/>
            <a:ext cx="762000" cy="409575"/>
          </a:xfrm>
          <a:prstGeom prst="flowChartProcess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27</a:t>
            </a:r>
          </a:p>
        </p:txBody>
      </p:sp>
      <p:sp>
        <p:nvSpPr>
          <p:cNvPr id="819230" name="AutoShape 30"/>
          <p:cNvSpPr>
            <a:spLocks noChangeArrowheads="1"/>
          </p:cNvSpPr>
          <p:nvPr/>
        </p:nvSpPr>
        <p:spPr bwMode="auto">
          <a:xfrm>
            <a:off x="2457450" y="4505325"/>
            <a:ext cx="762000" cy="409575"/>
          </a:xfrm>
          <a:prstGeom prst="flowChartProcess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a typeface="宋体" pitchFamily="2" charset="-122"/>
              </a:rPr>
              <a:t>52</a:t>
            </a:r>
          </a:p>
        </p:txBody>
      </p:sp>
      <p:sp>
        <p:nvSpPr>
          <p:cNvPr id="819231" name="AutoShape 31"/>
          <p:cNvSpPr>
            <a:spLocks noChangeArrowheads="1"/>
          </p:cNvSpPr>
          <p:nvPr/>
        </p:nvSpPr>
        <p:spPr bwMode="auto">
          <a:xfrm>
            <a:off x="2457450" y="4900613"/>
            <a:ext cx="762000" cy="409575"/>
          </a:xfrm>
          <a:prstGeom prst="flowChartProcess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FF3300"/>
                </a:solidFill>
                <a:ea typeface="宋体" pitchFamily="2" charset="-122"/>
              </a:rPr>
              <a:t>76</a:t>
            </a:r>
            <a:endParaRPr lang="en-US" altLang="zh-CN" sz="2000" b="1">
              <a:ea typeface="宋体" pitchFamily="2" charset="-122"/>
            </a:endParaRPr>
          </a:p>
        </p:txBody>
      </p:sp>
      <p:sp>
        <p:nvSpPr>
          <p:cNvPr id="819232" name="AutoShape 32"/>
          <p:cNvSpPr>
            <a:spLocks noChangeArrowheads="1"/>
          </p:cNvSpPr>
          <p:nvPr/>
        </p:nvSpPr>
        <p:spPr bwMode="auto">
          <a:xfrm>
            <a:off x="2457450" y="5305425"/>
            <a:ext cx="762000" cy="409575"/>
          </a:xfrm>
          <a:prstGeom prst="flowChartProcess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FF3300"/>
                </a:solidFill>
                <a:ea typeface="宋体" pitchFamily="2" charset="-122"/>
              </a:rPr>
              <a:t>97</a:t>
            </a:r>
            <a:endParaRPr lang="en-US" altLang="zh-CN" sz="2000" b="1">
              <a:ea typeface="宋体" pitchFamily="2" charset="-122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524250" y="2514600"/>
            <a:ext cx="762000" cy="3206750"/>
            <a:chOff x="1056" y="1598"/>
            <a:chExt cx="480" cy="2020"/>
          </a:xfrm>
        </p:grpSpPr>
        <p:sp>
          <p:nvSpPr>
            <p:cNvPr id="819234" name="AutoShape 34"/>
            <p:cNvSpPr>
              <a:spLocks noChangeArrowheads="1"/>
            </p:cNvSpPr>
            <p:nvPr/>
          </p:nvSpPr>
          <p:spPr bwMode="auto">
            <a:xfrm>
              <a:off x="1056" y="1598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38</a:t>
              </a:r>
            </a:p>
          </p:txBody>
        </p:sp>
        <p:sp>
          <p:nvSpPr>
            <p:cNvPr id="819235" name="AutoShape 35"/>
            <p:cNvSpPr>
              <a:spLocks noChangeArrowheads="1"/>
            </p:cNvSpPr>
            <p:nvPr/>
          </p:nvSpPr>
          <p:spPr bwMode="auto">
            <a:xfrm>
              <a:off x="1056" y="1854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49</a:t>
              </a:r>
            </a:p>
          </p:txBody>
        </p:sp>
        <p:sp>
          <p:nvSpPr>
            <p:cNvPr id="819236" name="AutoShape 36"/>
            <p:cNvSpPr>
              <a:spLocks noChangeArrowheads="1"/>
            </p:cNvSpPr>
            <p:nvPr/>
          </p:nvSpPr>
          <p:spPr bwMode="auto">
            <a:xfrm>
              <a:off x="1056" y="2112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13</a:t>
              </a:r>
            </a:p>
          </p:txBody>
        </p:sp>
        <p:sp>
          <p:nvSpPr>
            <p:cNvPr id="819237" name="AutoShape 37"/>
            <p:cNvSpPr>
              <a:spLocks noChangeArrowheads="1"/>
            </p:cNvSpPr>
            <p:nvPr/>
          </p:nvSpPr>
          <p:spPr bwMode="auto">
            <a:xfrm>
              <a:off x="1056" y="2352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27</a:t>
              </a:r>
            </a:p>
          </p:txBody>
        </p:sp>
        <p:sp>
          <p:nvSpPr>
            <p:cNvPr id="819238" name="AutoShape 38"/>
            <p:cNvSpPr>
              <a:spLocks noChangeArrowheads="1"/>
            </p:cNvSpPr>
            <p:nvPr/>
          </p:nvSpPr>
          <p:spPr bwMode="auto">
            <a:xfrm>
              <a:off x="1056" y="2607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52</a:t>
              </a:r>
            </a:p>
          </p:txBody>
        </p:sp>
        <p:sp>
          <p:nvSpPr>
            <p:cNvPr id="819239" name="AutoShape 39"/>
            <p:cNvSpPr>
              <a:spLocks noChangeArrowheads="1"/>
            </p:cNvSpPr>
            <p:nvPr/>
          </p:nvSpPr>
          <p:spPr bwMode="auto">
            <a:xfrm>
              <a:off x="1056" y="2856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65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40" name="AutoShape 40"/>
            <p:cNvSpPr>
              <a:spLocks noChangeArrowheads="1"/>
            </p:cNvSpPr>
            <p:nvPr/>
          </p:nvSpPr>
          <p:spPr bwMode="auto">
            <a:xfrm>
              <a:off x="1056" y="3105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76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41" name="AutoShape 41"/>
            <p:cNvSpPr>
              <a:spLocks noChangeArrowheads="1"/>
            </p:cNvSpPr>
            <p:nvPr/>
          </p:nvSpPr>
          <p:spPr bwMode="auto">
            <a:xfrm>
              <a:off x="1056" y="3360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97</a:t>
              </a:r>
              <a:endParaRPr lang="en-US" altLang="zh-CN" sz="2000" b="1">
                <a:ea typeface="宋体" pitchFamily="2" charset="-122"/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4591050" y="2514600"/>
            <a:ext cx="762000" cy="3206750"/>
            <a:chOff x="1056" y="1598"/>
            <a:chExt cx="480" cy="2020"/>
          </a:xfrm>
        </p:grpSpPr>
        <p:sp>
          <p:nvSpPr>
            <p:cNvPr id="819243" name="AutoShape 43"/>
            <p:cNvSpPr>
              <a:spLocks noChangeArrowheads="1"/>
            </p:cNvSpPr>
            <p:nvPr/>
          </p:nvSpPr>
          <p:spPr bwMode="auto">
            <a:xfrm>
              <a:off x="1056" y="1598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38</a:t>
              </a:r>
            </a:p>
          </p:txBody>
        </p:sp>
        <p:sp>
          <p:nvSpPr>
            <p:cNvPr id="819244" name="AutoShape 44"/>
            <p:cNvSpPr>
              <a:spLocks noChangeArrowheads="1"/>
            </p:cNvSpPr>
            <p:nvPr/>
          </p:nvSpPr>
          <p:spPr bwMode="auto">
            <a:xfrm>
              <a:off x="1056" y="1854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13</a:t>
              </a:r>
            </a:p>
          </p:txBody>
        </p:sp>
        <p:sp>
          <p:nvSpPr>
            <p:cNvPr id="819245" name="AutoShape 45"/>
            <p:cNvSpPr>
              <a:spLocks noChangeArrowheads="1"/>
            </p:cNvSpPr>
            <p:nvPr/>
          </p:nvSpPr>
          <p:spPr bwMode="auto">
            <a:xfrm>
              <a:off x="1056" y="2112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27</a:t>
              </a:r>
            </a:p>
          </p:txBody>
        </p:sp>
        <p:sp>
          <p:nvSpPr>
            <p:cNvPr id="819246" name="AutoShape 46"/>
            <p:cNvSpPr>
              <a:spLocks noChangeArrowheads="1"/>
            </p:cNvSpPr>
            <p:nvPr/>
          </p:nvSpPr>
          <p:spPr bwMode="auto">
            <a:xfrm>
              <a:off x="1056" y="2352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49</a:t>
              </a:r>
            </a:p>
          </p:txBody>
        </p:sp>
        <p:sp>
          <p:nvSpPr>
            <p:cNvPr id="819247" name="AutoShape 47"/>
            <p:cNvSpPr>
              <a:spLocks noChangeArrowheads="1"/>
            </p:cNvSpPr>
            <p:nvPr/>
          </p:nvSpPr>
          <p:spPr bwMode="auto">
            <a:xfrm>
              <a:off x="1056" y="2607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52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48" name="AutoShape 48"/>
            <p:cNvSpPr>
              <a:spLocks noChangeArrowheads="1"/>
            </p:cNvSpPr>
            <p:nvPr/>
          </p:nvSpPr>
          <p:spPr bwMode="auto">
            <a:xfrm>
              <a:off x="1056" y="2856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65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49" name="AutoShape 49"/>
            <p:cNvSpPr>
              <a:spLocks noChangeArrowheads="1"/>
            </p:cNvSpPr>
            <p:nvPr/>
          </p:nvSpPr>
          <p:spPr bwMode="auto">
            <a:xfrm>
              <a:off x="1056" y="3105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76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50" name="AutoShape 50"/>
            <p:cNvSpPr>
              <a:spLocks noChangeArrowheads="1"/>
            </p:cNvSpPr>
            <p:nvPr/>
          </p:nvSpPr>
          <p:spPr bwMode="auto">
            <a:xfrm>
              <a:off x="1056" y="3360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97</a:t>
              </a:r>
              <a:endParaRPr lang="en-US" altLang="zh-CN" sz="2000" b="1">
                <a:ea typeface="宋体" pitchFamily="2" charset="-122"/>
              </a:endParaRPr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5657850" y="2514600"/>
            <a:ext cx="762000" cy="3206750"/>
            <a:chOff x="1056" y="1598"/>
            <a:chExt cx="480" cy="2020"/>
          </a:xfrm>
        </p:grpSpPr>
        <p:sp>
          <p:nvSpPr>
            <p:cNvPr id="819252" name="AutoShape 52"/>
            <p:cNvSpPr>
              <a:spLocks noChangeArrowheads="1"/>
            </p:cNvSpPr>
            <p:nvPr/>
          </p:nvSpPr>
          <p:spPr bwMode="auto">
            <a:xfrm>
              <a:off x="1056" y="1598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13</a:t>
              </a:r>
            </a:p>
          </p:txBody>
        </p:sp>
        <p:sp>
          <p:nvSpPr>
            <p:cNvPr id="819253" name="AutoShape 53"/>
            <p:cNvSpPr>
              <a:spLocks noChangeArrowheads="1"/>
            </p:cNvSpPr>
            <p:nvPr/>
          </p:nvSpPr>
          <p:spPr bwMode="auto">
            <a:xfrm>
              <a:off x="1056" y="1854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27</a:t>
              </a:r>
            </a:p>
          </p:txBody>
        </p:sp>
        <p:sp>
          <p:nvSpPr>
            <p:cNvPr id="819254" name="AutoShape 54"/>
            <p:cNvSpPr>
              <a:spLocks noChangeArrowheads="1"/>
            </p:cNvSpPr>
            <p:nvPr/>
          </p:nvSpPr>
          <p:spPr bwMode="auto">
            <a:xfrm>
              <a:off x="1056" y="2112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38</a:t>
              </a:r>
            </a:p>
          </p:txBody>
        </p:sp>
        <p:sp>
          <p:nvSpPr>
            <p:cNvPr id="819255" name="AutoShape 55"/>
            <p:cNvSpPr>
              <a:spLocks noChangeArrowheads="1"/>
            </p:cNvSpPr>
            <p:nvPr/>
          </p:nvSpPr>
          <p:spPr bwMode="auto">
            <a:xfrm>
              <a:off x="1056" y="2352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49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56" name="AutoShape 56"/>
            <p:cNvSpPr>
              <a:spLocks noChangeArrowheads="1"/>
            </p:cNvSpPr>
            <p:nvPr/>
          </p:nvSpPr>
          <p:spPr bwMode="auto">
            <a:xfrm>
              <a:off x="1056" y="2607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52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57" name="AutoShape 57"/>
            <p:cNvSpPr>
              <a:spLocks noChangeArrowheads="1"/>
            </p:cNvSpPr>
            <p:nvPr/>
          </p:nvSpPr>
          <p:spPr bwMode="auto">
            <a:xfrm>
              <a:off x="1056" y="2856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65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58" name="AutoShape 58"/>
            <p:cNvSpPr>
              <a:spLocks noChangeArrowheads="1"/>
            </p:cNvSpPr>
            <p:nvPr/>
          </p:nvSpPr>
          <p:spPr bwMode="auto">
            <a:xfrm>
              <a:off x="1056" y="3105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76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59" name="AutoShape 59"/>
            <p:cNvSpPr>
              <a:spLocks noChangeArrowheads="1"/>
            </p:cNvSpPr>
            <p:nvPr/>
          </p:nvSpPr>
          <p:spPr bwMode="auto">
            <a:xfrm>
              <a:off x="1056" y="3360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97</a:t>
              </a:r>
              <a:endParaRPr lang="en-US" altLang="zh-CN" sz="2000" b="1">
                <a:ea typeface="宋体" pitchFamily="2" charset="-122"/>
              </a:endParaRPr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6724650" y="2514600"/>
            <a:ext cx="762000" cy="3206750"/>
            <a:chOff x="1056" y="1598"/>
            <a:chExt cx="480" cy="2020"/>
          </a:xfrm>
        </p:grpSpPr>
        <p:sp>
          <p:nvSpPr>
            <p:cNvPr id="819261" name="AutoShape 61"/>
            <p:cNvSpPr>
              <a:spLocks noChangeArrowheads="1"/>
            </p:cNvSpPr>
            <p:nvPr/>
          </p:nvSpPr>
          <p:spPr bwMode="auto">
            <a:xfrm>
              <a:off x="1056" y="1598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13</a:t>
              </a:r>
            </a:p>
          </p:txBody>
        </p:sp>
        <p:sp>
          <p:nvSpPr>
            <p:cNvPr id="819262" name="AutoShape 62"/>
            <p:cNvSpPr>
              <a:spLocks noChangeArrowheads="1"/>
            </p:cNvSpPr>
            <p:nvPr/>
          </p:nvSpPr>
          <p:spPr bwMode="auto">
            <a:xfrm>
              <a:off x="1056" y="1854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27</a:t>
              </a:r>
            </a:p>
          </p:txBody>
        </p:sp>
        <p:sp>
          <p:nvSpPr>
            <p:cNvPr id="819263" name="AutoShape 63"/>
            <p:cNvSpPr>
              <a:spLocks noChangeArrowheads="1"/>
            </p:cNvSpPr>
            <p:nvPr/>
          </p:nvSpPr>
          <p:spPr bwMode="auto">
            <a:xfrm>
              <a:off x="1056" y="2112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38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64" name="AutoShape 64"/>
            <p:cNvSpPr>
              <a:spLocks noChangeArrowheads="1"/>
            </p:cNvSpPr>
            <p:nvPr/>
          </p:nvSpPr>
          <p:spPr bwMode="auto">
            <a:xfrm>
              <a:off x="1056" y="2352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49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65" name="AutoShape 65"/>
            <p:cNvSpPr>
              <a:spLocks noChangeArrowheads="1"/>
            </p:cNvSpPr>
            <p:nvPr/>
          </p:nvSpPr>
          <p:spPr bwMode="auto">
            <a:xfrm>
              <a:off x="1056" y="2607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52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66" name="AutoShape 66"/>
            <p:cNvSpPr>
              <a:spLocks noChangeArrowheads="1"/>
            </p:cNvSpPr>
            <p:nvPr/>
          </p:nvSpPr>
          <p:spPr bwMode="auto">
            <a:xfrm>
              <a:off x="1056" y="2856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65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67" name="AutoShape 67"/>
            <p:cNvSpPr>
              <a:spLocks noChangeArrowheads="1"/>
            </p:cNvSpPr>
            <p:nvPr/>
          </p:nvSpPr>
          <p:spPr bwMode="auto">
            <a:xfrm>
              <a:off x="1056" y="3105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76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68" name="AutoShape 68"/>
            <p:cNvSpPr>
              <a:spLocks noChangeArrowheads="1"/>
            </p:cNvSpPr>
            <p:nvPr/>
          </p:nvSpPr>
          <p:spPr bwMode="auto">
            <a:xfrm>
              <a:off x="1056" y="3360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97</a:t>
              </a:r>
              <a:endParaRPr lang="en-US" altLang="zh-CN" sz="2000" b="1">
                <a:ea typeface="宋体" pitchFamily="2" charset="-122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7791450" y="2514600"/>
            <a:ext cx="762000" cy="3206750"/>
            <a:chOff x="1056" y="1598"/>
            <a:chExt cx="480" cy="2020"/>
          </a:xfrm>
        </p:grpSpPr>
        <p:sp>
          <p:nvSpPr>
            <p:cNvPr id="819270" name="AutoShape 70"/>
            <p:cNvSpPr>
              <a:spLocks noChangeArrowheads="1"/>
            </p:cNvSpPr>
            <p:nvPr/>
          </p:nvSpPr>
          <p:spPr bwMode="auto">
            <a:xfrm>
              <a:off x="1056" y="1598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13</a:t>
              </a:r>
            </a:p>
          </p:txBody>
        </p:sp>
        <p:sp>
          <p:nvSpPr>
            <p:cNvPr id="819271" name="AutoShape 71"/>
            <p:cNvSpPr>
              <a:spLocks noChangeArrowheads="1"/>
            </p:cNvSpPr>
            <p:nvPr/>
          </p:nvSpPr>
          <p:spPr bwMode="auto">
            <a:xfrm>
              <a:off x="1056" y="1854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27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72" name="AutoShape 72"/>
            <p:cNvSpPr>
              <a:spLocks noChangeArrowheads="1"/>
            </p:cNvSpPr>
            <p:nvPr/>
          </p:nvSpPr>
          <p:spPr bwMode="auto">
            <a:xfrm>
              <a:off x="1056" y="2112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38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73" name="AutoShape 73"/>
            <p:cNvSpPr>
              <a:spLocks noChangeArrowheads="1"/>
            </p:cNvSpPr>
            <p:nvPr/>
          </p:nvSpPr>
          <p:spPr bwMode="auto">
            <a:xfrm>
              <a:off x="1056" y="2352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49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74" name="AutoShape 74"/>
            <p:cNvSpPr>
              <a:spLocks noChangeArrowheads="1"/>
            </p:cNvSpPr>
            <p:nvPr/>
          </p:nvSpPr>
          <p:spPr bwMode="auto">
            <a:xfrm>
              <a:off x="1056" y="2607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52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75" name="AutoShape 75"/>
            <p:cNvSpPr>
              <a:spLocks noChangeArrowheads="1"/>
            </p:cNvSpPr>
            <p:nvPr/>
          </p:nvSpPr>
          <p:spPr bwMode="auto">
            <a:xfrm>
              <a:off x="1056" y="2856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65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76" name="AutoShape 76"/>
            <p:cNvSpPr>
              <a:spLocks noChangeArrowheads="1"/>
            </p:cNvSpPr>
            <p:nvPr/>
          </p:nvSpPr>
          <p:spPr bwMode="auto">
            <a:xfrm>
              <a:off x="1056" y="3105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76</a:t>
              </a:r>
              <a:endParaRPr lang="en-US" altLang="zh-CN" sz="2000" b="1">
                <a:ea typeface="宋体" pitchFamily="2" charset="-122"/>
              </a:endParaRPr>
            </a:p>
          </p:txBody>
        </p:sp>
        <p:sp>
          <p:nvSpPr>
            <p:cNvPr id="819277" name="AutoShape 77"/>
            <p:cNvSpPr>
              <a:spLocks noChangeArrowheads="1"/>
            </p:cNvSpPr>
            <p:nvPr/>
          </p:nvSpPr>
          <p:spPr bwMode="auto">
            <a:xfrm>
              <a:off x="1056" y="3360"/>
              <a:ext cx="480" cy="258"/>
            </a:xfrm>
            <a:prstGeom prst="flowChartProcess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1">
                  <a:solidFill>
                    <a:srgbClr val="FF3300"/>
                  </a:solidFill>
                  <a:ea typeface="宋体" pitchFamily="2" charset="-122"/>
                </a:rPr>
                <a:t>97</a:t>
              </a:r>
              <a:endParaRPr lang="en-US" altLang="zh-CN" sz="2000" b="1">
                <a:ea typeface="宋体" pitchFamily="2" charset="-122"/>
              </a:endParaRPr>
            </a:p>
          </p:txBody>
        </p:sp>
      </p:grpSp>
      <p:sp>
        <p:nvSpPr>
          <p:cNvPr id="819278" name="AutoShape 78"/>
          <p:cNvSpPr>
            <a:spLocks noChangeArrowheads="1"/>
          </p:cNvSpPr>
          <p:nvPr/>
        </p:nvSpPr>
        <p:spPr bwMode="auto">
          <a:xfrm>
            <a:off x="5170488" y="1122363"/>
            <a:ext cx="3684587" cy="574675"/>
          </a:xfrm>
          <a:prstGeom prst="cloudCallout">
            <a:avLst>
              <a:gd name="adj1" fmla="val -7148"/>
              <a:gd name="adj2" fmla="val 140093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81320" dir="13119588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不需进行数据交换</a:t>
            </a:r>
          </a:p>
        </p:txBody>
      </p:sp>
      <p:grpSp>
        <p:nvGrpSpPr>
          <p:cNvPr id="267284" name="Group 79"/>
          <p:cNvGrpSpPr>
            <a:grpSpLocks/>
          </p:cNvGrpSpPr>
          <p:nvPr/>
        </p:nvGrpSpPr>
        <p:grpSpPr bwMode="auto">
          <a:xfrm>
            <a:off x="428625" y="2498725"/>
            <a:ext cx="762000" cy="3206750"/>
            <a:chOff x="1056" y="1598"/>
            <a:chExt cx="480" cy="2020"/>
          </a:xfrm>
        </p:grpSpPr>
        <p:sp>
          <p:nvSpPr>
            <p:cNvPr id="819280" name="AutoShape 80"/>
            <p:cNvSpPr>
              <a:spLocks noChangeArrowheads="1"/>
            </p:cNvSpPr>
            <p:nvPr/>
          </p:nvSpPr>
          <p:spPr bwMode="auto">
            <a:xfrm>
              <a:off x="1056" y="1598"/>
              <a:ext cx="480" cy="258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2363" dir="2075782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49</a:t>
              </a:r>
            </a:p>
          </p:txBody>
        </p:sp>
        <p:sp>
          <p:nvSpPr>
            <p:cNvPr id="819281" name="AutoShape 81"/>
            <p:cNvSpPr>
              <a:spLocks noChangeArrowheads="1"/>
            </p:cNvSpPr>
            <p:nvPr/>
          </p:nvSpPr>
          <p:spPr bwMode="auto">
            <a:xfrm>
              <a:off x="1056" y="1854"/>
              <a:ext cx="480" cy="258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2363" dir="2075782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38</a:t>
              </a:r>
            </a:p>
          </p:txBody>
        </p:sp>
        <p:sp>
          <p:nvSpPr>
            <p:cNvPr id="819282" name="AutoShape 82"/>
            <p:cNvSpPr>
              <a:spLocks noChangeArrowheads="1"/>
            </p:cNvSpPr>
            <p:nvPr/>
          </p:nvSpPr>
          <p:spPr bwMode="auto">
            <a:xfrm>
              <a:off x="1056" y="2112"/>
              <a:ext cx="480" cy="258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2363" dir="2075782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65</a:t>
              </a:r>
            </a:p>
          </p:txBody>
        </p:sp>
        <p:sp>
          <p:nvSpPr>
            <p:cNvPr id="819283" name="AutoShape 83"/>
            <p:cNvSpPr>
              <a:spLocks noChangeArrowheads="1"/>
            </p:cNvSpPr>
            <p:nvPr/>
          </p:nvSpPr>
          <p:spPr bwMode="auto">
            <a:xfrm>
              <a:off x="1056" y="2352"/>
              <a:ext cx="480" cy="258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2363" dir="2075782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97</a:t>
              </a:r>
            </a:p>
          </p:txBody>
        </p:sp>
        <p:sp>
          <p:nvSpPr>
            <p:cNvPr id="819284" name="AutoShape 84"/>
            <p:cNvSpPr>
              <a:spLocks noChangeArrowheads="1"/>
            </p:cNvSpPr>
            <p:nvPr/>
          </p:nvSpPr>
          <p:spPr bwMode="auto">
            <a:xfrm>
              <a:off x="1056" y="2607"/>
              <a:ext cx="480" cy="258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2363" dir="2075782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76</a:t>
              </a:r>
            </a:p>
          </p:txBody>
        </p:sp>
        <p:sp>
          <p:nvSpPr>
            <p:cNvPr id="819285" name="AutoShape 85"/>
            <p:cNvSpPr>
              <a:spLocks noChangeArrowheads="1"/>
            </p:cNvSpPr>
            <p:nvPr/>
          </p:nvSpPr>
          <p:spPr bwMode="auto">
            <a:xfrm>
              <a:off x="1056" y="2856"/>
              <a:ext cx="480" cy="258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2363" dir="2075782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13</a:t>
              </a:r>
            </a:p>
          </p:txBody>
        </p:sp>
        <p:sp>
          <p:nvSpPr>
            <p:cNvPr id="819286" name="AutoShape 86"/>
            <p:cNvSpPr>
              <a:spLocks noChangeArrowheads="1"/>
            </p:cNvSpPr>
            <p:nvPr/>
          </p:nvSpPr>
          <p:spPr bwMode="auto">
            <a:xfrm>
              <a:off x="1056" y="3105"/>
              <a:ext cx="480" cy="258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2363" dir="2075782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27</a:t>
              </a:r>
            </a:p>
          </p:txBody>
        </p:sp>
        <p:sp>
          <p:nvSpPr>
            <p:cNvPr id="819287" name="AutoShape 87"/>
            <p:cNvSpPr>
              <a:spLocks noChangeArrowheads="1"/>
            </p:cNvSpPr>
            <p:nvPr/>
          </p:nvSpPr>
          <p:spPr bwMode="auto">
            <a:xfrm>
              <a:off x="1056" y="3360"/>
              <a:ext cx="480" cy="258"/>
            </a:xfrm>
            <a:prstGeom prst="flowChartProcess">
              <a:avLst/>
            </a:prstGeom>
            <a:solidFill>
              <a:srgbClr val="FFFF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2363" dir="2075782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52</a:t>
              </a:r>
            </a:p>
          </p:txBody>
        </p:sp>
      </p:grpSp>
      <p:sp>
        <p:nvSpPr>
          <p:cNvPr id="267285" name="Rectangle 8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5" grpId="0" animBg="1"/>
      <p:bldP spid="819278" grpId="0" animBg="1" autoUpdateAnimBg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冒泡排序法</a:t>
            </a:r>
          </a:p>
        </p:txBody>
      </p:sp>
      <p:sp>
        <p:nvSpPr>
          <p:cNvPr id="268290" name="Text Box 3"/>
          <p:cNvSpPr txBox="1">
            <a:spLocks noChangeArrowheads="1"/>
          </p:cNvSpPr>
          <p:nvPr/>
        </p:nvSpPr>
        <p:spPr bwMode="auto">
          <a:xfrm>
            <a:off x="2803525" y="517525"/>
            <a:ext cx="354647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——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采用相邻元素比较的方法</a:t>
            </a:r>
            <a:endParaRPr lang="zh-CN" altLang="en-US" sz="2000" b="1">
              <a:ea typeface="Arial Unicode MS"/>
              <a:cs typeface="Arial Unicode MS"/>
            </a:endParaRPr>
          </a:p>
        </p:txBody>
      </p:sp>
      <p:sp>
        <p:nvSpPr>
          <p:cNvPr id="268291" name="Rectangle 4"/>
          <p:cNvSpPr>
            <a:spLocks noChangeArrowheads="1"/>
          </p:cNvSpPr>
          <p:nvPr/>
        </p:nvSpPr>
        <p:spPr bwMode="auto">
          <a:xfrm>
            <a:off x="900113" y="1196975"/>
            <a:ext cx="7164387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bubble</a:t>
            </a:r>
          </a:p>
          <a:p>
            <a:pPr algn="just" eaLnBrk="0" hangingPunct="0">
              <a:lnSpc>
                <a:spcPct val="110000"/>
              </a:lnSpc>
            </a:pPr>
            <a:r>
              <a:rPr lang="en-US" altLang="zh-CN" sz="2000" b="1"/>
              <a:t>void bubble ( int a[] , int size )</a:t>
            </a:r>
          </a:p>
          <a:p>
            <a:pPr algn="just" eaLnBrk="0" hangingPunct="0">
              <a:lnSpc>
                <a:spcPct val="110000"/>
              </a:lnSpc>
            </a:pPr>
            <a:r>
              <a:rPr lang="en-US" altLang="zh-CN" sz="2000" b="1"/>
              <a:t>{ int i , temp , work ;</a:t>
            </a:r>
          </a:p>
          <a:p>
            <a:pPr algn="just" eaLnBrk="0" hangingPunct="0">
              <a:lnSpc>
                <a:spcPct val="110000"/>
              </a:lnSpc>
            </a:pPr>
            <a:r>
              <a:rPr lang="en-US" altLang="zh-CN" sz="2000" b="1"/>
              <a:t>   for ( int pass = 1 ;  pass &lt; size ;  pass ++ )      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对数组排序</a:t>
            </a:r>
          </a:p>
          <a:p>
            <a:pPr algn="just" eaLnBrk="0" hangingPunct="0">
              <a:lnSpc>
                <a:spcPct val="110000"/>
              </a:lnSpc>
            </a:pPr>
            <a:r>
              <a:rPr lang="zh-CN" altLang="en-US" sz="2000" b="1"/>
              <a:t>     </a:t>
            </a:r>
            <a:r>
              <a:rPr lang="en-US" altLang="zh-CN" sz="2000" b="1"/>
              <a:t>{ work = 1 ;</a:t>
            </a:r>
          </a:p>
          <a:p>
            <a:pPr algn="just" eaLnBrk="0" hangingPunct="0">
              <a:lnSpc>
                <a:spcPct val="110000"/>
              </a:lnSpc>
            </a:pPr>
            <a:r>
              <a:rPr lang="en-US" altLang="zh-CN" sz="2000" b="1"/>
              <a:t>        for ( i = 0 ;  i &lt; size-pass ;  i ++ )</a:t>
            </a:r>
          </a:p>
          <a:p>
            <a:pPr algn="just" eaLnBrk="0" hangingPunct="0">
              <a:lnSpc>
                <a:spcPct val="110000"/>
              </a:lnSpc>
            </a:pPr>
            <a:r>
              <a:rPr lang="en-US" altLang="zh-CN" sz="2000" b="1"/>
              <a:t>        if ( a [ i ] &gt; a [ i + 1 ]  )		    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相邻元素比较</a:t>
            </a:r>
          </a:p>
          <a:p>
            <a:pPr algn="just" eaLnBrk="0" hangingPunct="0">
              <a:lnSpc>
                <a:spcPct val="110000"/>
              </a:lnSpc>
            </a:pPr>
            <a:r>
              <a:rPr lang="zh-CN" altLang="en-US" sz="2000" b="1"/>
              <a:t>          </a:t>
            </a:r>
            <a:r>
              <a:rPr lang="en-US" altLang="zh-CN" sz="2000" b="1"/>
              <a:t>{ temp = a [ i ] ; </a:t>
            </a:r>
          </a:p>
          <a:p>
            <a:pPr algn="just" eaLnBrk="0" hangingPunct="0">
              <a:lnSpc>
                <a:spcPct val="110000"/>
              </a:lnSpc>
            </a:pPr>
            <a:r>
              <a:rPr lang="en-US" altLang="zh-CN" sz="2000" b="1"/>
              <a:t>             a [ i ] = a [ i + 1 ] ;  </a:t>
            </a:r>
          </a:p>
          <a:p>
            <a:pPr algn="just" eaLnBrk="0" hangingPunct="0">
              <a:lnSpc>
                <a:spcPct val="110000"/>
              </a:lnSpc>
            </a:pPr>
            <a:r>
              <a:rPr lang="en-US" altLang="zh-CN" sz="2000" b="1"/>
              <a:t>             a [ i + 1 ] = temp ;  </a:t>
            </a:r>
          </a:p>
          <a:p>
            <a:pPr algn="just" eaLnBrk="0" hangingPunct="0">
              <a:lnSpc>
                <a:spcPct val="110000"/>
              </a:lnSpc>
            </a:pPr>
            <a:r>
              <a:rPr lang="en-US" altLang="zh-CN" sz="2000" b="1"/>
              <a:t>             work = 0 ; </a:t>
            </a:r>
          </a:p>
          <a:p>
            <a:pPr algn="just" eaLnBrk="0" hangingPunct="0">
              <a:lnSpc>
                <a:spcPct val="110000"/>
              </a:lnSpc>
            </a:pPr>
            <a:r>
              <a:rPr lang="en-US" altLang="zh-CN" sz="2000" b="1"/>
              <a:t>          }</a:t>
            </a:r>
          </a:p>
          <a:p>
            <a:pPr algn="just" eaLnBrk="0" hangingPunct="0">
              <a:lnSpc>
                <a:spcPct val="110000"/>
              </a:lnSpc>
            </a:pPr>
            <a:r>
              <a:rPr lang="en-US" altLang="zh-CN" sz="2000" b="1"/>
              <a:t>        if ( work )  break  ;</a:t>
            </a:r>
          </a:p>
          <a:p>
            <a:pPr algn="just" eaLnBrk="0" hangingPunct="0">
              <a:lnSpc>
                <a:spcPct val="110000"/>
              </a:lnSpc>
            </a:pPr>
            <a:r>
              <a:rPr lang="en-US" altLang="zh-CN" sz="2000" b="1"/>
              <a:t>   }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000" b="1"/>
              <a:t>} </a:t>
            </a:r>
          </a:p>
        </p:txBody>
      </p:sp>
      <p:sp>
        <p:nvSpPr>
          <p:cNvPr id="26829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786063" y="2786063"/>
            <a:ext cx="5457825" cy="1198562"/>
            <a:chOff x="1986" y="1917"/>
            <a:chExt cx="3438" cy="755"/>
          </a:xfrm>
        </p:grpSpPr>
        <p:sp>
          <p:nvSpPr>
            <p:cNvPr id="268296" name="AutoShape 5"/>
            <p:cNvSpPr>
              <a:spLocks/>
            </p:cNvSpPr>
            <p:nvPr/>
          </p:nvSpPr>
          <p:spPr bwMode="auto">
            <a:xfrm>
              <a:off x="3456" y="2096"/>
              <a:ext cx="1968" cy="576"/>
            </a:xfrm>
            <a:prstGeom prst="borderCallout2">
              <a:avLst>
                <a:gd name="adj1" fmla="val 12500"/>
                <a:gd name="adj2" fmla="val -2440"/>
                <a:gd name="adj3" fmla="val 12500"/>
                <a:gd name="adj4" fmla="val -20731"/>
                <a:gd name="adj5" fmla="val 159347"/>
                <a:gd name="adj6" fmla="val -67523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1800" b="1"/>
                <a:t>辅助工作变量</a:t>
              </a:r>
              <a:endParaRPr lang="en-US" altLang="zh-CN" sz="1800" b="1"/>
            </a:p>
            <a:p>
              <a:pPr algn="ctr" eaLnBrk="0" hangingPunct="0">
                <a:spcBef>
                  <a:spcPct val="50000"/>
                </a:spcBef>
              </a:pPr>
              <a:r>
                <a:rPr lang="zh-CN" altLang="en-US" sz="1800" b="1"/>
                <a:t>监控相邻元素是否被交换</a:t>
              </a:r>
            </a:p>
          </p:txBody>
        </p:sp>
        <p:sp>
          <p:nvSpPr>
            <p:cNvPr id="268297" name="Line 6"/>
            <p:cNvSpPr>
              <a:spLocks noChangeShapeType="1"/>
            </p:cNvSpPr>
            <p:nvPr/>
          </p:nvSpPr>
          <p:spPr bwMode="auto">
            <a:xfrm>
              <a:off x="1986" y="1917"/>
              <a:ext cx="1035" cy="27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428750" y="2571750"/>
            <a:ext cx="1143000" cy="4286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1714500" y="4572000"/>
            <a:ext cx="1143000" cy="4286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2286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3. </a:t>
            </a:r>
            <a:r>
              <a:rPr lang="zh-CN" alt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矩阵相乘</a:t>
            </a:r>
          </a:p>
        </p:txBody>
      </p:sp>
      <p:graphicFrame>
        <p:nvGraphicFramePr>
          <p:cNvPr id="821251" name="Object 3"/>
          <p:cNvGraphicFramePr>
            <a:graphicFrameLocks noChangeAspect="1"/>
          </p:cNvGraphicFramePr>
          <p:nvPr/>
        </p:nvGraphicFramePr>
        <p:xfrm>
          <a:off x="3359150" y="3251200"/>
          <a:ext cx="2432050" cy="863600"/>
        </p:xfrm>
        <a:graphic>
          <a:graphicData uri="http://schemas.openxmlformats.org/presentationml/2006/ole">
            <p:oleObj spid="_x0000_s3074" name="公式" r:id="rId3" imgW="1206360" imgH="431640" progId="Equation.3">
              <p:embed/>
            </p:oleObj>
          </a:graphicData>
        </a:graphic>
      </p:graphicFrame>
      <p:sp>
        <p:nvSpPr>
          <p:cNvPr id="821252" name="Rectangle 4"/>
          <p:cNvSpPr>
            <a:spLocks noChangeArrowheads="1"/>
          </p:cNvSpPr>
          <p:nvPr/>
        </p:nvSpPr>
        <p:spPr bwMode="auto">
          <a:xfrm>
            <a:off x="1050925" y="4575175"/>
            <a:ext cx="7142163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则 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C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阵为 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m  l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的矩阵</a:t>
            </a:r>
          </a:p>
        </p:txBody>
      </p:sp>
      <p:sp>
        <p:nvSpPr>
          <p:cNvPr id="821253" name="Text Box 5"/>
          <p:cNvSpPr txBox="1">
            <a:spLocks noChangeArrowheads="1"/>
          </p:cNvSpPr>
          <p:nvPr/>
        </p:nvSpPr>
        <p:spPr bwMode="auto">
          <a:xfrm>
            <a:off x="1050925" y="2057400"/>
            <a:ext cx="74072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设 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A </a:t>
            </a:r>
            <a:r>
              <a:rPr lang="zh-CN" altLang="zh-CN" sz="2000" b="1">
                <a:ea typeface="Arial Unicode MS"/>
                <a:cs typeface="Arial Unicode MS"/>
                <a:sym typeface="Symbol" pitchFamily="18" charset="2"/>
              </a:rPr>
              <a:t>为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 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m  n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的矩阵，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B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为 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n  l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的矩阵，求矩阵相乘 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C = A  B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2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2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utoUpdateAnimBg="0"/>
      <p:bldP spid="821252" grpId="0" build="p" autoUpdateAnimBg="0" advAuto="2000"/>
      <p:bldP spid="821253" grpId="0" autoUpdateAnimBg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375" y="4354513"/>
            <a:ext cx="1577975" cy="1600200"/>
            <a:chOff x="450" y="2904"/>
            <a:chExt cx="994" cy="1008"/>
          </a:xfrm>
        </p:grpSpPr>
        <p:grpSp>
          <p:nvGrpSpPr>
            <p:cNvPr id="271401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71403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71404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1405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71406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1407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1408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sp>
          <p:nvSpPr>
            <p:cNvPr id="271402" name="Text Box 10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619375" y="4643438"/>
            <a:ext cx="2505075" cy="1004887"/>
            <a:chOff x="1650" y="3086"/>
            <a:chExt cx="1578" cy="633"/>
          </a:xfrm>
        </p:grpSpPr>
        <p:grpSp>
          <p:nvGrpSpPr>
            <p:cNvPr id="271393" name="Group 12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71395" name="AutoShape 13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71396" name="AutoShape 14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1397" name="AutoShape 15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71398" name="AutoShape 16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71399" name="AutoShape 17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71400" name="AutoShape 18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sp>
          <p:nvSpPr>
            <p:cNvPr id="271394" name="Text Box 19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419725" y="4335463"/>
            <a:ext cx="2895600" cy="1597025"/>
            <a:chOff x="3414" y="2892"/>
            <a:chExt cx="1824" cy="1006"/>
          </a:xfrm>
        </p:grpSpPr>
        <p:grpSp>
          <p:nvGrpSpPr>
            <p:cNvPr id="271382" name="Group 21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71384" name="AutoShape 22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1385" name="AutoShape 23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1386" name="AutoShape 24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1387" name="AutoShape 25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1388" name="AutoShape 26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1389" name="AutoShape 27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1390" name="AutoShape 28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1391" name="AutoShape 29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1392" name="AutoShape 30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71383" name="Text Box 31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22305" name="AutoShape 33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22306" name="AutoShape 34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22307" name="AutoShape 35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71379" name="Text Box 36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71380" name="Text Box 37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71381" name="Text Box 38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22311" name="Rectangle 39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822312" name="Text Box 40"/>
          <p:cNvSpPr txBox="1">
            <a:spLocks noChangeArrowheads="1"/>
          </p:cNvSpPr>
          <p:nvPr/>
        </p:nvSpPr>
        <p:spPr bwMode="auto">
          <a:xfrm>
            <a:off x="6572264" y="857232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822313" name="AutoShape 41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22314" name="AutoShape 42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22315" name="AutoShape 43"/>
          <p:cNvSpPr>
            <a:spLocks noChangeArrowheads="1"/>
          </p:cNvSpPr>
          <p:nvPr/>
        </p:nvSpPr>
        <p:spPr bwMode="auto">
          <a:xfrm>
            <a:off x="6664325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22316" name="Text Box 44"/>
          <p:cNvSpPr txBox="1">
            <a:spLocks noChangeArrowheads="1"/>
          </p:cNvSpPr>
          <p:nvPr/>
        </p:nvSpPr>
        <p:spPr bwMode="auto">
          <a:xfrm>
            <a:off x="1239838" y="3586163"/>
            <a:ext cx="1536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[ 0 ] [  0 ] =</a:t>
            </a:r>
          </a:p>
        </p:txBody>
      </p: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1238250" y="4354513"/>
            <a:ext cx="2682875" cy="720725"/>
            <a:chOff x="780" y="2904"/>
            <a:chExt cx="1690" cy="454"/>
          </a:xfrm>
        </p:grpSpPr>
        <p:sp>
          <p:nvSpPr>
            <p:cNvPr id="271374" name="AutoShape 46"/>
            <p:cNvSpPr>
              <a:spLocks noChangeArrowheads="1"/>
            </p:cNvSpPr>
            <p:nvPr/>
          </p:nvSpPr>
          <p:spPr bwMode="auto">
            <a:xfrm>
              <a:off x="780" y="2904"/>
              <a:ext cx="298" cy="274"/>
            </a:xfrm>
            <a:prstGeom prst="flowChartProcess">
              <a:avLst/>
            </a:prstGeom>
            <a:solidFill>
              <a:srgbClr val="FFCC99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 5 </a:t>
              </a:r>
            </a:p>
          </p:txBody>
        </p:sp>
        <p:sp>
          <p:nvSpPr>
            <p:cNvPr id="271375" name="AutoShape 47"/>
            <p:cNvSpPr>
              <a:spLocks noChangeArrowheads="1"/>
            </p:cNvSpPr>
            <p:nvPr/>
          </p:nvSpPr>
          <p:spPr bwMode="auto">
            <a:xfrm>
              <a:off x="2172" y="3084"/>
              <a:ext cx="298" cy="274"/>
            </a:xfrm>
            <a:prstGeom prst="flowChartProcess">
              <a:avLst/>
            </a:prstGeom>
            <a:solidFill>
              <a:srgbClr val="FFCC99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12</a:t>
              </a:r>
            </a:p>
          </p:txBody>
        </p:sp>
      </p:grpSp>
      <p:sp>
        <p:nvSpPr>
          <p:cNvPr id="822320" name="Rectangle 48"/>
          <p:cNvSpPr>
            <a:spLocks noChangeArrowheads="1"/>
          </p:cNvSpPr>
          <p:nvPr/>
        </p:nvSpPr>
        <p:spPr bwMode="auto">
          <a:xfrm>
            <a:off x="2678113" y="3586163"/>
            <a:ext cx="8159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rgbClr val="FF3300"/>
                </a:solidFill>
              </a:rPr>
              <a:t>5 * 12</a:t>
            </a:r>
          </a:p>
        </p:txBody>
      </p:sp>
      <p:sp>
        <p:nvSpPr>
          <p:cNvPr id="271373" name="Rectangle 4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  <p:graphicFrame>
        <p:nvGraphicFramePr>
          <p:cNvPr id="821251" name="Object 3"/>
          <p:cNvGraphicFramePr>
            <a:graphicFrameLocks noChangeAspect="1"/>
          </p:cNvGraphicFramePr>
          <p:nvPr/>
        </p:nvGraphicFramePr>
        <p:xfrm>
          <a:off x="6711950" y="0"/>
          <a:ext cx="2432050" cy="863600"/>
        </p:xfrm>
        <a:graphic>
          <a:graphicData uri="http://schemas.openxmlformats.org/presentationml/2006/ole">
            <p:oleObj spid="_x0000_s266242" name="公式" r:id="rId3" imgW="1206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22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2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2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2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2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2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2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82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2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82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311" grpId="0" build="p" autoUpdateAnimBg="0" advAuto="1000"/>
      <p:bldP spid="822312" grpId="0" build="p" autoUpdateAnimBg="0" advAuto="1000"/>
      <p:bldP spid="822313" grpId="0" animBg="1" autoUpdateAnimBg="0"/>
      <p:bldP spid="822314" grpId="0" animBg="1" autoUpdateAnimBg="0"/>
      <p:bldP spid="822315" grpId="0" animBg="1" autoUpdateAnimBg="0"/>
      <p:bldP spid="822316" grpId="0" autoUpdateAnimBg="0"/>
      <p:bldP spid="822320" grpId="0" autoUpdateAnimBg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85" name="Group 2"/>
          <p:cNvGrpSpPr>
            <a:grpSpLocks/>
          </p:cNvGrpSpPr>
          <p:nvPr/>
        </p:nvGrpSpPr>
        <p:grpSpPr bwMode="auto">
          <a:xfrm>
            <a:off x="714375" y="4335463"/>
            <a:ext cx="7600950" cy="1619250"/>
            <a:chOff x="450" y="2892"/>
            <a:chExt cx="4788" cy="1020"/>
          </a:xfrm>
        </p:grpSpPr>
        <p:grpSp>
          <p:nvGrpSpPr>
            <p:cNvPr id="272405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72426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72427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2428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72429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2430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2431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grpSp>
          <p:nvGrpSpPr>
            <p:cNvPr id="272406" name="Group 10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72420" name="AutoShape 11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72421" name="AutoShape 12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2422" name="AutoShape 13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72423" name="AutoShape 14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72424" name="AutoShape 15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72425" name="AutoShape 16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grpSp>
          <p:nvGrpSpPr>
            <p:cNvPr id="272407" name="Group 17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72411" name="AutoShape 18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2412" name="AutoShape 19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2413" name="AutoShape 20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2414" name="AutoShape 21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2415" name="AutoShape 22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2416" name="AutoShape 23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2417" name="AutoShape 24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2418" name="AutoShape 25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2419" name="AutoShape 26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72408" name="Text Box 27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72409" name="Text Box 28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  <p:sp>
          <p:nvSpPr>
            <p:cNvPr id="272410" name="Text Box 29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72386" name="Group 30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23327" name="AutoShape 31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23328" name="AutoShape 32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23329" name="AutoShape 33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72402" name="Text Box 34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72403" name="Text Box 35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72404" name="Text Box 36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23333" name="AutoShape 37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23334" name="AutoShape 38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23335" name="AutoShape 39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272390" name="Text Box 40"/>
          <p:cNvSpPr txBox="1">
            <a:spLocks noChangeArrowheads="1"/>
          </p:cNvSpPr>
          <p:nvPr/>
        </p:nvSpPr>
        <p:spPr bwMode="auto">
          <a:xfrm>
            <a:off x="1239838" y="3586163"/>
            <a:ext cx="2235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[ 0 ] [  0 ] = 5 * 12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809750" y="4354513"/>
            <a:ext cx="2111375" cy="1292225"/>
            <a:chOff x="1140" y="2904"/>
            <a:chExt cx="1330" cy="814"/>
          </a:xfrm>
        </p:grpSpPr>
        <p:sp>
          <p:nvSpPr>
            <p:cNvPr id="272397" name="AutoShape 42"/>
            <p:cNvSpPr>
              <a:spLocks noChangeArrowheads="1"/>
            </p:cNvSpPr>
            <p:nvPr/>
          </p:nvSpPr>
          <p:spPr bwMode="auto">
            <a:xfrm>
              <a:off x="1140" y="2904"/>
              <a:ext cx="298" cy="274"/>
            </a:xfrm>
            <a:prstGeom prst="flowChartProcess">
              <a:avLst/>
            </a:prstGeom>
            <a:solidFill>
              <a:srgbClr val="FFCC99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 7 </a:t>
              </a:r>
            </a:p>
          </p:txBody>
        </p:sp>
        <p:sp>
          <p:nvSpPr>
            <p:cNvPr id="272398" name="AutoShape 43"/>
            <p:cNvSpPr>
              <a:spLocks noChangeArrowheads="1"/>
            </p:cNvSpPr>
            <p:nvPr/>
          </p:nvSpPr>
          <p:spPr bwMode="auto">
            <a:xfrm>
              <a:off x="2172" y="3444"/>
              <a:ext cx="298" cy="274"/>
            </a:xfrm>
            <a:prstGeom prst="flowChartProcess">
              <a:avLst/>
            </a:prstGeom>
            <a:solidFill>
              <a:srgbClr val="FFCC99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 4 </a:t>
              </a:r>
            </a:p>
          </p:txBody>
        </p:sp>
      </p:grpSp>
      <p:sp>
        <p:nvSpPr>
          <p:cNvPr id="823340" name="Text Box 44"/>
          <p:cNvSpPr txBox="1">
            <a:spLocks noChangeArrowheads="1"/>
          </p:cNvSpPr>
          <p:nvPr/>
        </p:nvSpPr>
        <p:spPr bwMode="auto">
          <a:xfrm>
            <a:off x="3316288" y="3586163"/>
            <a:ext cx="9604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 + 7 * 4</a:t>
            </a:r>
          </a:p>
        </p:txBody>
      </p:sp>
      <p:sp>
        <p:nvSpPr>
          <p:cNvPr id="823341" name="AutoShape 45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72394" name="Rectangle 46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72395" name="Text Box 47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72396" name="Rectangle 4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2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35" grpId="0" animBg="1" autoUpdateAnimBg="0"/>
      <p:bldP spid="823340" grpId="0" autoUpdateAnimBg="0"/>
      <p:bldP spid="823341" grpId="0" animBg="1" autoUpdateAnimBg="0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409" name="Group 2"/>
          <p:cNvGrpSpPr>
            <a:grpSpLocks/>
          </p:cNvGrpSpPr>
          <p:nvPr/>
        </p:nvGrpSpPr>
        <p:grpSpPr bwMode="auto">
          <a:xfrm>
            <a:off x="714375" y="4354513"/>
            <a:ext cx="1577975" cy="1600200"/>
            <a:chOff x="450" y="2904"/>
            <a:chExt cx="994" cy="1008"/>
          </a:xfrm>
        </p:grpSpPr>
        <p:grpSp>
          <p:nvGrpSpPr>
            <p:cNvPr id="273449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73451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73452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3453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73454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3455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3456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sp>
          <p:nvSpPr>
            <p:cNvPr id="273450" name="Text Box 10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</p:grpSp>
      <p:grpSp>
        <p:nvGrpSpPr>
          <p:cNvPr id="273410" name="Group 11"/>
          <p:cNvGrpSpPr>
            <a:grpSpLocks/>
          </p:cNvGrpSpPr>
          <p:nvPr/>
        </p:nvGrpSpPr>
        <p:grpSpPr bwMode="auto">
          <a:xfrm>
            <a:off x="2619375" y="4643438"/>
            <a:ext cx="2505075" cy="1004887"/>
            <a:chOff x="1650" y="3086"/>
            <a:chExt cx="1578" cy="633"/>
          </a:xfrm>
        </p:grpSpPr>
        <p:grpSp>
          <p:nvGrpSpPr>
            <p:cNvPr id="273441" name="Group 12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73443" name="AutoShape 13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73444" name="AutoShape 14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3445" name="AutoShape 15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73446" name="AutoShape 16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73447" name="AutoShape 17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73448" name="AutoShape 18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sp>
          <p:nvSpPr>
            <p:cNvPr id="273442" name="Text Box 19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</p:grpSp>
      <p:grpSp>
        <p:nvGrpSpPr>
          <p:cNvPr id="273411" name="Group 20"/>
          <p:cNvGrpSpPr>
            <a:grpSpLocks/>
          </p:cNvGrpSpPr>
          <p:nvPr/>
        </p:nvGrpSpPr>
        <p:grpSpPr bwMode="auto">
          <a:xfrm>
            <a:off x="5419725" y="4335463"/>
            <a:ext cx="2895600" cy="1597025"/>
            <a:chOff x="3414" y="2892"/>
            <a:chExt cx="1824" cy="1006"/>
          </a:xfrm>
        </p:grpSpPr>
        <p:grpSp>
          <p:nvGrpSpPr>
            <p:cNvPr id="273430" name="Group 21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73432" name="AutoShape 22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3433" name="AutoShape 23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3434" name="AutoShape 24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3435" name="AutoShape 25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3436" name="AutoShape 26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3437" name="AutoShape 27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3438" name="AutoShape 28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3439" name="AutoShape 29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3440" name="AutoShape 30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73431" name="Text Box 31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73412" name="Group 32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24353" name="AutoShape 33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24354" name="AutoShape 34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24355" name="AutoShape 35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73427" name="Text Box 36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73428" name="Text Box 37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73429" name="Text Box 38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24359" name="AutoShape 39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24360" name="AutoShape 40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824361" name="AutoShape 41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24362" name="Text Box 42"/>
          <p:cNvSpPr txBox="1">
            <a:spLocks noChangeArrowheads="1"/>
          </p:cNvSpPr>
          <p:nvPr/>
        </p:nvSpPr>
        <p:spPr bwMode="auto">
          <a:xfrm>
            <a:off x="1239838" y="3586163"/>
            <a:ext cx="1536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[ 0 ] [  1 ] =</a:t>
            </a:r>
          </a:p>
        </p:txBody>
      </p:sp>
      <p:sp>
        <p:nvSpPr>
          <p:cNvPr id="824363" name="AutoShape 43"/>
          <p:cNvSpPr>
            <a:spLocks noChangeArrowheads="1"/>
          </p:cNvSpPr>
          <p:nvPr/>
        </p:nvSpPr>
        <p:spPr bwMode="auto">
          <a:xfrm>
            <a:off x="1238250" y="435451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5 </a:t>
            </a:r>
          </a:p>
        </p:txBody>
      </p:sp>
      <p:sp>
        <p:nvSpPr>
          <p:cNvPr id="824364" name="AutoShape 44"/>
          <p:cNvSpPr>
            <a:spLocks noChangeArrowheads="1"/>
          </p:cNvSpPr>
          <p:nvPr/>
        </p:nvSpPr>
        <p:spPr bwMode="auto">
          <a:xfrm>
            <a:off x="4038600" y="46402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 </a:t>
            </a:r>
          </a:p>
        </p:txBody>
      </p:sp>
      <p:sp>
        <p:nvSpPr>
          <p:cNvPr id="824365" name="Rectangle 45"/>
          <p:cNvSpPr>
            <a:spLocks noChangeArrowheads="1"/>
          </p:cNvSpPr>
          <p:nvPr/>
        </p:nvSpPr>
        <p:spPr bwMode="auto">
          <a:xfrm>
            <a:off x="2722563" y="3586163"/>
            <a:ext cx="6889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rgbClr val="FF3300"/>
                </a:solidFill>
              </a:rPr>
              <a:t>5 * 3</a:t>
            </a:r>
          </a:p>
        </p:txBody>
      </p:sp>
      <p:sp>
        <p:nvSpPr>
          <p:cNvPr id="273420" name="AutoShape 46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73421" name="Rectangle 47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73422" name="Text Box 48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73423" name="Rectangle 4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82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2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2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60" grpId="0" animBg="1" autoUpdateAnimBg="0"/>
      <p:bldP spid="824361" grpId="0" animBg="1" autoUpdateAnimBg="0"/>
      <p:bldP spid="824362" grpId="0" autoUpdateAnimBg="0"/>
      <p:bldP spid="824363" grpId="0" animBg="1" autoUpdateAnimBg="0"/>
      <p:bldP spid="824364" grpId="0" animBg="1" autoUpdateAnimBg="0"/>
      <p:bldP spid="824365" grpId="0" autoUpdateAnimBg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33" name="Group 2"/>
          <p:cNvGrpSpPr>
            <a:grpSpLocks/>
          </p:cNvGrpSpPr>
          <p:nvPr/>
        </p:nvGrpSpPr>
        <p:grpSpPr bwMode="auto">
          <a:xfrm>
            <a:off x="714375" y="4335463"/>
            <a:ext cx="7600950" cy="1619250"/>
            <a:chOff x="450" y="2892"/>
            <a:chExt cx="4788" cy="1020"/>
          </a:xfrm>
        </p:grpSpPr>
        <p:grpSp>
          <p:nvGrpSpPr>
            <p:cNvPr id="274453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74474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74475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4476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74477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4478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4479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grpSp>
          <p:nvGrpSpPr>
            <p:cNvPr id="274454" name="Group 10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74468" name="AutoShape 11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74469" name="AutoShape 12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4470" name="AutoShape 13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74471" name="AutoShape 14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74472" name="AutoShape 15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74473" name="AutoShape 16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grpSp>
          <p:nvGrpSpPr>
            <p:cNvPr id="274455" name="Group 17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74459" name="AutoShape 18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4460" name="AutoShape 19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4461" name="AutoShape 20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4462" name="AutoShape 21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4463" name="AutoShape 22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4464" name="AutoShape 23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4465" name="AutoShape 24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4466" name="AutoShape 25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4467" name="AutoShape 26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74456" name="Text Box 27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74457" name="Text Box 28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  <p:sp>
          <p:nvSpPr>
            <p:cNvPr id="274458" name="Text Box 29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74434" name="Group 30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25375" name="AutoShape 31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25376" name="AutoShape 32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25377" name="AutoShape 33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74450" name="Text Box 34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74451" name="Text Box 35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74452" name="Text Box 36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25381" name="AutoShape 37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25382" name="AutoShape 38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825383" name="AutoShape 39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274438" name="Text Box 40"/>
          <p:cNvSpPr txBox="1">
            <a:spLocks noChangeArrowheads="1"/>
          </p:cNvSpPr>
          <p:nvPr/>
        </p:nvSpPr>
        <p:spPr bwMode="auto">
          <a:xfrm>
            <a:off x="1239838" y="3586163"/>
            <a:ext cx="2171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[ 0 ] [  1 ] =  5 * 3</a:t>
            </a:r>
          </a:p>
        </p:txBody>
      </p:sp>
      <p:sp>
        <p:nvSpPr>
          <p:cNvPr id="825385" name="AutoShape 41"/>
          <p:cNvSpPr>
            <a:spLocks noChangeArrowheads="1"/>
          </p:cNvSpPr>
          <p:nvPr/>
        </p:nvSpPr>
        <p:spPr bwMode="auto">
          <a:xfrm>
            <a:off x="1809750" y="435451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 </a:t>
            </a:r>
          </a:p>
        </p:txBody>
      </p:sp>
      <p:sp>
        <p:nvSpPr>
          <p:cNvPr id="825386" name="AutoShape 42"/>
          <p:cNvSpPr>
            <a:spLocks noChangeArrowheads="1"/>
          </p:cNvSpPr>
          <p:nvPr/>
        </p:nvSpPr>
        <p:spPr bwMode="auto">
          <a:xfrm>
            <a:off x="4038600" y="52117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 </a:t>
            </a:r>
          </a:p>
        </p:txBody>
      </p:sp>
      <p:sp>
        <p:nvSpPr>
          <p:cNvPr id="825387" name="Text Box 43"/>
          <p:cNvSpPr txBox="1">
            <a:spLocks noChangeArrowheads="1"/>
          </p:cNvSpPr>
          <p:nvPr/>
        </p:nvSpPr>
        <p:spPr bwMode="auto">
          <a:xfrm>
            <a:off x="3240088" y="3586163"/>
            <a:ext cx="9604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 + 7 * 2</a:t>
            </a:r>
          </a:p>
        </p:txBody>
      </p:sp>
      <p:sp>
        <p:nvSpPr>
          <p:cNvPr id="274442" name="AutoShape 44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825389" name="AutoShape 45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74444" name="Rectangle 46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74445" name="Text Box 47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74446" name="Rectangle 4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2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82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2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2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83" grpId="0" animBg="1" autoUpdateAnimBg="0"/>
      <p:bldP spid="825385" grpId="0" animBg="1" autoUpdateAnimBg="0"/>
      <p:bldP spid="825386" grpId="0" animBg="1" autoUpdateAnimBg="0"/>
      <p:bldP spid="825387" grpId="0" autoUpdateAnimBg="0"/>
      <p:bldP spid="825389" grpId="0" animBg="1" autoUpdateAnimBg="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57" name="Group 2"/>
          <p:cNvGrpSpPr>
            <a:grpSpLocks/>
          </p:cNvGrpSpPr>
          <p:nvPr/>
        </p:nvGrpSpPr>
        <p:grpSpPr bwMode="auto">
          <a:xfrm>
            <a:off x="714375" y="4354513"/>
            <a:ext cx="1577975" cy="1600200"/>
            <a:chOff x="450" y="2904"/>
            <a:chExt cx="994" cy="1008"/>
          </a:xfrm>
        </p:grpSpPr>
        <p:grpSp>
          <p:nvGrpSpPr>
            <p:cNvPr id="275498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75500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75501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5502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75503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5504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5505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sp>
          <p:nvSpPr>
            <p:cNvPr id="275499" name="Text Box 10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</p:grpSp>
      <p:grpSp>
        <p:nvGrpSpPr>
          <p:cNvPr id="275458" name="Group 11"/>
          <p:cNvGrpSpPr>
            <a:grpSpLocks/>
          </p:cNvGrpSpPr>
          <p:nvPr/>
        </p:nvGrpSpPr>
        <p:grpSpPr bwMode="auto">
          <a:xfrm>
            <a:off x="2619375" y="4643438"/>
            <a:ext cx="2505075" cy="1004887"/>
            <a:chOff x="1650" y="3086"/>
            <a:chExt cx="1578" cy="633"/>
          </a:xfrm>
        </p:grpSpPr>
        <p:grpSp>
          <p:nvGrpSpPr>
            <p:cNvPr id="275490" name="Group 12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75492" name="AutoShape 13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75493" name="AutoShape 14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5494" name="AutoShape 15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75495" name="AutoShape 16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75496" name="AutoShape 17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75497" name="AutoShape 18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sp>
          <p:nvSpPr>
            <p:cNvPr id="275491" name="Text Box 19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</p:grpSp>
      <p:grpSp>
        <p:nvGrpSpPr>
          <p:cNvPr id="275459" name="Group 20"/>
          <p:cNvGrpSpPr>
            <a:grpSpLocks/>
          </p:cNvGrpSpPr>
          <p:nvPr/>
        </p:nvGrpSpPr>
        <p:grpSpPr bwMode="auto">
          <a:xfrm>
            <a:off x="5419725" y="4335463"/>
            <a:ext cx="2895600" cy="1597025"/>
            <a:chOff x="3414" y="2892"/>
            <a:chExt cx="1824" cy="1006"/>
          </a:xfrm>
        </p:grpSpPr>
        <p:grpSp>
          <p:nvGrpSpPr>
            <p:cNvPr id="275479" name="Group 21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75481" name="AutoShape 22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5482" name="AutoShape 23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5483" name="AutoShape 24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5484" name="AutoShape 25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5485" name="AutoShape 26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5486" name="AutoShape 27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5487" name="AutoShape 28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5488" name="AutoShape 29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5489" name="AutoShape 30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75480" name="Text Box 31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75460" name="Group 32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26401" name="AutoShape 33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26402" name="AutoShape 34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26403" name="AutoShape 35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75476" name="Text Box 36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75477" name="Text Box 37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75478" name="Text Box 38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26407" name="AutoShape 39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26408" name="AutoShape 40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2</a:t>
            </a:r>
          </a:p>
        </p:txBody>
      </p:sp>
      <p:sp>
        <p:nvSpPr>
          <p:cNvPr id="826409" name="AutoShape 41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26410" name="Text Box 42"/>
          <p:cNvSpPr txBox="1">
            <a:spLocks noChangeArrowheads="1"/>
          </p:cNvSpPr>
          <p:nvPr/>
        </p:nvSpPr>
        <p:spPr bwMode="auto">
          <a:xfrm>
            <a:off x="1239838" y="3586163"/>
            <a:ext cx="1536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[ 0 ] [  2 ] =</a:t>
            </a:r>
          </a:p>
        </p:txBody>
      </p:sp>
      <p:sp>
        <p:nvSpPr>
          <p:cNvPr id="826411" name="AutoShape 43"/>
          <p:cNvSpPr>
            <a:spLocks noChangeArrowheads="1"/>
          </p:cNvSpPr>
          <p:nvPr/>
        </p:nvSpPr>
        <p:spPr bwMode="auto">
          <a:xfrm>
            <a:off x="1238250" y="435451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5 </a:t>
            </a:r>
          </a:p>
        </p:txBody>
      </p:sp>
      <p:sp>
        <p:nvSpPr>
          <p:cNvPr id="826412" name="AutoShape 44"/>
          <p:cNvSpPr>
            <a:spLocks noChangeArrowheads="1"/>
          </p:cNvSpPr>
          <p:nvPr/>
        </p:nvSpPr>
        <p:spPr bwMode="auto">
          <a:xfrm>
            <a:off x="4648200" y="46402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6 </a:t>
            </a:r>
          </a:p>
        </p:txBody>
      </p:sp>
      <p:sp>
        <p:nvSpPr>
          <p:cNvPr id="826413" name="Rectangle 45"/>
          <p:cNvSpPr>
            <a:spLocks noChangeArrowheads="1"/>
          </p:cNvSpPr>
          <p:nvPr/>
        </p:nvSpPr>
        <p:spPr bwMode="auto">
          <a:xfrm>
            <a:off x="2722563" y="3586163"/>
            <a:ext cx="6889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rgbClr val="FF3300"/>
                </a:solidFill>
              </a:rPr>
              <a:t>5 * 6</a:t>
            </a:r>
          </a:p>
        </p:txBody>
      </p:sp>
      <p:sp>
        <p:nvSpPr>
          <p:cNvPr id="275468" name="AutoShape 46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75469" name="AutoShape 47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75470" name="Rectangle 48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75471" name="Text Box 49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75472" name="Rectangle 5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82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2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2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408" grpId="0" animBg="1" autoUpdateAnimBg="0"/>
      <p:bldP spid="826409" grpId="0" animBg="1" autoUpdateAnimBg="0"/>
      <p:bldP spid="826410" grpId="0" autoUpdateAnimBg="0"/>
      <p:bldP spid="826411" grpId="0" animBg="1" autoUpdateAnimBg="0"/>
      <p:bldP spid="826412" grpId="0" animBg="1" autoUpdateAnimBg="0"/>
      <p:bldP spid="82641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5"/>
          <p:cNvSpPr txBox="1">
            <a:spLocks noChangeArrowheads="1"/>
          </p:cNvSpPr>
          <p:nvPr/>
        </p:nvSpPr>
        <p:spPr bwMode="auto">
          <a:xfrm>
            <a:off x="990600" y="460375"/>
            <a:ext cx="4803775" cy="5740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  </a:t>
            </a:r>
            <a:r>
              <a:rPr lang="zh-CN" altLang="en-US" sz="2000" b="1" i="1">
                <a:solidFill>
                  <a:srgbClr val="008000"/>
                </a:solidFill>
              </a:rPr>
              <a:t>数组测试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{ int  i , a[ 5 ] = { 1, 3, 5, 7, 9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0; i &lt; 5;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a[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static int b[ 5 ] = { 1, 2, 3 };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for ( i = 0 ; i &lt; 5 ; i ++ )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   cout &lt;&lt; b[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int c[ ] = { 1, 2, 3, 4, 5, 6, 7 }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for ( i = 0 ; i &lt; sizeof ( c ) / sizeof  ( int ) ;  i ++ )</a:t>
            </a:r>
          </a:p>
          <a:p>
            <a:pPr>
              <a:lnSpc>
                <a:spcPct val="12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     cout &lt;&lt; c[ i ] &lt;&lt; "  " ;</a:t>
            </a:r>
            <a:r>
              <a:rPr lang="en-US" altLang="zh-CN" sz="180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32491" name="Rectangle 11"/>
          <p:cNvSpPr>
            <a:spLocks noChangeArrowheads="1"/>
          </p:cNvSpPr>
          <p:nvPr/>
        </p:nvSpPr>
        <p:spPr bwMode="auto">
          <a:xfrm>
            <a:off x="6013450" y="4862513"/>
            <a:ext cx="281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c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5843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  <p:sp>
        <p:nvSpPr>
          <p:cNvPr id="35844" name="Rectangle 15"/>
          <p:cNvSpPr>
            <a:spLocks noChangeArrowheads="1"/>
          </p:cNvSpPr>
          <p:nvPr/>
        </p:nvSpPr>
        <p:spPr bwMode="auto">
          <a:xfrm>
            <a:off x="4641850" y="4502150"/>
            <a:ext cx="367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c</a:t>
            </a:r>
            <a:r>
              <a:rPr lang="zh-CN" altLang="en-US" sz="1800" b="1" i="1">
                <a:solidFill>
                  <a:srgbClr val="008000"/>
                </a:solidFill>
              </a:rPr>
              <a:t>，初始化，默认长度 </a:t>
            </a:r>
            <a:r>
              <a:rPr lang="en-US" altLang="zh-CN" sz="1800" b="1" i="1">
                <a:solidFill>
                  <a:srgbClr val="008000"/>
                </a:solidFill>
              </a:rPr>
              <a:t>7 </a:t>
            </a:r>
          </a:p>
        </p:txBody>
      </p:sp>
      <p:sp>
        <p:nvSpPr>
          <p:cNvPr id="35845" name="Rectangle 16"/>
          <p:cNvSpPr>
            <a:spLocks noChangeArrowheads="1"/>
          </p:cNvSpPr>
          <p:nvPr/>
        </p:nvSpPr>
        <p:spPr bwMode="auto">
          <a:xfrm>
            <a:off x="4641850" y="3567113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5846" name="Rectangle 17"/>
          <p:cNvSpPr>
            <a:spLocks noChangeArrowheads="1"/>
          </p:cNvSpPr>
          <p:nvPr/>
        </p:nvSpPr>
        <p:spPr bwMode="auto">
          <a:xfrm>
            <a:off x="4641850" y="190976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sp>
        <p:nvSpPr>
          <p:cNvPr id="35847" name="Rectangle 18"/>
          <p:cNvSpPr>
            <a:spLocks noChangeArrowheads="1"/>
          </p:cNvSpPr>
          <p:nvPr/>
        </p:nvSpPr>
        <p:spPr bwMode="auto">
          <a:xfrm>
            <a:off x="4648200" y="2198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5848" name="Rectangle 19"/>
          <p:cNvSpPr>
            <a:spLocks noChangeArrowheads="1"/>
          </p:cNvSpPr>
          <p:nvPr/>
        </p:nvSpPr>
        <p:spPr bwMode="auto">
          <a:xfrm>
            <a:off x="4648200" y="320675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声明静态数组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1" grpId="0" autoUpdateAnimBg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81" name="Group 2"/>
          <p:cNvGrpSpPr>
            <a:grpSpLocks/>
          </p:cNvGrpSpPr>
          <p:nvPr/>
        </p:nvGrpSpPr>
        <p:grpSpPr bwMode="auto">
          <a:xfrm>
            <a:off x="714375" y="4335463"/>
            <a:ext cx="7600950" cy="1619250"/>
            <a:chOff x="450" y="2892"/>
            <a:chExt cx="4788" cy="1020"/>
          </a:xfrm>
        </p:grpSpPr>
        <p:grpSp>
          <p:nvGrpSpPr>
            <p:cNvPr id="276502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76523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76524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6525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76526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6527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6528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grpSp>
          <p:nvGrpSpPr>
            <p:cNvPr id="276503" name="Group 10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76517" name="AutoShape 11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76518" name="AutoShape 12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6519" name="AutoShape 13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76520" name="AutoShape 14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76521" name="AutoShape 15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76522" name="AutoShape 16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grpSp>
          <p:nvGrpSpPr>
            <p:cNvPr id="276504" name="Group 17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76508" name="AutoShape 18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6509" name="AutoShape 19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6510" name="AutoShape 20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6511" name="AutoShape 21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6512" name="AutoShape 22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6513" name="AutoShape 23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6514" name="AutoShape 24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6515" name="AutoShape 25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6516" name="AutoShape 26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76505" name="Text Box 27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76506" name="Text Box 28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  <p:sp>
          <p:nvSpPr>
            <p:cNvPr id="276507" name="Text Box 29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76482" name="Group 30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27423" name="AutoShape 31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27424" name="AutoShape 32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27425" name="AutoShape 33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76499" name="Text Box 34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76500" name="Text Box 35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76501" name="Text Box 36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27429" name="AutoShape 37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27430" name="AutoShape 38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2</a:t>
            </a:r>
          </a:p>
        </p:txBody>
      </p:sp>
      <p:sp>
        <p:nvSpPr>
          <p:cNvPr id="827431" name="AutoShape 39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276486" name="Text Box 40"/>
          <p:cNvSpPr txBox="1">
            <a:spLocks noChangeArrowheads="1"/>
          </p:cNvSpPr>
          <p:nvPr/>
        </p:nvSpPr>
        <p:spPr bwMode="auto">
          <a:xfrm>
            <a:off x="1239838" y="3586163"/>
            <a:ext cx="2171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[ 0 ] [  2 ] =  5 * 6</a:t>
            </a:r>
          </a:p>
        </p:txBody>
      </p:sp>
      <p:sp>
        <p:nvSpPr>
          <p:cNvPr id="827433" name="AutoShape 41"/>
          <p:cNvSpPr>
            <a:spLocks noChangeArrowheads="1"/>
          </p:cNvSpPr>
          <p:nvPr/>
        </p:nvSpPr>
        <p:spPr bwMode="auto">
          <a:xfrm>
            <a:off x="1809750" y="435451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 </a:t>
            </a:r>
          </a:p>
        </p:txBody>
      </p:sp>
      <p:sp>
        <p:nvSpPr>
          <p:cNvPr id="827434" name="AutoShape 42"/>
          <p:cNvSpPr>
            <a:spLocks noChangeArrowheads="1"/>
          </p:cNvSpPr>
          <p:nvPr/>
        </p:nvSpPr>
        <p:spPr bwMode="auto">
          <a:xfrm>
            <a:off x="4648200" y="52117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 </a:t>
            </a:r>
          </a:p>
        </p:txBody>
      </p:sp>
      <p:sp>
        <p:nvSpPr>
          <p:cNvPr id="827435" name="Text Box 43"/>
          <p:cNvSpPr txBox="1">
            <a:spLocks noChangeArrowheads="1"/>
          </p:cNvSpPr>
          <p:nvPr/>
        </p:nvSpPr>
        <p:spPr bwMode="auto">
          <a:xfrm>
            <a:off x="3240088" y="3586163"/>
            <a:ext cx="9604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 + 7 * 7</a:t>
            </a:r>
          </a:p>
        </p:txBody>
      </p:sp>
      <p:sp>
        <p:nvSpPr>
          <p:cNvPr id="276490" name="AutoShape 44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76491" name="AutoShape 45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827438" name="AutoShape 46"/>
          <p:cNvSpPr>
            <a:spLocks noChangeArrowheads="1"/>
          </p:cNvSpPr>
          <p:nvPr/>
        </p:nvSpPr>
        <p:spPr bwMode="auto">
          <a:xfrm>
            <a:off x="77231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79 </a:t>
            </a:r>
          </a:p>
        </p:txBody>
      </p:sp>
      <p:sp>
        <p:nvSpPr>
          <p:cNvPr id="276493" name="Rectangle 47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76494" name="Text Box 48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76495" name="Rectangle 4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2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82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2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31" grpId="0" animBg="1" autoUpdateAnimBg="0"/>
      <p:bldP spid="827433" grpId="0" animBg="1" autoUpdateAnimBg="0"/>
      <p:bldP spid="827434" grpId="0" animBg="1" autoUpdateAnimBg="0"/>
      <p:bldP spid="827435" grpId="0" autoUpdateAnimBg="0"/>
      <p:bldP spid="827438" grpId="0" animBg="1" autoUpdateAnimBg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505" name="Group 2"/>
          <p:cNvGrpSpPr>
            <a:grpSpLocks/>
          </p:cNvGrpSpPr>
          <p:nvPr/>
        </p:nvGrpSpPr>
        <p:grpSpPr bwMode="auto">
          <a:xfrm>
            <a:off x="714375" y="4354513"/>
            <a:ext cx="1577975" cy="1600200"/>
            <a:chOff x="450" y="2904"/>
            <a:chExt cx="994" cy="1008"/>
          </a:xfrm>
        </p:grpSpPr>
        <p:grpSp>
          <p:nvGrpSpPr>
            <p:cNvPr id="277546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77548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77549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7550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77551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7552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7553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sp>
          <p:nvSpPr>
            <p:cNvPr id="277547" name="Text Box 10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</p:grpSp>
      <p:grpSp>
        <p:nvGrpSpPr>
          <p:cNvPr id="277506" name="Group 11"/>
          <p:cNvGrpSpPr>
            <a:grpSpLocks/>
          </p:cNvGrpSpPr>
          <p:nvPr/>
        </p:nvGrpSpPr>
        <p:grpSpPr bwMode="auto">
          <a:xfrm>
            <a:off x="2619375" y="4643438"/>
            <a:ext cx="2505075" cy="1004887"/>
            <a:chOff x="1650" y="3086"/>
            <a:chExt cx="1578" cy="633"/>
          </a:xfrm>
        </p:grpSpPr>
        <p:grpSp>
          <p:nvGrpSpPr>
            <p:cNvPr id="277538" name="Group 12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77540" name="AutoShape 13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77541" name="AutoShape 14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7542" name="AutoShape 15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77543" name="AutoShape 16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77544" name="AutoShape 17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77545" name="AutoShape 18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sp>
          <p:nvSpPr>
            <p:cNvPr id="277539" name="Text Box 19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</p:grpSp>
      <p:grpSp>
        <p:nvGrpSpPr>
          <p:cNvPr id="277507" name="Group 20"/>
          <p:cNvGrpSpPr>
            <a:grpSpLocks/>
          </p:cNvGrpSpPr>
          <p:nvPr/>
        </p:nvGrpSpPr>
        <p:grpSpPr bwMode="auto">
          <a:xfrm>
            <a:off x="5419725" y="4335463"/>
            <a:ext cx="2895600" cy="1597025"/>
            <a:chOff x="3414" y="2892"/>
            <a:chExt cx="1824" cy="1006"/>
          </a:xfrm>
        </p:grpSpPr>
        <p:grpSp>
          <p:nvGrpSpPr>
            <p:cNvPr id="277527" name="Group 21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77529" name="AutoShape 22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7530" name="AutoShape 23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7531" name="AutoShape 24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7532" name="AutoShape 25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7533" name="AutoShape 26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7534" name="AutoShape 27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7535" name="AutoShape 28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7536" name="AutoShape 29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7537" name="AutoShape 30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77528" name="Text Box 31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sp>
        <p:nvSpPr>
          <p:cNvPr id="828448" name="AutoShape 32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         </a:t>
            </a:r>
          </a:p>
        </p:txBody>
      </p:sp>
      <p:sp>
        <p:nvSpPr>
          <p:cNvPr id="828449" name="AutoShape 33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         </a:t>
            </a:r>
          </a:p>
        </p:txBody>
      </p:sp>
      <p:sp>
        <p:nvSpPr>
          <p:cNvPr id="828450" name="AutoShape 34"/>
          <p:cNvSpPr>
            <a:spLocks noChangeArrowheads="1"/>
          </p:cNvSpPr>
          <p:nvPr/>
        </p:nvSpPr>
        <p:spPr bwMode="auto">
          <a:xfrm>
            <a:off x="6662738" y="2836863"/>
            <a:ext cx="981075" cy="404812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         </a:t>
            </a:r>
          </a:p>
        </p:txBody>
      </p:sp>
      <p:sp>
        <p:nvSpPr>
          <p:cNvPr id="277511" name="Text Box 35"/>
          <p:cNvSpPr txBox="1">
            <a:spLocks noChangeArrowheads="1"/>
          </p:cNvSpPr>
          <p:nvPr/>
        </p:nvSpPr>
        <p:spPr bwMode="auto">
          <a:xfrm>
            <a:off x="1430338" y="2870200"/>
            <a:ext cx="26511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/>
              <a:t>i</a:t>
            </a:r>
          </a:p>
        </p:txBody>
      </p:sp>
      <p:sp>
        <p:nvSpPr>
          <p:cNvPr id="277512" name="Text Box 36"/>
          <p:cNvSpPr txBox="1">
            <a:spLocks noChangeArrowheads="1"/>
          </p:cNvSpPr>
          <p:nvPr/>
        </p:nvSpPr>
        <p:spPr bwMode="auto">
          <a:xfrm>
            <a:off x="3906838" y="2908300"/>
            <a:ext cx="26511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/>
              <a:t>j</a:t>
            </a:r>
          </a:p>
        </p:txBody>
      </p:sp>
      <p:sp>
        <p:nvSpPr>
          <p:cNvPr id="277513" name="Text Box 37"/>
          <p:cNvSpPr txBox="1">
            <a:spLocks noChangeArrowheads="1"/>
          </p:cNvSpPr>
          <p:nvPr/>
        </p:nvSpPr>
        <p:spPr bwMode="auto">
          <a:xfrm>
            <a:off x="6196013" y="2870200"/>
            <a:ext cx="3333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/>
              <a:t>k</a:t>
            </a:r>
          </a:p>
        </p:txBody>
      </p:sp>
      <p:sp>
        <p:nvSpPr>
          <p:cNvPr id="828454" name="AutoShape 38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828455" name="AutoShape 39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28456" name="AutoShape 40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28457" name="Text Box 41"/>
          <p:cNvSpPr txBox="1">
            <a:spLocks noChangeArrowheads="1"/>
          </p:cNvSpPr>
          <p:nvPr/>
        </p:nvSpPr>
        <p:spPr bwMode="auto">
          <a:xfrm>
            <a:off x="1239838" y="3586163"/>
            <a:ext cx="1536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[ 1 ] [  0 ] =</a:t>
            </a:r>
          </a:p>
        </p:txBody>
      </p:sp>
      <p:sp>
        <p:nvSpPr>
          <p:cNvPr id="828458" name="AutoShape 42"/>
          <p:cNvSpPr>
            <a:spLocks noChangeArrowheads="1"/>
          </p:cNvSpPr>
          <p:nvPr/>
        </p:nvSpPr>
        <p:spPr bwMode="auto">
          <a:xfrm>
            <a:off x="1238250" y="492601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 </a:t>
            </a:r>
          </a:p>
        </p:txBody>
      </p:sp>
      <p:sp>
        <p:nvSpPr>
          <p:cNvPr id="828459" name="AutoShape 43"/>
          <p:cNvSpPr>
            <a:spLocks noChangeArrowheads="1"/>
          </p:cNvSpPr>
          <p:nvPr/>
        </p:nvSpPr>
        <p:spPr bwMode="auto">
          <a:xfrm>
            <a:off x="3467100" y="46402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12</a:t>
            </a:r>
          </a:p>
        </p:txBody>
      </p:sp>
      <p:sp>
        <p:nvSpPr>
          <p:cNvPr id="828460" name="Rectangle 44"/>
          <p:cNvSpPr>
            <a:spLocks noChangeArrowheads="1"/>
          </p:cNvSpPr>
          <p:nvPr/>
        </p:nvSpPr>
        <p:spPr bwMode="auto">
          <a:xfrm>
            <a:off x="2659063" y="3586163"/>
            <a:ext cx="8159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rgbClr val="FF3300"/>
                </a:solidFill>
              </a:rPr>
              <a:t>8 * 12</a:t>
            </a:r>
          </a:p>
        </p:txBody>
      </p:sp>
      <p:sp>
        <p:nvSpPr>
          <p:cNvPr id="277521" name="AutoShape 45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77522" name="AutoShape 46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77523" name="AutoShape 47"/>
          <p:cNvSpPr>
            <a:spLocks noChangeArrowheads="1"/>
          </p:cNvSpPr>
          <p:nvPr/>
        </p:nvSpPr>
        <p:spPr bwMode="auto">
          <a:xfrm>
            <a:off x="77231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79 </a:t>
            </a:r>
          </a:p>
        </p:txBody>
      </p:sp>
      <p:sp>
        <p:nvSpPr>
          <p:cNvPr id="277524" name="Rectangle 48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77525" name="Text Box 49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77526" name="Rectangle 5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2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2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2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2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54" grpId="0" animBg="1" autoUpdateAnimBg="0"/>
      <p:bldP spid="828455" grpId="0" animBg="1" autoUpdateAnimBg="0"/>
      <p:bldP spid="828456" grpId="0" animBg="1" autoUpdateAnimBg="0"/>
      <p:bldP spid="828457" grpId="0" autoUpdateAnimBg="0"/>
      <p:bldP spid="828458" grpId="0" animBg="1" autoUpdateAnimBg="0"/>
      <p:bldP spid="828459" grpId="0" animBg="1" autoUpdateAnimBg="0"/>
      <p:bldP spid="828460" grpId="0" autoUpdateAnimBg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29" name="Group 2"/>
          <p:cNvGrpSpPr>
            <a:grpSpLocks/>
          </p:cNvGrpSpPr>
          <p:nvPr/>
        </p:nvGrpSpPr>
        <p:grpSpPr bwMode="auto">
          <a:xfrm>
            <a:off x="714375" y="4335463"/>
            <a:ext cx="7600950" cy="1619250"/>
            <a:chOff x="450" y="2892"/>
            <a:chExt cx="4788" cy="1020"/>
          </a:xfrm>
        </p:grpSpPr>
        <p:grpSp>
          <p:nvGrpSpPr>
            <p:cNvPr id="278551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78572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78573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8574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78575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8576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8577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grpSp>
          <p:nvGrpSpPr>
            <p:cNvPr id="278552" name="Group 10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78566" name="AutoShape 11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78567" name="AutoShape 12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8568" name="AutoShape 13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78569" name="AutoShape 14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78570" name="AutoShape 15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78571" name="AutoShape 16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grpSp>
          <p:nvGrpSpPr>
            <p:cNvPr id="278553" name="Group 17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78557" name="AutoShape 18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8558" name="AutoShape 19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8559" name="AutoShape 20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8560" name="AutoShape 21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8561" name="AutoShape 22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8562" name="AutoShape 23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8563" name="AutoShape 24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8564" name="AutoShape 25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8565" name="AutoShape 26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78554" name="Text Box 27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78555" name="Text Box 28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  <p:sp>
          <p:nvSpPr>
            <p:cNvPr id="278556" name="Text Box 29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78530" name="Group 30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29471" name="AutoShape 31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29472" name="AutoShape 32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29473" name="AutoShape 33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78548" name="Text Box 34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78549" name="Text Box 35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78550" name="Text Box 36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29477" name="AutoShape 37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829478" name="AutoShape 38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29479" name="AutoShape 39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278534" name="Text Box 40"/>
          <p:cNvSpPr txBox="1">
            <a:spLocks noChangeArrowheads="1"/>
          </p:cNvSpPr>
          <p:nvPr/>
        </p:nvSpPr>
        <p:spPr bwMode="auto">
          <a:xfrm>
            <a:off x="1239838" y="3586163"/>
            <a:ext cx="2235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[ 1 ] [  0 ] = 8 * 12</a:t>
            </a:r>
          </a:p>
        </p:txBody>
      </p:sp>
      <p:sp>
        <p:nvSpPr>
          <p:cNvPr id="829481" name="AutoShape 41"/>
          <p:cNvSpPr>
            <a:spLocks noChangeArrowheads="1"/>
          </p:cNvSpPr>
          <p:nvPr/>
        </p:nvSpPr>
        <p:spPr bwMode="auto">
          <a:xfrm>
            <a:off x="1809750" y="49069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 </a:t>
            </a:r>
          </a:p>
        </p:txBody>
      </p:sp>
      <p:sp>
        <p:nvSpPr>
          <p:cNvPr id="829482" name="AutoShape 42"/>
          <p:cNvSpPr>
            <a:spLocks noChangeArrowheads="1"/>
          </p:cNvSpPr>
          <p:nvPr/>
        </p:nvSpPr>
        <p:spPr bwMode="auto">
          <a:xfrm>
            <a:off x="3467100" y="52117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4 </a:t>
            </a:r>
          </a:p>
        </p:txBody>
      </p:sp>
      <p:sp>
        <p:nvSpPr>
          <p:cNvPr id="829483" name="Text Box 43"/>
          <p:cNvSpPr txBox="1">
            <a:spLocks noChangeArrowheads="1"/>
          </p:cNvSpPr>
          <p:nvPr/>
        </p:nvSpPr>
        <p:spPr bwMode="auto">
          <a:xfrm>
            <a:off x="3316288" y="3586163"/>
            <a:ext cx="9604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 + 3 * 4</a:t>
            </a:r>
          </a:p>
        </p:txBody>
      </p:sp>
      <p:sp>
        <p:nvSpPr>
          <p:cNvPr id="278538" name="AutoShape 44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78539" name="AutoShape 45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78540" name="AutoShape 46"/>
          <p:cNvSpPr>
            <a:spLocks noChangeArrowheads="1"/>
          </p:cNvSpPr>
          <p:nvPr/>
        </p:nvSpPr>
        <p:spPr bwMode="auto">
          <a:xfrm>
            <a:off x="77231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79 </a:t>
            </a:r>
          </a:p>
        </p:txBody>
      </p:sp>
      <p:sp>
        <p:nvSpPr>
          <p:cNvPr id="829487" name="AutoShape 47"/>
          <p:cNvSpPr>
            <a:spLocks noChangeArrowheads="1"/>
          </p:cNvSpPr>
          <p:nvPr/>
        </p:nvSpPr>
        <p:spPr bwMode="auto">
          <a:xfrm>
            <a:off x="62753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108</a:t>
            </a:r>
          </a:p>
        </p:txBody>
      </p:sp>
      <p:sp>
        <p:nvSpPr>
          <p:cNvPr id="278542" name="Rectangle 48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78543" name="Text Box 49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78544" name="Rectangle 5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2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82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2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9" grpId="0" animBg="1" autoUpdateAnimBg="0"/>
      <p:bldP spid="829481" grpId="0" animBg="1" autoUpdateAnimBg="0"/>
      <p:bldP spid="829482" grpId="0" animBg="1" autoUpdateAnimBg="0"/>
      <p:bldP spid="829483" grpId="0" autoUpdateAnimBg="0"/>
      <p:bldP spid="829487" grpId="0" animBg="1" autoUpdateAnimBg="0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553" name="Group 2"/>
          <p:cNvGrpSpPr>
            <a:grpSpLocks/>
          </p:cNvGrpSpPr>
          <p:nvPr/>
        </p:nvGrpSpPr>
        <p:grpSpPr bwMode="auto">
          <a:xfrm>
            <a:off x="714375" y="4354513"/>
            <a:ext cx="1577975" cy="1600200"/>
            <a:chOff x="450" y="2904"/>
            <a:chExt cx="994" cy="1008"/>
          </a:xfrm>
        </p:grpSpPr>
        <p:grpSp>
          <p:nvGrpSpPr>
            <p:cNvPr id="279596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79598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79599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9600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79601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9602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79603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sp>
          <p:nvSpPr>
            <p:cNvPr id="279597" name="Text Box 10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</p:grpSp>
      <p:grpSp>
        <p:nvGrpSpPr>
          <p:cNvPr id="279554" name="Group 11"/>
          <p:cNvGrpSpPr>
            <a:grpSpLocks/>
          </p:cNvGrpSpPr>
          <p:nvPr/>
        </p:nvGrpSpPr>
        <p:grpSpPr bwMode="auto">
          <a:xfrm>
            <a:off x="2619375" y="4643438"/>
            <a:ext cx="2505075" cy="1004887"/>
            <a:chOff x="1650" y="3086"/>
            <a:chExt cx="1578" cy="633"/>
          </a:xfrm>
        </p:grpSpPr>
        <p:grpSp>
          <p:nvGrpSpPr>
            <p:cNvPr id="279588" name="Group 12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79590" name="AutoShape 13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79591" name="AutoShape 14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79592" name="AutoShape 15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79593" name="AutoShape 16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79594" name="AutoShape 17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79595" name="AutoShape 18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sp>
          <p:nvSpPr>
            <p:cNvPr id="279589" name="Text Box 19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</p:grpSp>
      <p:grpSp>
        <p:nvGrpSpPr>
          <p:cNvPr id="279555" name="Group 20"/>
          <p:cNvGrpSpPr>
            <a:grpSpLocks/>
          </p:cNvGrpSpPr>
          <p:nvPr/>
        </p:nvGrpSpPr>
        <p:grpSpPr bwMode="auto">
          <a:xfrm>
            <a:off x="5419725" y="4335463"/>
            <a:ext cx="2895600" cy="1597025"/>
            <a:chOff x="3414" y="2892"/>
            <a:chExt cx="1824" cy="1006"/>
          </a:xfrm>
        </p:grpSpPr>
        <p:grpSp>
          <p:nvGrpSpPr>
            <p:cNvPr id="279577" name="Group 21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79579" name="AutoShape 22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9580" name="AutoShape 23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9581" name="AutoShape 24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9582" name="AutoShape 25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9583" name="AutoShape 26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9584" name="AutoShape 27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9585" name="AutoShape 28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9586" name="AutoShape 29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79587" name="AutoShape 30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79578" name="Text Box 31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79556" name="Group 32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30497" name="AutoShape 33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0498" name="AutoShape 34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0499" name="AutoShape 35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79574" name="Text Box 36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79575" name="Text Box 37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79576" name="Text Box 38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30503" name="AutoShape 39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830504" name="AutoShape 40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830505" name="AutoShape 41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30506" name="Text Box 42"/>
          <p:cNvSpPr txBox="1">
            <a:spLocks noChangeArrowheads="1"/>
          </p:cNvSpPr>
          <p:nvPr/>
        </p:nvSpPr>
        <p:spPr bwMode="auto">
          <a:xfrm>
            <a:off x="1239838" y="3586163"/>
            <a:ext cx="1536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[ 1 ] [  1 ] =</a:t>
            </a:r>
          </a:p>
        </p:txBody>
      </p:sp>
      <p:sp>
        <p:nvSpPr>
          <p:cNvPr id="830507" name="AutoShape 43"/>
          <p:cNvSpPr>
            <a:spLocks noChangeArrowheads="1"/>
          </p:cNvSpPr>
          <p:nvPr/>
        </p:nvSpPr>
        <p:spPr bwMode="auto">
          <a:xfrm>
            <a:off x="1238250" y="492601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 </a:t>
            </a:r>
          </a:p>
        </p:txBody>
      </p:sp>
      <p:sp>
        <p:nvSpPr>
          <p:cNvPr id="830508" name="AutoShape 44"/>
          <p:cNvSpPr>
            <a:spLocks noChangeArrowheads="1"/>
          </p:cNvSpPr>
          <p:nvPr/>
        </p:nvSpPr>
        <p:spPr bwMode="auto">
          <a:xfrm>
            <a:off x="4038600" y="46402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 </a:t>
            </a:r>
          </a:p>
        </p:txBody>
      </p:sp>
      <p:sp>
        <p:nvSpPr>
          <p:cNvPr id="830509" name="Rectangle 45"/>
          <p:cNvSpPr>
            <a:spLocks noChangeArrowheads="1"/>
          </p:cNvSpPr>
          <p:nvPr/>
        </p:nvSpPr>
        <p:spPr bwMode="auto">
          <a:xfrm>
            <a:off x="2722563" y="3586163"/>
            <a:ext cx="6889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rgbClr val="FF3300"/>
                </a:solidFill>
              </a:rPr>
              <a:t>8 * 3</a:t>
            </a:r>
          </a:p>
        </p:txBody>
      </p:sp>
      <p:sp>
        <p:nvSpPr>
          <p:cNvPr id="279564" name="AutoShape 46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79565" name="AutoShape 47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79566" name="AutoShape 48"/>
          <p:cNvSpPr>
            <a:spLocks noChangeArrowheads="1"/>
          </p:cNvSpPr>
          <p:nvPr/>
        </p:nvSpPr>
        <p:spPr bwMode="auto">
          <a:xfrm>
            <a:off x="77231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79 </a:t>
            </a:r>
          </a:p>
        </p:txBody>
      </p:sp>
      <p:sp>
        <p:nvSpPr>
          <p:cNvPr id="279567" name="AutoShape 49"/>
          <p:cNvSpPr>
            <a:spLocks noChangeArrowheads="1"/>
          </p:cNvSpPr>
          <p:nvPr/>
        </p:nvSpPr>
        <p:spPr bwMode="auto">
          <a:xfrm>
            <a:off x="62753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108</a:t>
            </a:r>
          </a:p>
        </p:txBody>
      </p:sp>
      <p:sp>
        <p:nvSpPr>
          <p:cNvPr id="279568" name="Rectangle 50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79569" name="Text Box 51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79570" name="Rectangle 5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83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3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3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504" grpId="0" animBg="1" autoUpdateAnimBg="0"/>
      <p:bldP spid="830505" grpId="0" animBg="1" autoUpdateAnimBg="0"/>
      <p:bldP spid="830506" grpId="0" autoUpdateAnimBg="0"/>
      <p:bldP spid="830507" grpId="0" animBg="1" autoUpdateAnimBg="0"/>
      <p:bldP spid="830508" grpId="0" animBg="1" autoUpdateAnimBg="0"/>
      <p:bldP spid="830509" grpId="0" autoUpdateAnimBg="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77" name="Group 2"/>
          <p:cNvGrpSpPr>
            <a:grpSpLocks/>
          </p:cNvGrpSpPr>
          <p:nvPr/>
        </p:nvGrpSpPr>
        <p:grpSpPr bwMode="auto">
          <a:xfrm>
            <a:off x="714375" y="4335463"/>
            <a:ext cx="7600950" cy="1619250"/>
            <a:chOff x="450" y="2892"/>
            <a:chExt cx="4788" cy="1020"/>
          </a:xfrm>
        </p:grpSpPr>
        <p:grpSp>
          <p:nvGrpSpPr>
            <p:cNvPr id="280600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80621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80622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0623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80624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0625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0626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grpSp>
          <p:nvGrpSpPr>
            <p:cNvPr id="280601" name="Group 10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80615" name="AutoShape 11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80616" name="AutoShape 12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0617" name="AutoShape 13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80618" name="AutoShape 14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80619" name="AutoShape 15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80620" name="AutoShape 16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grpSp>
          <p:nvGrpSpPr>
            <p:cNvPr id="280602" name="Group 17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80606" name="AutoShape 18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0607" name="AutoShape 19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0608" name="AutoShape 20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0609" name="AutoShape 21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0610" name="AutoShape 22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0611" name="AutoShape 23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0612" name="AutoShape 24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0613" name="AutoShape 25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0614" name="AutoShape 26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80603" name="Text Box 27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80604" name="Text Box 28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  <p:sp>
          <p:nvSpPr>
            <p:cNvPr id="280605" name="Text Box 29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80578" name="Group 30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31519" name="AutoShape 31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1520" name="AutoShape 32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1521" name="AutoShape 33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80597" name="Text Box 34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80598" name="Text Box 35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80599" name="Text Box 36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31525" name="AutoShape 37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831526" name="AutoShape 38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831527" name="AutoShape 39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280582" name="Text Box 40"/>
          <p:cNvSpPr txBox="1">
            <a:spLocks noChangeArrowheads="1"/>
          </p:cNvSpPr>
          <p:nvPr/>
        </p:nvSpPr>
        <p:spPr bwMode="auto">
          <a:xfrm>
            <a:off x="1239838" y="3586163"/>
            <a:ext cx="2171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[ 1 ] [  1 ] =  8 * 3</a:t>
            </a:r>
          </a:p>
        </p:txBody>
      </p:sp>
      <p:sp>
        <p:nvSpPr>
          <p:cNvPr id="831529" name="AutoShape 41"/>
          <p:cNvSpPr>
            <a:spLocks noChangeArrowheads="1"/>
          </p:cNvSpPr>
          <p:nvPr/>
        </p:nvSpPr>
        <p:spPr bwMode="auto">
          <a:xfrm>
            <a:off x="1809750" y="49069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 </a:t>
            </a:r>
          </a:p>
        </p:txBody>
      </p:sp>
      <p:sp>
        <p:nvSpPr>
          <p:cNvPr id="831530" name="AutoShape 42"/>
          <p:cNvSpPr>
            <a:spLocks noChangeArrowheads="1"/>
          </p:cNvSpPr>
          <p:nvPr/>
        </p:nvSpPr>
        <p:spPr bwMode="auto">
          <a:xfrm>
            <a:off x="4038600" y="52117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 </a:t>
            </a:r>
          </a:p>
        </p:txBody>
      </p:sp>
      <p:sp>
        <p:nvSpPr>
          <p:cNvPr id="831531" name="Text Box 43"/>
          <p:cNvSpPr txBox="1">
            <a:spLocks noChangeArrowheads="1"/>
          </p:cNvSpPr>
          <p:nvPr/>
        </p:nvSpPr>
        <p:spPr bwMode="auto">
          <a:xfrm>
            <a:off x="3316288" y="3586163"/>
            <a:ext cx="9604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 + 3 * 2</a:t>
            </a:r>
          </a:p>
        </p:txBody>
      </p:sp>
      <p:sp>
        <p:nvSpPr>
          <p:cNvPr id="280586" name="AutoShape 44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80587" name="AutoShape 45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80588" name="AutoShape 46"/>
          <p:cNvSpPr>
            <a:spLocks noChangeArrowheads="1"/>
          </p:cNvSpPr>
          <p:nvPr/>
        </p:nvSpPr>
        <p:spPr bwMode="auto">
          <a:xfrm>
            <a:off x="77231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79 </a:t>
            </a:r>
          </a:p>
        </p:txBody>
      </p:sp>
      <p:sp>
        <p:nvSpPr>
          <p:cNvPr id="831535" name="AutoShape 47"/>
          <p:cNvSpPr>
            <a:spLocks noChangeArrowheads="1"/>
          </p:cNvSpPr>
          <p:nvPr/>
        </p:nvSpPr>
        <p:spPr bwMode="auto">
          <a:xfrm>
            <a:off x="69992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30 </a:t>
            </a:r>
          </a:p>
        </p:txBody>
      </p:sp>
      <p:sp>
        <p:nvSpPr>
          <p:cNvPr id="280590" name="AutoShape 48"/>
          <p:cNvSpPr>
            <a:spLocks noChangeArrowheads="1"/>
          </p:cNvSpPr>
          <p:nvPr/>
        </p:nvSpPr>
        <p:spPr bwMode="auto">
          <a:xfrm>
            <a:off x="62753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108</a:t>
            </a:r>
          </a:p>
        </p:txBody>
      </p:sp>
      <p:sp>
        <p:nvSpPr>
          <p:cNvPr id="280591" name="Rectangle 49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80592" name="Text Box 50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80593" name="Rectangle 5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3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83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3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527" grpId="0" animBg="1" autoUpdateAnimBg="0"/>
      <p:bldP spid="831529" grpId="0" animBg="1" autoUpdateAnimBg="0"/>
      <p:bldP spid="831530" grpId="0" animBg="1" autoUpdateAnimBg="0"/>
      <p:bldP spid="831531" grpId="0" autoUpdateAnimBg="0"/>
      <p:bldP spid="831535" grpId="0" animBg="1" autoUpdateAnimBg="0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601" name="Group 2"/>
          <p:cNvGrpSpPr>
            <a:grpSpLocks/>
          </p:cNvGrpSpPr>
          <p:nvPr/>
        </p:nvGrpSpPr>
        <p:grpSpPr bwMode="auto">
          <a:xfrm>
            <a:off x="714375" y="4354513"/>
            <a:ext cx="1577975" cy="1600200"/>
            <a:chOff x="450" y="2904"/>
            <a:chExt cx="994" cy="1008"/>
          </a:xfrm>
        </p:grpSpPr>
        <p:grpSp>
          <p:nvGrpSpPr>
            <p:cNvPr id="281645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81647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81648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1649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81650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1651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1652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sp>
          <p:nvSpPr>
            <p:cNvPr id="281646" name="Text Box 10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</p:grpSp>
      <p:grpSp>
        <p:nvGrpSpPr>
          <p:cNvPr id="281602" name="Group 11"/>
          <p:cNvGrpSpPr>
            <a:grpSpLocks/>
          </p:cNvGrpSpPr>
          <p:nvPr/>
        </p:nvGrpSpPr>
        <p:grpSpPr bwMode="auto">
          <a:xfrm>
            <a:off x="2619375" y="4643438"/>
            <a:ext cx="2505075" cy="1004887"/>
            <a:chOff x="1650" y="3086"/>
            <a:chExt cx="1578" cy="633"/>
          </a:xfrm>
        </p:grpSpPr>
        <p:grpSp>
          <p:nvGrpSpPr>
            <p:cNvPr id="281637" name="Group 12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81639" name="AutoShape 13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81640" name="AutoShape 14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1641" name="AutoShape 15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81642" name="AutoShape 16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81643" name="AutoShape 17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81644" name="AutoShape 18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sp>
          <p:nvSpPr>
            <p:cNvPr id="281638" name="Text Box 19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</p:grpSp>
      <p:grpSp>
        <p:nvGrpSpPr>
          <p:cNvPr id="281603" name="Group 20"/>
          <p:cNvGrpSpPr>
            <a:grpSpLocks/>
          </p:cNvGrpSpPr>
          <p:nvPr/>
        </p:nvGrpSpPr>
        <p:grpSpPr bwMode="auto">
          <a:xfrm>
            <a:off x="5419725" y="4335463"/>
            <a:ext cx="2895600" cy="1597025"/>
            <a:chOff x="3414" y="2892"/>
            <a:chExt cx="1824" cy="1006"/>
          </a:xfrm>
        </p:grpSpPr>
        <p:grpSp>
          <p:nvGrpSpPr>
            <p:cNvPr id="281626" name="Group 21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81628" name="AutoShape 22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1629" name="AutoShape 23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1630" name="AutoShape 24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1631" name="AutoShape 25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1632" name="AutoShape 26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1633" name="AutoShape 27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1634" name="AutoShape 28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1635" name="AutoShape 29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1636" name="AutoShape 30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81627" name="Text Box 31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81604" name="Group 32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32545" name="AutoShape 33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2546" name="AutoShape 34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2547" name="AutoShape 35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81623" name="Text Box 36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81624" name="Text Box 37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81625" name="Text Box 38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32551" name="AutoShape 39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832552" name="AutoShape 40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2</a:t>
            </a:r>
          </a:p>
        </p:txBody>
      </p:sp>
      <p:sp>
        <p:nvSpPr>
          <p:cNvPr id="832553" name="AutoShape 41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32554" name="Text Box 42"/>
          <p:cNvSpPr txBox="1">
            <a:spLocks noChangeArrowheads="1"/>
          </p:cNvSpPr>
          <p:nvPr/>
        </p:nvSpPr>
        <p:spPr bwMode="auto">
          <a:xfrm>
            <a:off x="1239838" y="3586163"/>
            <a:ext cx="1536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[ 1 ] [  2 ] =</a:t>
            </a:r>
          </a:p>
        </p:txBody>
      </p:sp>
      <p:sp>
        <p:nvSpPr>
          <p:cNvPr id="832555" name="AutoShape 43"/>
          <p:cNvSpPr>
            <a:spLocks noChangeArrowheads="1"/>
          </p:cNvSpPr>
          <p:nvPr/>
        </p:nvSpPr>
        <p:spPr bwMode="auto">
          <a:xfrm>
            <a:off x="1238250" y="492601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 </a:t>
            </a:r>
          </a:p>
        </p:txBody>
      </p:sp>
      <p:sp>
        <p:nvSpPr>
          <p:cNvPr id="832556" name="AutoShape 44"/>
          <p:cNvSpPr>
            <a:spLocks noChangeArrowheads="1"/>
          </p:cNvSpPr>
          <p:nvPr/>
        </p:nvSpPr>
        <p:spPr bwMode="auto">
          <a:xfrm>
            <a:off x="4648200" y="46402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6 </a:t>
            </a:r>
          </a:p>
        </p:txBody>
      </p:sp>
      <p:sp>
        <p:nvSpPr>
          <p:cNvPr id="832557" name="Rectangle 45"/>
          <p:cNvSpPr>
            <a:spLocks noChangeArrowheads="1"/>
          </p:cNvSpPr>
          <p:nvPr/>
        </p:nvSpPr>
        <p:spPr bwMode="auto">
          <a:xfrm>
            <a:off x="2722563" y="3586163"/>
            <a:ext cx="6889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rgbClr val="FF3300"/>
                </a:solidFill>
              </a:rPr>
              <a:t>8 * 6</a:t>
            </a:r>
          </a:p>
        </p:txBody>
      </p:sp>
      <p:sp>
        <p:nvSpPr>
          <p:cNvPr id="281612" name="AutoShape 46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81613" name="AutoShape 47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81614" name="AutoShape 48"/>
          <p:cNvSpPr>
            <a:spLocks noChangeArrowheads="1"/>
          </p:cNvSpPr>
          <p:nvPr/>
        </p:nvSpPr>
        <p:spPr bwMode="auto">
          <a:xfrm>
            <a:off x="77231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79 </a:t>
            </a:r>
          </a:p>
        </p:txBody>
      </p:sp>
      <p:sp>
        <p:nvSpPr>
          <p:cNvPr id="281615" name="AutoShape 49"/>
          <p:cNvSpPr>
            <a:spLocks noChangeArrowheads="1"/>
          </p:cNvSpPr>
          <p:nvPr/>
        </p:nvSpPr>
        <p:spPr bwMode="auto">
          <a:xfrm>
            <a:off x="62753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108</a:t>
            </a:r>
          </a:p>
        </p:txBody>
      </p:sp>
      <p:sp>
        <p:nvSpPr>
          <p:cNvPr id="281616" name="AutoShape 50"/>
          <p:cNvSpPr>
            <a:spLocks noChangeArrowheads="1"/>
          </p:cNvSpPr>
          <p:nvPr/>
        </p:nvSpPr>
        <p:spPr bwMode="auto">
          <a:xfrm>
            <a:off x="69992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30 </a:t>
            </a:r>
          </a:p>
        </p:txBody>
      </p:sp>
      <p:sp>
        <p:nvSpPr>
          <p:cNvPr id="281617" name="Rectangle 51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81618" name="Text Box 52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81619" name="Rectangle 5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83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3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3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52" grpId="0" animBg="1" autoUpdateAnimBg="0"/>
      <p:bldP spid="832553" grpId="0" animBg="1" autoUpdateAnimBg="0"/>
      <p:bldP spid="832554" grpId="0" autoUpdateAnimBg="0"/>
      <p:bldP spid="832555" grpId="0" animBg="1" autoUpdateAnimBg="0"/>
      <p:bldP spid="832556" grpId="0" animBg="1" autoUpdateAnimBg="0"/>
      <p:bldP spid="832557" grpId="0" autoUpdateAnimBg="0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25" name="Group 2"/>
          <p:cNvGrpSpPr>
            <a:grpSpLocks/>
          </p:cNvGrpSpPr>
          <p:nvPr/>
        </p:nvGrpSpPr>
        <p:grpSpPr bwMode="auto">
          <a:xfrm>
            <a:off x="714375" y="4335463"/>
            <a:ext cx="7600950" cy="1619250"/>
            <a:chOff x="450" y="2892"/>
            <a:chExt cx="4788" cy="1020"/>
          </a:xfrm>
        </p:grpSpPr>
        <p:grpSp>
          <p:nvGrpSpPr>
            <p:cNvPr id="282649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82670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82671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2672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82673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2674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2675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grpSp>
          <p:nvGrpSpPr>
            <p:cNvPr id="282650" name="Group 10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82664" name="AutoShape 11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82665" name="AutoShape 12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2666" name="AutoShape 13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82667" name="AutoShape 14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82668" name="AutoShape 15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82669" name="AutoShape 16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grpSp>
          <p:nvGrpSpPr>
            <p:cNvPr id="282651" name="Group 17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82655" name="AutoShape 18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2656" name="AutoShape 19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2657" name="AutoShape 20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2658" name="AutoShape 21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2659" name="AutoShape 22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2660" name="AutoShape 23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2661" name="AutoShape 24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2662" name="AutoShape 25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2663" name="AutoShape 26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82652" name="Text Box 27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82653" name="Text Box 28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  <p:sp>
          <p:nvSpPr>
            <p:cNvPr id="282654" name="Text Box 29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82626" name="Group 30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33567" name="AutoShape 31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3568" name="AutoShape 32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3569" name="AutoShape 33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82646" name="Text Box 34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82647" name="Text Box 35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82648" name="Text Box 36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33573" name="AutoShape 37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833574" name="AutoShape 38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2</a:t>
            </a:r>
          </a:p>
        </p:txBody>
      </p:sp>
      <p:sp>
        <p:nvSpPr>
          <p:cNvPr id="833575" name="AutoShape 39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282630" name="Text Box 40"/>
          <p:cNvSpPr txBox="1">
            <a:spLocks noChangeArrowheads="1"/>
          </p:cNvSpPr>
          <p:nvPr/>
        </p:nvSpPr>
        <p:spPr bwMode="auto">
          <a:xfrm>
            <a:off x="1239838" y="3586163"/>
            <a:ext cx="2171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[ 1 ] [  2 ] =  8 * 6</a:t>
            </a:r>
          </a:p>
        </p:txBody>
      </p:sp>
      <p:sp>
        <p:nvSpPr>
          <p:cNvPr id="833577" name="AutoShape 41"/>
          <p:cNvSpPr>
            <a:spLocks noChangeArrowheads="1"/>
          </p:cNvSpPr>
          <p:nvPr/>
        </p:nvSpPr>
        <p:spPr bwMode="auto">
          <a:xfrm>
            <a:off x="1809750" y="49069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 </a:t>
            </a:r>
          </a:p>
        </p:txBody>
      </p:sp>
      <p:sp>
        <p:nvSpPr>
          <p:cNvPr id="833578" name="AutoShape 42"/>
          <p:cNvSpPr>
            <a:spLocks noChangeArrowheads="1"/>
          </p:cNvSpPr>
          <p:nvPr/>
        </p:nvSpPr>
        <p:spPr bwMode="auto">
          <a:xfrm>
            <a:off x="4648200" y="52117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 </a:t>
            </a:r>
          </a:p>
        </p:txBody>
      </p:sp>
      <p:sp>
        <p:nvSpPr>
          <p:cNvPr id="833579" name="Text Box 43"/>
          <p:cNvSpPr txBox="1">
            <a:spLocks noChangeArrowheads="1"/>
          </p:cNvSpPr>
          <p:nvPr/>
        </p:nvSpPr>
        <p:spPr bwMode="auto">
          <a:xfrm>
            <a:off x="3316288" y="3586163"/>
            <a:ext cx="9604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 + 3 * 7</a:t>
            </a:r>
          </a:p>
        </p:txBody>
      </p:sp>
      <p:sp>
        <p:nvSpPr>
          <p:cNvPr id="282634" name="AutoShape 44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82635" name="AutoShape 45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82636" name="AutoShape 46"/>
          <p:cNvSpPr>
            <a:spLocks noChangeArrowheads="1"/>
          </p:cNvSpPr>
          <p:nvPr/>
        </p:nvSpPr>
        <p:spPr bwMode="auto">
          <a:xfrm>
            <a:off x="77231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79 </a:t>
            </a:r>
          </a:p>
        </p:txBody>
      </p:sp>
      <p:sp>
        <p:nvSpPr>
          <p:cNvPr id="833583" name="AutoShape 47"/>
          <p:cNvSpPr>
            <a:spLocks noChangeArrowheads="1"/>
          </p:cNvSpPr>
          <p:nvPr/>
        </p:nvSpPr>
        <p:spPr bwMode="auto">
          <a:xfrm>
            <a:off x="770413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69 </a:t>
            </a:r>
          </a:p>
        </p:txBody>
      </p:sp>
      <p:sp>
        <p:nvSpPr>
          <p:cNvPr id="282638" name="AutoShape 48"/>
          <p:cNvSpPr>
            <a:spLocks noChangeArrowheads="1"/>
          </p:cNvSpPr>
          <p:nvPr/>
        </p:nvSpPr>
        <p:spPr bwMode="auto">
          <a:xfrm>
            <a:off x="62753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108</a:t>
            </a:r>
          </a:p>
        </p:txBody>
      </p:sp>
      <p:sp>
        <p:nvSpPr>
          <p:cNvPr id="282639" name="AutoShape 49"/>
          <p:cNvSpPr>
            <a:spLocks noChangeArrowheads="1"/>
          </p:cNvSpPr>
          <p:nvPr/>
        </p:nvSpPr>
        <p:spPr bwMode="auto">
          <a:xfrm>
            <a:off x="69992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30 </a:t>
            </a:r>
          </a:p>
        </p:txBody>
      </p:sp>
      <p:sp>
        <p:nvSpPr>
          <p:cNvPr id="282640" name="Rectangle 50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82641" name="Text Box 51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82642" name="Rectangle 5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3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83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3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75" grpId="0" animBg="1" autoUpdateAnimBg="0"/>
      <p:bldP spid="833577" grpId="0" animBg="1" autoUpdateAnimBg="0"/>
      <p:bldP spid="833578" grpId="0" animBg="1" autoUpdateAnimBg="0"/>
      <p:bldP spid="833579" grpId="0" autoUpdateAnimBg="0"/>
      <p:bldP spid="833583" grpId="0" animBg="1" autoUpdateAnimBg="0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49" name="Group 2"/>
          <p:cNvGrpSpPr>
            <a:grpSpLocks/>
          </p:cNvGrpSpPr>
          <p:nvPr/>
        </p:nvGrpSpPr>
        <p:grpSpPr bwMode="auto">
          <a:xfrm>
            <a:off x="714375" y="4354513"/>
            <a:ext cx="1577975" cy="1600200"/>
            <a:chOff x="450" y="2904"/>
            <a:chExt cx="994" cy="1008"/>
          </a:xfrm>
        </p:grpSpPr>
        <p:grpSp>
          <p:nvGrpSpPr>
            <p:cNvPr id="283694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83696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83697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3698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83699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3700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3701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sp>
          <p:nvSpPr>
            <p:cNvPr id="283695" name="Text Box 10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</p:grpSp>
      <p:grpSp>
        <p:nvGrpSpPr>
          <p:cNvPr id="283650" name="Group 11"/>
          <p:cNvGrpSpPr>
            <a:grpSpLocks/>
          </p:cNvGrpSpPr>
          <p:nvPr/>
        </p:nvGrpSpPr>
        <p:grpSpPr bwMode="auto">
          <a:xfrm>
            <a:off x="2619375" y="4643438"/>
            <a:ext cx="2505075" cy="1004887"/>
            <a:chOff x="1650" y="3086"/>
            <a:chExt cx="1578" cy="633"/>
          </a:xfrm>
        </p:grpSpPr>
        <p:grpSp>
          <p:nvGrpSpPr>
            <p:cNvPr id="283686" name="Group 12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83688" name="AutoShape 13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83689" name="AutoShape 14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3690" name="AutoShape 15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83691" name="AutoShape 16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83692" name="AutoShape 17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83693" name="AutoShape 18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sp>
          <p:nvSpPr>
            <p:cNvPr id="283687" name="Text Box 19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</p:grpSp>
      <p:grpSp>
        <p:nvGrpSpPr>
          <p:cNvPr id="283651" name="Group 20"/>
          <p:cNvGrpSpPr>
            <a:grpSpLocks/>
          </p:cNvGrpSpPr>
          <p:nvPr/>
        </p:nvGrpSpPr>
        <p:grpSpPr bwMode="auto">
          <a:xfrm>
            <a:off x="5419725" y="4335463"/>
            <a:ext cx="2895600" cy="1597025"/>
            <a:chOff x="3414" y="2892"/>
            <a:chExt cx="1824" cy="1006"/>
          </a:xfrm>
        </p:grpSpPr>
        <p:grpSp>
          <p:nvGrpSpPr>
            <p:cNvPr id="283675" name="Group 21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83677" name="AutoShape 22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3678" name="AutoShape 23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3679" name="AutoShape 24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3680" name="AutoShape 25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3681" name="AutoShape 26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3682" name="AutoShape 27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3683" name="AutoShape 28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3684" name="AutoShape 29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3685" name="AutoShape 30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83676" name="Text Box 31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83652" name="Group 32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34593" name="AutoShape 33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4594" name="AutoShape 34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4595" name="AutoShape 35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83672" name="Text Box 36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83673" name="Text Box 37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83674" name="Text Box 38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34599" name="AutoShape 39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2</a:t>
            </a:r>
          </a:p>
        </p:txBody>
      </p:sp>
      <p:sp>
        <p:nvSpPr>
          <p:cNvPr id="834600" name="AutoShape 40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34601" name="AutoShape 41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34602" name="Text Box 42"/>
          <p:cNvSpPr txBox="1">
            <a:spLocks noChangeArrowheads="1"/>
          </p:cNvSpPr>
          <p:nvPr/>
        </p:nvSpPr>
        <p:spPr bwMode="auto">
          <a:xfrm>
            <a:off x="1239838" y="3586163"/>
            <a:ext cx="1536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[ 2 ] [  0 ] =</a:t>
            </a:r>
          </a:p>
        </p:txBody>
      </p:sp>
      <p:sp>
        <p:nvSpPr>
          <p:cNvPr id="834603" name="AutoShape 43"/>
          <p:cNvSpPr>
            <a:spLocks noChangeArrowheads="1"/>
          </p:cNvSpPr>
          <p:nvPr/>
        </p:nvSpPr>
        <p:spPr bwMode="auto">
          <a:xfrm>
            <a:off x="1238250" y="549751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 </a:t>
            </a:r>
          </a:p>
        </p:txBody>
      </p:sp>
      <p:sp>
        <p:nvSpPr>
          <p:cNvPr id="834604" name="AutoShape 44"/>
          <p:cNvSpPr>
            <a:spLocks noChangeArrowheads="1"/>
          </p:cNvSpPr>
          <p:nvPr/>
        </p:nvSpPr>
        <p:spPr bwMode="auto">
          <a:xfrm>
            <a:off x="3467100" y="46402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12</a:t>
            </a:r>
          </a:p>
        </p:txBody>
      </p:sp>
      <p:sp>
        <p:nvSpPr>
          <p:cNvPr id="834605" name="Rectangle 45"/>
          <p:cNvSpPr>
            <a:spLocks noChangeArrowheads="1"/>
          </p:cNvSpPr>
          <p:nvPr/>
        </p:nvSpPr>
        <p:spPr bwMode="auto">
          <a:xfrm>
            <a:off x="2659063" y="3586163"/>
            <a:ext cx="8159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rgbClr val="FF3300"/>
                </a:solidFill>
              </a:rPr>
              <a:t>7 * 12</a:t>
            </a:r>
          </a:p>
        </p:txBody>
      </p:sp>
      <p:sp>
        <p:nvSpPr>
          <p:cNvPr id="283660" name="AutoShape 46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83661" name="AutoShape 47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83662" name="AutoShape 48"/>
          <p:cNvSpPr>
            <a:spLocks noChangeArrowheads="1"/>
          </p:cNvSpPr>
          <p:nvPr/>
        </p:nvSpPr>
        <p:spPr bwMode="auto">
          <a:xfrm>
            <a:off x="77231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79 </a:t>
            </a:r>
          </a:p>
        </p:txBody>
      </p:sp>
      <p:sp>
        <p:nvSpPr>
          <p:cNvPr id="283663" name="AutoShape 49"/>
          <p:cNvSpPr>
            <a:spLocks noChangeArrowheads="1"/>
          </p:cNvSpPr>
          <p:nvPr/>
        </p:nvSpPr>
        <p:spPr bwMode="auto">
          <a:xfrm>
            <a:off x="62753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108</a:t>
            </a:r>
          </a:p>
        </p:txBody>
      </p:sp>
      <p:sp>
        <p:nvSpPr>
          <p:cNvPr id="283664" name="AutoShape 50"/>
          <p:cNvSpPr>
            <a:spLocks noChangeArrowheads="1"/>
          </p:cNvSpPr>
          <p:nvPr/>
        </p:nvSpPr>
        <p:spPr bwMode="auto">
          <a:xfrm>
            <a:off x="69992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30 </a:t>
            </a:r>
          </a:p>
        </p:txBody>
      </p:sp>
      <p:sp>
        <p:nvSpPr>
          <p:cNvPr id="283665" name="AutoShape 51"/>
          <p:cNvSpPr>
            <a:spLocks noChangeArrowheads="1"/>
          </p:cNvSpPr>
          <p:nvPr/>
        </p:nvSpPr>
        <p:spPr bwMode="auto">
          <a:xfrm>
            <a:off x="77231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69 </a:t>
            </a:r>
          </a:p>
        </p:txBody>
      </p:sp>
      <p:sp>
        <p:nvSpPr>
          <p:cNvPr id="283666" name="Rectangle 52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83667" name="Text Box 53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83668" name="Rectangle 5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3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3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3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3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99" grpId="0" animBg="1" autoUpdateAnimBg="0"/>
      <p:bldP spid="834600" grpId="0" animBg="1" autoUpdateAnimBg="0"/>
      <p:bldP spid="834601" grpId="0" animBg="1" autoUpdateAnimBg="0"/>
      <p:bldP spid="834602" grpId="0" autoUpdateAnimBg="0"/>
      <p:bldP spid="834603" grpId="0" animBg="1" autoUpdateAnimBg="0"/>
      <p:bldP spid="834604" grpId="0" animBg="1" autoUpdateAnimBg="0"/>
      <p:bldP spid="834605" grpId="0" autoUpdateAnimBg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673" name="Group 2"/>
          <p:cNvGrpSpPr>
            <a:grpSpLocks/>
          </p:cNvGrpSpPr>
          <p:nvPr/>
        </p:nvGrpSpPr>
        <p:grpSpPr bwMode="auto">
          <a:xfrm>
            <a:off x="714375" y="4335463"/>
            <a:ext cx="7600950" cy="1619250"/>
            <a:chOff x="450" y="2892"/>
            <a:chExt cx="4788" cy="1020"/>
          </a:xfrm>
        </p:grpSpPr>
        <p:grpSp>
          <p:nvGrpSpPr>
            <p:cNvPr id="284698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84719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84720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4721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84722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4723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4724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grpSp>
          <p:nvGrpSpPr>
            <p:cNvPr id="284699" name="Group 10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84713" name="AutoShape 11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84714" name="AutoShape 12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4715" name="AutoShape 13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84716" name="AutoShape 14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84717" name="AutoShape 15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84718" name="AutoShape 16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grpSp>
          <p:nvGrpSpPr>
            <p:cNvPr id="284700" name="Group 17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84704" name="AutoShape 18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4705" name="AutoShape 19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4706" name="AutoShape 20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4707" name="AutoShape 21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4708" name="AutoShape 22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4709" name="AutoShape 23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4710" name="AutoShape 24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4711" name="AutoShape 25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4712" name="AutoShape 26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84701" name="Text Box 27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84702" name="Text Box 28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  <p:sp>
          <p:nvSpPr>
            <p:cNvPr id="284703" name="Text Box 29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84674" name="Group 30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35615" name="AutoShape 31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5616" name="AutoShape 32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5617" name="AutoShape 33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84695" name="Text Box 34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84696" name="Text Box 35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84697" name="Text Box 36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35621" name="AutoShape 37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2</a:t>
            </a:r>
          </a:p>
        </p:txBody>
      </p:sp>
      <p:sp>
        <p:nvSpPr>
          <p:cNvPr id="835622" name="AutoShape 38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35623" name="AutoShape 39"/>
          <p:cNvSpPr>
            <a:spLocks noChangeArrowheads="1"/>
          </p:cNvSpPr>
          <p:nvPr/>
        </p:nvSpPr>
        <p:spPr bwMode="auto">
          <a:xfrm>
            <a:off x="6662738" y="2868613"/>
            <a:ext cx="981075" cy="404812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284678" name="Text Box 40"/>
          <p:cNvSpPr txBox="1">
            <a:spLocks noChangeArrowheads="1"/>
          </p:cNvSpPr>
          <p:nvPr/>
        </p:nvSpPr>
        <p:spPr bwMode="auto">
          <a:xfrm>
            <a:off x="1239838" y="3586163"/>
            <a:ext cx="2235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[ 2 ] [  0 ] = 7 * 12</a:t>
            </a:r>
          </a:p>
        </p:txBody>
      </p:sp>
      <p:sp>
        <p:nvSpPr>
          <p:cNvPr id="835625" name="AutoShape 41"/>
          <p:cNvSpPr>
            <a:spLocks noChangeArrowheads="1"/>
          </p:cNvSpPr>
          <p:nvPr/>
        </p:nvSpPr>
        <p:spPr bwMode="auto">
          <a:xfrm>
            <a:off x="1809750" y="55165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4 </a:t>
            </a:r>
          </a:p>
        </p:txBody>
      </p:sp>
      <p:sp>
        <p:nvSpPr>
          <p:cNvPr id="835626" name="AutoShape 42"/>
          <p:cNvSpPr>
            <a:spLocks noChangeArrowheads="1"/>
          </p:cNvSpPr>
          <p:nvPr/>
        </p:nvSpPr>
        <p:spPr bwMode="auto">
          <a:xfrm>
            <a:off x="3467100" y="52117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4 </a:t>
            </a:r>
          </a:p>
        </p:txBody>
      </p:sp>
      <p:sp>
        <p:nvSpPr>
          <p:cNvPr id="835627" name="Text Box 43"/>
          <p:cNvSpPr txBox="1">
            <a:spLocks noChangeArrowheads="1"/>
          </p:cNvSpPr>
          <p:nvPr/>
        </p:nvSpPr>
        <p:spPr bwMode="auto">
          <a:xfrm>
            <a:off x="3335338" y="3586163"/>
            <a:ext cx="9604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 + 4 * 4</a:t>
            </a:r>
          </a:p>
        </p:txBody>
      </p:sp>
      <p:sp>
        <p:nvSpPr>
          <p:cNvPr id="284682" name="AutoShape 44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84683" name="AutoShape 45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84684" name="AutoShape 46"/>
          <p:cNvSpPr>
            <a:spLocks noChangeArrowheads="1"/>
          </p:cNvSpPr>
          <p:nvPr/>
        </p:nvSpPr>
        <p:spPr bwMode="auto">
          <a:xfrm>
            <a:off x="77231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79 </a:t>
            </a:r>
          </a:p>
        </p:txBody>
      </p:sp>
      <p:sp>
        <p:nvSpPr>
          <p:cNvPr id="835631" name="AutoShape 47"/>
          <p:cNvSpPr>
            <a:spLocks noChangeArrowheads="1"/>
          </p:cNvSpPr>
          <p:nvPr/>
        </p:nvSpPr>
        <p:spPr bwMode="auto">
          <a:xfrm>
            <a:off x="6275388" y="549751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100</a:t>
            </a:r>
          </a:p>
        </p:txBody>
      </p:sp>
      <p:sp>
        <p:nvSpPr>
          <p:cNvPr id="284686" name="AutoShape 48"/>
          <p:cNvSpPr>
            <a:spLocks noChangeArrowheads="1"/>
          </p:cNvSpPr>
          <p:nvPr/>
        </p:nvSpPr>
        <p:spPr bwMode="auto">
          <a:xfrm>
            <a:off x="62753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108</a:t>
            </a:r>
          </a:p>
        </p:txBody>
      </p:sp>
      <p:sp>
        <p:nvSpPr>
          <p:cNvPr id="284687" name="AutoShape 49"/>
          <p:cNvSpPr>
            <a:spLocks noChangeArrowheads="1"/>
          </p:cNvSpPr>
          <p:nvPr/>
        </p:nvSpPr>
        <p:spPr bwMode="auto">
          <a:xfrm>
            <a:off x="69992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30 </a:t>
            </a:r>
          </a:p>
        </p:txBody>
      </p:sp>
      <p:sp>
        <p:nvSpPr>
          <p:cNvPr id="284688" name="AutoShape 50"/>
          <p:cNvSpPr>
            <a:spLocks noChangeArrowheads="1"/>
          </p:cNvSpPr>
          <p:nvPr/>
        </p:nvSpPr>
        <p:spPr bwMode="auto">
          <a:xfrm>
            <a:off x="770413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69 </a:t>
            </a:r>
          </a:p>
        </p:txBody>
      </p:sp>
      <p:sp>
        <p:nvSpPr>
          <p:cNvPr id="284689" name="Rectangle 51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84690" name="Text Box 52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84691" name="Rectangle 5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3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83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3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623" grpId="0" animBg="1" autoUpdateAnimBg="0"/>
      <p:bldP spid="835625" grpId="0" animBg="1" autoUpdateAnimBg="0"/>
      <p:bldP spid="835626" grpId="0" animBg="1" autoUpdateAnimBg="0"/>
      <p:bldP spid="835627" grpId="0" autoUpdateAnimBg="0"/>
      <p:bldP spid="835631" grpId="0" animBg="1" autoUpdateAnimBg="0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97" name="Group 2"/>
          <p:cNvGrpSpPr>
            <a:grpSpLocks/>
          </p:cNvGrpSpPr>
          <p:nvPr/>
        </p:nvGrpSpPr>
        <p:grpSpPr bwMode="auto">
          <a:xfrm>
            <a:off x="714375" y="4354513"/>
            <a:ext cx="1577975" cy="1600200"/>
            <a:chOff x="450" y="2904"/>
            <a:chExt cx="994" cy="1008"/>
          </a:xfrm>
        </p:grpSpPr>
        <p:grpSp>
          <p:nvGrpSpPr>
            <p:cNvPr id="285743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85745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85746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5747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85748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5749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5750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sp>
          <p:nvSpPr>
            <p:cNvPr id="285744" name="Text Box 10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</p:grpSp>
      <p:grpSp>
        <p:nvGrpSpPr>
          <p:cNvPr id="285698" name="Group 11"/>
          <p:cNvGrpSpPr>
            <a:grpSpLocks/>
          </p:cNvGrpSpPr>
          <p:nvPr/>
        </p:nvGrpSpPr>
        <p:grpSpPr bwMode="auto">
          <a:xfrm>
            <a:off x="2619375" y="4643438"/>
            <a:ext cx="2505075" cy="1004887"/>
            <a:chOff x="1650" y="3086"/>
            <a:chExt cx="1578" cy="633"/>
          </a:xfrm>
        </p:grpSpPr>
        <p:grpSp>
          <p:nvGrpSpPr>
            <p:cNvPr id="285735" name="Group 12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85737" name="AutoShape 13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85738" name="AutoShape 14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5739" name="AutoShape 15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85740" name="AutoShape 16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85741" name="AutoShape 17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85742" name="AutoShape 18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sp>
          <p:nvSpPr>
            <p:cNvPr id="285736" name="Text Box 19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</p:grpSp>
      <p:grpSp>
        <p:nvGrpSpPr>
          <p:cNvPr id="285699" name="Group 20"/>
          <p:cNvGrpSpPr>
            <a:grpSpLocks/>
          </p:cNvGrpSpPr>
          <p:nvPr/>
        </p:nvGrpSpPr>
        <p:grpSpPr bwMode="auto">
          <a:xfrm>
            <a:off x="5419725" y="4335463"/>
            <a:ext cx="2895600" cy="1597025"/>
            <a:chOff x="3414" y="2892"/>
            <a:chExt cx="1824" cy="1006"/>
          </a:xfrm>
        </p:grpSpPr>
        <p:grpSp>
          <p:nvGrpSpPr>
            <p:cNvPr id="285724" name="Group 21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85726" name="AutoShape 22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5727" name="AutoShape 23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5728" name="AutoShape 24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5729" name="AutoShape 25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5730" name="AutoShape 26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5731" name="AutoShape 27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5732" name="AutoShape 28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5733" name="AutoShape 29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5734" name="AutoShape 30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85725" name="Text Box 31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85700" name="Group 32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36641" name="AutoShape 33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6642" name="AutoShape 34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6643" name="AutoShape 35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85721" name="Text Box 36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85722" name="Text Box 37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85723" name="Text Box 38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36647" name="AutoShape 39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2</a:t>
            </a:r>
          </a:p>
        </p:txBody>
      </p:sp>
      <p:sp>
        <p:nvSpPr>
          <p:cNvPr id="836648" name="AutoShape 40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836649" name="AutoShape 41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36650" name="Text Box 42"/>
          <p:cNvSpPr txBox="1">
            <a:spLocks noChangeArrowheads="1"/>
          </p:cNvSpPr>
          <p:nvPr/>
        </p:nvSpPr>
        <p:spPr bwMode="auto">
          <a:xfrm>
            <a:off x="1239838" y="3586163"/>
            <a:ext cx="1536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[ 2 ] [  1 ] =</a:t>
            </a:r>
          </a:p>
        </p:txBody>
      </p:sp>
      <p:sp>
        <p:nvSpPr>
          <p:cNvPr id="836651" name="AutoShape 43"/>
          <p:cNvSpPr>
            <a:spLocks noChangeArrowheads="1"/>
          </p:cNvSpPr>
          <p:nvPr/>
        </p:nvSpPr>
        <p:spPr bwMode="auto">
          <a:xfrm>
            <a:off x="1238250" y="549751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 </a:t>
            </a:r>
          </a:p>
        </p:txBody>
      </p:sp>
      <p:sp>
        <p:nvSpPr>
          <p:cNvPr id="836652" name="AutoShape 44"/>
          <p:cNvSpPr>
            <a:spLocks noChangeArrowheads="1"/>
          </p:cNvSpPr>
          <p:nvPr/>
        </p:nvSpPr>
        <p:spPr bwMode="auto">
          <a:xfrm>
            <a:off x="4038600" y="46402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 </a:t>
            </a:r>
          </a:p>
        </p:txBody>
      </p:sp>
      <p:sp>
        <p:nvSpPr>
          <p:cNvPr id="836653" name="Rectangle 45"/>
          <p:cNvSpPr>
            <a:spLocks noChangeArrowheads="1"/>
          </p:cNvSpPr>
          <p:nvPr/>
        </p:nvSpPr>
        <p:spPr bwMode="auto">
          <a:xfrm>
            <a:off x="2722563" y="3586163"/>
            <a:ext cx="6889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rgbClr val="FF3300"/>
                </a:solidFill>
              </a:rPr>
              <a:t>7 * 3</a:t>
            </a:r>
          </a:p>
        </p:txBody>
      </p:sp>
      <p:sp>
        <p:nvSpPr>
          <p:cNvPr id="285708" name="AutoShape 46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85709" name="AutoShape 47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85710" name="AutoShape 48"/>
          <p:cNvSpPr>
            <a:spLocks noChangeArrowheads="1"/>
          </p:cNvSpPr>
          <p:nvPr/>
        </p:nvSpPr>
        <p:spPr bwMode="auto">
          <a:xfrm>
            <a:off x="77231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79 </a:t>
            </a:r>
          </a:p>
        </p:txBody>
      </p:sp>
      <p:sp>
        <p:nvSpPr>
          <p:cNvPr id="285711" name="AutoShape 49"/>
          <p:cNvSpPr>
            <a:spLocks noChangeArrowheads="1"/>
          </p:cNvSpPr>
          <p:nvPr/>
        </p:nvSpPr>
        <p:spPr bwMode="auto">
          <a:xfrm>
            <a:off x="62753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108</a:t>
            </a:r>
          </a:p>
        </p:txBody>
      </p:sp>
      <p:sp>
        <p:nvSpPr>
          <p:cNvPr id="285712" name="AutoShape 50"/>
          <p:cNvSpPr>
            <a:spLocks noChangeArrowheads="1"/>
          </p:cNvSpPr>
          <p:nvPr/>
        </p:nvSpPr>
        <p:spPr bwMode="auto">
          <a:xfrm>
            <a:off x="69992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30 </a:t>
            </a:r>
          </a:p>
        </p:txBody>
      </p:sp>
      <p:sp>
        <p:nvSpPr>
          <p:cNvPr id="285713" name="AutoShape 51"/>
          <p:cNvSpPr>
            <a:spLocks noChangeArrowheads="1"/>
          </p:cNvSpPr>
          <p:nvPr/>
        </p:nvSpPr>
        <p:spPr bwMode="auto">
          <a:xfrm>
            <a:off x="77231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69 </a:t>
            </a:r>
          </a:p>
        </p:txBody>
      </p:sp>
      <p:sp>
        <p:nvSpPr>
          <p:cNvPr id="285714" name="AutoShape 52"/>
          <p:cNvSpPr>
            <a:spLocks noChangeArrowheads="1"/>
          </p:cNvSpPr>
          <p:nvPr/>
        </p:nvSpPr>
        <p:spPr bwMode="auto">
          <a:xfrm>
            <a:off x="6275388" y="549751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100</a:t>
            </a:r>
          </a:p>
        </p:txBody>
      </p:sp>
      <p:sp>
        <p:nvSpPr>
          <p:cNvPr id="285715" name="Rectangle 53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85716" name="Text Box 54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85717" name="Rectangle 5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83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3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3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48" grpId="0" animBg="1" autoUpdateAnimBg="0"/>
      <p:bldP spid="836649" grpId="0" animBg="1" autoUpdateAnimBg="0"/>
      <p:bldP spid="836650" grpId="0" autoUpdateAnimBg="0"/>
      <p:bldP spid="836651" grpId="0" animBg="1" autoUpdateAnimBg="0"/>
      <p:bldP spid="836652" grpId="0" animBg="1" autoUpdateAnimBg="0"/>
      <p:bldP spid="83665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6"/>
          <p:cNvSpPr txBox="1">
            <a:spLocks noChangeArrowheads="1"/>
          </p:cNvSpPr>
          <p:nvPr/>
        </p:nvSpPr>
        <p:spPr bwMode="auto">
          <a:xfrm>
            <a:off x="990600" y="460375"/>
            <a:ext cx="4803775" cy="5740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  </a:t>
            </a:r>
            <a:r>
              <a:rPr lang="zh-CN" altLang="en-US" sz="2000" b="1" i="1">
                <a:solidFill>
                  <a:srgbClr val="008000"/>
                </a:solidFill>
              </a:rPr>
              <a:t>数组测试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{ int  i , a[ 5 ] = { 1, 3, 5, 7, 9 }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for ( i = 0; i &lt; 5; i ++ )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   cout &lt;&lt; a[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static int b[ 5 ] = { 1, 2, 3 };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for ( i = 0 ; i &lt; 5 ; i ++ )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   cout &lt;&lt; b[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int c[ ] = { 1, 2, 3, 4, 5, 6, 7 }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for ( i = 0 ; i &lt; sizeof ( c ) / sizeof  ( int ) ;  i ++ )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   cout &lt;&lt; c[ i ] &lt;&lt; "  "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cout &lt;&lt; endl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36866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  <p:sp>
        <p:nvSpPr>
          <p:cNvPr id="36867" name="Rectangle 17"/>
          <p:cNvSpPr>
            <a:spLocks noChangeArrowheads="1"/>
          </p:cNvSpPr>
          <p:nvPr/>
        </p:nvSpPr>
        <p:spPr bwMode="auto">
          <a:xfrm>
            <a:off x="6013450" y="4862513"/>
            <a:ext cx="281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c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6868" name="Rectangle 18"/>
          <p:cNvSpPr>
            <a:spLocks noChangeArrowheads="1"/>
          </p:cNvSpPr>
          <p:nvPr/>
        </p:nvSpPr>
        <p:spPr bwMode="auto">
          <a:xfrm>
            <a:off x="4641850" y="4502150"/>
            <a:ext cx="367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c</a:t>
            </a:r>
            <a:r>
              <a:rPr lang="zh-CN" altLang="en-US" sz="1800" b="1" i="1">
                <a:solidFill>
                  <a:srgbClr val="008000"/>
                </a:solidFill>
              </a:rPr>
              <a:t>，初始化，默认长度 </a:t>
            </a:r>
            <a:r>
              <a:rPr lang="en-US" altLang="zh-CN" sz="1800" b="1" i="1">
                <a:solidFill>
                  <a:srgbClr val="008000"/>
                </a:solidFill>
              </a:rPr>
              <a:t>7 </a:t>
            </a:r>
          </a:p>
        </p:txBody>
      </p:sp>
      <p:sp>
        <p:nvSpPr>
          <p:cNvPr id="36869" name="Rectangle 19"/>
          <p:cNvSpPr>
            <a:spLocks noChangeArrowheads="1"/>
          </p:cNvSpPr>
          <p:nvPr/>
        </p:nvSpPr>
        <p:spPr bwMode="auto">
          <a:xfrm>
            <a:off x="4641850" y="3567113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4641850" y="190976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4648200" y="2198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输出数组</a:t>
            </a:r>
            <a:r>
              <a:rPr lang="en-US" altLang="zh-CN" sz="1800" b="1" i="1">
                <a:solidFill>
                  <a:srgbClr val="008000"/>
                </a:solidFill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</a:rPr>
              <a:t>的全部元素值 </a:t>
            </a:r>
          </a:p>
        </p:txBody>
      </p:sp>
      <p:sp>
        <p:nvSpPr>
          <p:cNvPr id="36872" name="Rectangle 22"/>
          <p:cNvSpPr>
            <a:spLocks noChangeArrowheads="1"/>
          </p:cNvSpPr>
          <p:nvPr/>
        </p:nvSpPr>
        <p:spPr bwMode="auto">
          <a:xfrm>
            <a:off x="4648200" y="320675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声明静态数组</a:t>
            </a:r>
            <a:r>
              <a:rPr lang="en-US" altLang="zh-CN" sz="1800" b="1" i="1">
                <a:solidFill>
                  <a:srgbClr val="008000"/>
                </a:solidFill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</a:rPr>
              <a:t>并初始化 </a:t>
            </a:r>
          </a:p>
        </p:txBody>
      </p:sp>
      <p:pic>
        <p:nvPicPr>
          <p:cNvPr id="533527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897313"/>
            <a:ext cx="3789362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21" name="Group 2"/>
          <p:cNvGrpSpPr>
            <a:grpSpLocks/>
          </p:cNvGrpSpPr>
          <p:nvPr/>
        </p:nvGrpSpPr>
        <p:grpSpPr bwMode="auto">
          <a:xfrm>
            <a:off x="714375" y="4335463"/>
            <a:ext cx="7600950" cy="1619250"/>
            <a:chOff x="450" y="2892"/>
            <a:chExt cx="4788" cy="1020"/>
          </a:xfrm>
        </p:grpSpPr>
        <p:grpSp>
          <p:nvGrpSpPr>
            <p:cNvPr id="286747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86768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86769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6770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86771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6772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6773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grpSp>
          <p:nvGrpSpPr>
            <p:cNvPr id="286748" name="Group 10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86762" name="AutoShape 11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86763" name="AutoShape 12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6764" name="AutoShape 13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86765" name="AutoShape 14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86766" name="AutoShape 15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86767" name="AutoShape 16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grpSp>
          <p:nvGrpSpPr>
            <p:cNvPr id="286749" name="Group 17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86753" name="AutoShape 18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6754" name="AutoShape 19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6755" name="AutoShape 20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6756" name="AutoShape 21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6757" name="AutoShape 22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6758" name="AutoShape 23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6759" name="AutoShape 24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6760" name="AutoShape 25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6761" name="AutoShape 26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86750" name="Text Box 27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86751" name="Text Box 28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  <p:sp>
          <p:nvSpPr>
            <p:cNvPr id="286752" name="Text Box 29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86722" name="Group 30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37663" name="AutoShape 31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7664" name="AutoShape 32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7665" name="AutoShape 33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86744" name="Text Box 34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86745" name="Text Box 35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86746" name="Text Box 36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37669" name="AutoShape 37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2</a:t>
            </a:r>
          </a:p>
        </p:txBody>
      </p:sp>
      <p:sp>
        <p:nvSpPr>
          <p:cNvPr id="837670" name="AutoShape 38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837671" name="AutoShape 39"/>
          <p:cNvSpPr>
            <a:spLocks noChangeArrowheads="1"/>
          </p:cNvSpPr>
          <p:nvPr/>
        </p:nvSpPr>
        <p:spPr bwMode="auto">
          <a:xfrm>
            <a:off x="6662738" y="2868613"/>
            <a:ext cx="981075" cy="404812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286726" name="Text Box 40"/>
          <p:cNvSpPr txBox="1">
            <a:spLocks noChangeArrowheads="1"/>
          </p:cNvSpPr>
          <p:nvPr/>
        </p:nvSpPr>
        <p:spPr bwMode="auto">
          <a:xfrm>
            <a:off x="1239838" y="3586163"/>
            <a:ext cx="2171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[ 2 ] [  1 ] =  7 * 3</a:t>
            </a:r>
          </a:p>
        </p:txBody>
      </p:sp>
      <p:sp>
        <p:nvSpPr>
          <p:cNvPr id="837673" name="AutoShape 41"/>
          <p:cNvSpPr>
            <a:spLocks noChangeArrowheads="1"/>
          </p:cNvSpPr>
          <p:nvPr/>
        </p:nvSpPr>
        <p:spPr bwMode="auto">
          <a:xfrm>
            <a:off x="1809750" y="55165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4 </a:t>
            </a:r>
          </a:p>
        </p:txBody>
      </p:sp>
      <p:sp>
        <p:nvSpPr>
          <p:cNvPr id="837674" name="AutoShape 42"/>
          <p:cNvSpPr>
            <a:spLocks noChangeArrowheads="1"/>
          </p:cNvSpPr>
          <p:nvPr/>
        </p:nvSpPr>
        <p:spPr bwMode="auto">
          <a:xfrm>
            <a:off x="4038600" y="52117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 </a:t>
            </a:r>
          </a:p>
        </p:txBody>
      </p:sp>
      <p:sp>
        <p:nvSpPr>
          <p:cNvPr id="837675" name="Text Box 43"/>
          <p:cNvSpPr txBox="1">
            <a:spLocks noChangeArrowheads="1"/>
          </p:cNvSpPr>
          <p:nvPr/>
        </p:nvSpPr>
        <p:spPr bwMode="auto">
          <a:xfrm>
            <a:off x="3221038" y="3586163"/>
            <a:ext cx="9604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 + 4 * 2</a:t>
            </a:r>
          </a:p>
        </p:txBody>
      </p:sp>
      <p:sp>
        <p:nvSpPr>
          <p:cNvPr id="286730" name="AutoShape 44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86731" name="AutoShape 45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86732" name="AutoShape 46"/>
          <p:cNvSpPr>
            <a:spLocks noChangeArrowheads="1"/>
          </p:cNvSpPr>
          <p:nvPr/>
        </p:nvSpPr>
        <p:spPr bwMode="auto">
          <a:xfrm>
            <a:off x="77231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79 </a:t>
            </a:r>
          </a:p>
        </p:txBody>
      </p:sp>
      <p:sp>
        <p:nvSpPr>
          <p:cNvPr id="837679" name="AutoShape 47"/>
          <p:cNvSpPr>
            <a:spLocks noChangeArrowheads="1"/>
          </p:cNvSpPr>
          <p:nvPr/>
        </p:nvSpPr>
        <p:spPr bwMode="auto">
          <a:xfrm>
            <a:off x="6999288" y="5478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86734" name="AutoShape 48"/>
          <p:cNvSpPr>
            <a:spLocks noChangeArrowheads="1"/>
          </p:cNvSpPr>
          <p:nvPr/>
        </p:nvSpPr>
        <p:spPr bwMode="auto">
          <a:xfrm>
            <a:off x="62753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108</a:t>
            </a:r>
          </a:p>
        </p:txBody>
      </p:sp>
      <p:sp>
        <p:nvSpPr>
          <p:cNvPr id="286735" name="AutoShape 49"/>
          <p:cNvSpPr>
            <a:spLocks noChangeArrowheads="1"/>
          </p:cNvSpPr>
          <p:nvPr/>
        </p:nvSpPr>
        <p:spPr bwMode="auto">
          <a:xfrm>
            <a:off x="69992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30 </a:t>
            </a:r>
          </a:p>
        </p:txBody>
      </p:sp>
      <p:sp>
        <p:nvSpPr>
          <p:cNvPr id="286736" name="AutoShape 50"/>
          <p:cNvSpPr>
            <a:spLocks noChangeArrowheads="1"/>
          </p:cNvSpPr>
          <p:nvPr/>
        </p:nvSpPr>
        <p:spPr bwMode="auto">
          <a:xfrm>
            <a:off x="770413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69 </a:t>
            </a:r>
          </a:p>
        </p:txBody>
      </p:sp>
      <p:sp>
        <p:nvSpPr>
          <p:cNvPr id="286737" name="AutoShape 51"/>
          <p:cNvSpPr>
            <a:spLocks noChangeArrowheads="1"/>
          </p:cNvSpPr>
          <p:nvPr/>
        </p:nvSpPr>
        <p:spPr bwMode="auto">
          <a:xfrm>
            <a:off x="6275388" y="549751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100</a:t>
            </a:r>
          </a:p>
        </p:txBody>
      </p:sp>
      <p:sp>
        <p:nvSpPr>
          <p:cNvPr id="286738" name="Rectangle 52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86739" name="Text Box 53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86740" name="Rectangle 5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3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83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3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71" grpId="0" animBg="1" autoUpdateAnimBg="0"/>
      <p:bldP spid="837673" grpId="0" animBg="1" autoUpdateAnimBg="0"/>
      <p:bldP spid="837674" grpId="0" animBg="1" autoUpdateAnimBg="0"/>
      <p:bldP spid="837675" grpId="0" autoUpdateAnimBg="0"/>
      <p:bldP spid="837679" grpId="0" animBg="1" autoUpdateAnimBg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745" name="Group 2"/>
          <p:cNvGrpSpPr>
            <a:grpSpLocks/>
          </p:cNvGrpSpPr>
          <p:nvPr/>
        </p:nvGrpSpPr>
        <p:grpSpPr bwMode="auto">
          <a:xfrm>
            <a:off x="714375" y="4354513"/>
            <a:ext cx="1577975" cy="1600200"/>
            <a:chOff x="450" y="2904"/>
            <a:chExt cx="994" cy="1008"/>
          </a:xfrm>
        </p:grpSpPr>
        <p:grpSp>
          <p:nvGrpSpPr>
            <p:cNvPr id="287792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87794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87795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7796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87797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7798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7799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sp>
          <p:nvSpPr>
            <p:cNvPr id="287793" name="Text Box 10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</p:grpSp>
      <p:grpSp>
        <p:nvGrpSpPr>
          <p:cNvPr id="287746" name="Group 11"/>
          <p:cNvGrpSpPr>
            <a:grpSpLocks/>
          </p:cNvGrpSpPr>
          <p:nvPr/>
        </p:nvGrpSpPr>
        <p:grpSpPr bwMode="auto">
          <a:xfrm>
            <a:off x="2619375" y="4643438"/>
            <a:ext cx="2505075" cy="1004887"/>
            <a:chOff x="1650" y="3086"/>
            <a:chExt cx="1578" cy="633"/>
          </a:xfrm>
        </p:grpSpPr>
        <p:grpSp>
          <p:nvGrpSpPr>
            <p:cNvPr id="287784" name="Group 12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87786" name="AutoShape 13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87787" name="AutoShape 14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7788" name="AutoShape 15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87789" name="AutoShape 16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87790" name="AutoShape 17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87791" name="AutoShape 18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sp>
          <p:nvSpPr>
            <p:cNvPr id="287785" name="Text Box 19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</p:grpSp>
      <p:grpSp>
        <p:nvGrpSpPr>
          <p:cNvPr id="287747" name="Group 20"/>
          <p:cNvGrpSpPr>
            <a:grpSpLocks/>
          </p:cNvGrpSpPr>
          <p:nvPr/>
        </p:nvGrpSpPr>
        <p:grpSpPr bwMode="auto">
          <a:xfrm>
            <a:off x="5419725" y="4335463"/>
            <a:ext cx="2895600" cy="1597025"/>
            <a:chOff x="3414" y="2892"/>
            <a:chExt cx="1824" cy="1006"/>
          </a:xfrm>
        </p:grpSpPr>
        <p:grpSp>
          <p:nvGrpSpPr>
            <p:cNvPr id="287773" name="Group 21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87775" name="AutoShape 22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7776" name="AutoShape 23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7777" name="AutoShape 24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7778" name="AutoShape 25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7779" name="AutoShape 26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7780" name="AutoShape 27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7781" name="AutoShape 28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7782" name="AutoShape 29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7783" name="AutoShape 30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87774" name="Text Box 31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87748" name="Group 32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838689" name="AutoShape 33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8690" name="AutoShape 34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838691" name="AutoShape 35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4579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ea typeface="宋体" pitchFamily="2" charset="-122"/>
                </a:rPr>
                <a:t>         </a:t>
              </a:r>
            </a:p>
          </p:txBody>
        </p:sp>
        <p:sp>
          <p:nvSpPr>
            <p:cNvPr id="287770" name="Text Box 36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87771" name="Text Box 37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87772" name="Text Box 38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38695" name="AutoShape 39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2</a:t>
            </a:r>
          </a:p>
        </p:txBody>
      </p:sp>
      <p:sp>
        <p:nvSpPr>
          <p:cNvPr id="838696" name="AutoShape 40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2</a:t>
            </a:r>
          </a:p>
        </p:txBody>
      </p:sp>
      <p:sp>
        <p:nvSpPr>
          <p:cNvPr id="838697" name="AutoShape 41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45791" dir="182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0</a:t>
            </a:r>
          </a:p>
        </p:txBody>
      </p:sp>
      <p:sp>
        <p:nvSpPr>
          <p:cNvPr id="838698" name="Text Box 42"/>
          <p:cNvSpPr txBox="1">
            <a:spLocks noChangeArrowheads="1"/>
          </p:cNvSpPr>
          <p:nvPr/>
        </p:nvSpPr>
        <p:spPr bwMode="auto">
          <a:xfrm>
            <a:off x="1239838" y="3586163"/>
            <a:ext cx="1536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[ 2 ] [  2 ] =</a:t>
            </a:r>
          </a:p>
        </p:txBody>
      </p:sp>
      <p:sp>
        <p:nvSpPr>
          <p:cNvPr id="838699" name="AutoShape 43"/>
          <p:cNvSpPr>
            <a:spLocks noChangeArrowheads="1"/>
          </p:cNvSpPr>
          <p:nvPr/>
        </p:nvSpPr>
        <p:spPr bwMode="auto">
          <a:xfrm>
            <a:off x="1238250" y="549751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 </a:t>
            </a:r>
          </a:p>
        </p:txBody>
      </p:sp>
      <p:sp>
        <p:nvSpPr>
          <p:cNvPr id="838700" name="AutoShape 44"/>
          <p:cNvSpPr>
            <a:spLocks noChangeArrowheads="1"/>
          </p:cNvSpPr>
          <p:nvPr/>
        </p:nvSpPr>
        <p:spPr bwMode="auto">
          <a:xfrm>
            <a:off x="4648200" y="46402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6 </a:t>
            </a:r>
          </a:p>
        </p:txBody>
      </p:sp>
      <p:sp>
        <p:nvSpPr>
          <p:cNvPr id="838701" name="Rectangle 45"/>
          <p:cNvSpPr>
            <a:spLocks noChangeArrowheads="1"/>
          </p:cNvSpPr>
          <p:nvPr/>
        </p:nvSpPr>
        <p:spPr bwMode="auto">
          <a:xfrm>
            <a:off x="2722563" y="3586163"/>
            <a:ext cx="6889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rgbClr val="FF3300"/>
                </a:solidFill>
              </a:rPr>
              <a:t>7 * 6</a:t>
            </a:r>
          </a:p>
        </p:txBody>
      </p:sp>
      <p:sp>
        <p:nvSpPr>
          <p:cNvPr id="287756" name="AutoShape 46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87757" name="AutoShape 47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87758" name="AutoShape 48"/>
          <p:cNvSpPr>
            <a:spLocks noChangeArrowheads="1"/>
          </p:cNvSpPr>
          <p:nvPr/>
        </p:nvSpPr>
        <p:spPr bwMode="auto">
          <a:xfrm>
            <a:off x="77231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79 </a:t>
            </a:r>
          </a:p>
        </p:txBody>
      </p:sp>
      <p:sp>
        <p:nvSpPr>
          <p:cNvPr id="287759" name="AutoShape 49"/>
          <p:cNvSpPr>
            <a:spLocks noChangeArrowheads="1"/>
          </p:cNvSpPr>
          <p:nvPr/>
        </p:nvSpPr>
        <p:spPr bwMode="auto">
          <a:xfrm>
            <a:off x="62753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108</a:t>
            </a:r>
          </a:p>
        </p:txBody>
      </p:sp>
      <p:sp>
        <p:nvSpPr>
          <p:cNvPr id="287760" name="AutoShape 50"/>
          <p:cNvSpPr>
            <a:spLocks noChangeArrowheads="1"/>
          </p:cNvSpPr>
          <p:nvPr/>
        </p:nvSpPr>
        <p:spPr bwMode="auto">
          <a:xfrm>
            <a:off x="69992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30 </a:t>
            </a:r>
          </a:p>
        </p:txBody>
      </p:sp>
      <p:sp>
        <p:nvSpPr>
          <p:cNvPr id="287761" name="AutoShape 51"/>
          <p:cNvSpPr>
            <a:spLocks noChangeArrowheads="1"/>
          </p:cNvSpPr>
          <p:nvPr/>
        </p:nvSpPr>
        <p:spPr bwMode="auto">
          <a:xfrm>
            <a:off x="77231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69 </a:t>
            </a:r>
          </a:p>
        </p:txBody>
      </p:sp>
      <p:sp>
        <p:nvSpPr>
          <p:cNvPr id="287762" name="AutoShape 52"/>
          <p:cNvSpPr>
            <a:spLocks noChangeArrowheads="1"/>
          </p:cNvSpPr>
          <p:nvPr/>
        </p:nvSpPr>
        <p:spPr bwMode="auto">
          <a:xfrm>
            <a:off x="6275388" y="549751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100</a:t>
            </a:r>
          </a:p>
        </p:txBody>
      </p:sp>
      <p:sp>
        <p:nvSpPr>
          <p:cNvPr id="287763" name="AutoShape 53"/>
          <p:cNvSpPr>
            <a:spLocks noChangeArrowheads="1"/>
          </p:cNvSpPr>
          <p:nvPr/>
        </p:nvSpPr>
        <p:spPr bwMode="auto">
          <a:xfrm>
            <a:off x="6999288" y="5478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87764" name="Rectangle 54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87765" name="Text Box 55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87766" name="Rectangle 5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83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3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3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96" grpId="0" animBg="1" autoUpdateAnimBg="0"/>
      <p:bldP spid="838697" grpId="0" animBg="1" autoUpdateAnimBg="0"/>
      <p:bldP spid="838698" grpId="0" autoUpdateAnimBg="0"/>
      <p:bldP spid="838699" grpId="0" animBg="1" autoUpdateAnimBg="0"/>
      <p:bldP spid="838700" grpId="0" animBg="1" autoUpdateAnimBg="0"/>
      <p:bldP spid="838701" grpId="0" autoUpdateAnimBg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69" name="Group 2"/>
          <p:cNvGrpSpPr>
            <a:grpSpLocks/>
          </p:cNvGrpSpPr>
          <p:nvPr/>
        </p:nvGrpSpPr>
        <p:grpSpPr bwMode="auto">
          <a:xfrm>
            <a:off x="714375" y="4335463"/>
            <a:ext cx="7600950" cy="1619250"/>
            <a:chOff x="450" y="2892"/>
            <a:chExt cx="4788" cy="1020"/>
          </a:xfrm>
        </p:grpSpPr>
        <p:grpSp>
          <p:nvGrpSpPr>
            <p:cNvPr id="288796" name="Group 3"/>
            <p:cNvGrpSpPr>
              <a:grpSpLocks/>
            </p:cNvGrpSpPr>
            <p:nvPr/>
          </p:nvGrpSpPr>
          <p:grpSpPr bwMode="auto">
            <a:xfrm>
              <a:off x="780" y="2904"/>
              <a:ext cx="664" cy="1008"/>
              <a:chOff x="624" y="2544"/>
              <a:chExt cx="664" cy="1008"/>
            </a:xfrm>
          </p:grpSpPr>
          <p:sp>
            <p:nvSpPr>
              <p:cNvPr id="288817" name="AutoShape 4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5 </a:t>
                </a:r>
              </a:p>
            </p:txBody>
          </p:sp>
          <p:sp>
            <p:nvSpPr>
              <p:cNvPr id="288818" name="AutoShape 5"/>
              <p:cNvSpPr>
                <a:spLocks noChangeArrowheads="1"/>
              </p:cNvSpPr>
              <p:nvPr/>
            </p:nvSpPr>
            <p:spPr bwMode="auto">
              <a:xfrm>
                <a:off x="990" y="254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8819" name="AutoShape 6"/>
              <p:cNvSpPr>
                <a:spLocks noChangeArrowheads="1"/>
              </p:cNvSpPr>
              <p:nvPr/>
            </p:nvSpPr>
            <p:spPr bwMode="auto">
              <a:xfrm>
                <a:off x="624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8 </a:t>
                </a:r>
              </a:p>
            </p:txBody>
          </p:sp>
          <p:sp>
            <p:nvSpPr>
              <p:cNvPr id="288820" name="AutoShape 7"/>
              <p:cNvSpPr>
                <a:spLocks noChangeArrowheads="1"/>
              </p:cNvSpPr>
              <p:nvPr/>
            </p:nvSpPr>
            <p:spPr bwMode="auto">
              <a:xfrm>
                <a:off x="990" y="290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8821" name="AutoShape 8"/>
              <p:cNvSpPr>
                <a:spLocks noChangeArrowheads="1"/>
              </p:cNvSpPr>
              <p:nvPr/>
            </p:nvSpPr>
            <p:spPr bwMode="auto">
              <a:xfrm>
                <a:off x="624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  <p:sp>
            <p:nvSpPr>
              <p:cNvPr id="288822" name="AutoShape 9"/>
              <p:cNvSpPr>
                <a:spLocks noChangeArrowheads="1"/>
              </p:cNvSpPr>
              <p:nvPr/>
            </p:nvSpPr>
            <p:spPr bwMode="auto">
              <a:xfrm>
                <a:off x="990" y="3278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</p:grpSp>
        <p:grpSp>
          <p:nvGrpSpPr>
            <p:cNvPr id="288797" name="Group 10"/>
            <p:cNvGrpSpPr>
              <a:grpSpLocks/>
            </p:cNvGrpSpPr>
            <p:nvPr/>
          </p:nvGrpSpPr>
          <p:grpSpPr bwMode="auto">
            <a:xfrm>
              <a:off x="2180" y="3086"/>
              <a:ext cx="1048" cy="633"/>
              <a:chOff x="1784" y="2774"/>
              <a:chExt cx="1048" cy="633"/>
            </a:xfrm>
          </p:grpSpPr>
          <p:sp>
            <p:nvSpPr>
              <p:cNvPr id="288811" name="AutoShape 11"/>
              <p:cNvSpPr>
                <a:spLocks noChangeArrowheads="1"/>
              </p:cNvSpPr>
              <p:nvPr/>
            </p:nvSpPr>
            <p:spPr bwMode="auto">
              <a:xfrm>
                <a:off x="178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12</a:t>
                </a:r>
              </a:p>
            </p:txBody>
          </p:sp>
          <p:sp>
            <p:nvSpPr>
              <p:cNvPr id="288812" name="AutoShape 12"/>
              <p:cNvSpPr>
                <a:spLocks noChangeArrowheads="1"/>
              </p:cNvSpPr>
              <p:nvPr/>
            </p:nvSpPr>
            <p:spPr bwMode="auto">
              <a:xfrm>
                <a:off x="2150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3 </a:t>
                </a:r>
              </a:p>
            </p:txBody>
          </p:sp>
          <p:sp>
            <p:nvSpPr>
              <p:cNvPr id="288813" name="AutoShape 13"/>
              <p:cNvSpPr>
                <a:spLocks noChangeArrowheads="1"/>
              </p:cNvSpPr>
              <p:nvPr/>
            </p:nvSpPr>
            <p:spPr bwMode="auto">
              <a:xfrm>
                <a:off x="178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4 </a:t>
                </a:r>
              </a:p>
            </p:txBody>
          </p:sp>
          <p:sp>
            <p:nvSpPr>
              <p:cNvPr id="288814" name="AutoShape 14"/>
              <p:cNvSpPr>
                <a:spLocks noChangeArrowheads="1"/>
              </p:cNvSpPr>
              <p:nvPr/>
            </p:nvSpPr>
            <p:spPr bwMode="auto">
              <a:xfrm>
                <a:off x="2150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2 </a:t>
                </a:r>
              </a:p>
            </p:txBody>
          </p:sp>
          <p:sp>
            <p:nvSpPr>
              <p:cNvPr id="288815" name="AutoShape 15"/>
              <p:cNvSpPr>
                <a:spLocks noChangeArrowheads="1"/>
              </p:cNvSpPr>
              <p:nvPr/>
            </p:nvSpPr>
            <p:spPr bwMode="auto">
              <a:xfrm>
                <a:off x="2534" y="2774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6 </a:t>
                </a:r>
              </a:p>
            </p:txBody>
          </p:sp>
          <p:sp>
            <p:nvSpPr>
              <p:cNvPr id="288816" name="AutoShape 16"/>
              <p:cNvSpPr>
                <a:spLocks noChangeArrowheads="1"/>
              </p:cNvSpPr>
              <p:nvPr/>
            </p:nvSpPr>
            <p:spPr bwMode="auto">
              <a:xfrm>
                <a:off x="2534" y="3133"/>
                <a:ext cx="29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7 </a:t>
                </a:r>
              </a:p>
            </p:txBody>
          </p:sp>
        </p:grpSp>
        <p:grpSp>
          <p:nvGrpSpPr>
            <p:cNvPr id="288798" name="Group 17"/>
            <p:cNvGrpSpPr>
              <a:grpSpLocks/>
            </p:cNvGrpSpPr>
            <p:nvPr/>
          </p:nvGrpSpPr>
          <p:grpSpPr bwMode="auto">
            <a:xfrm>
              <a:off x="3948" y="2892"/>
              <a:ext cx="1290" cy="1006"/>
              <a:chOff x="3648" y="2544"/>
              <a:chExt cx="1290" cy="1006"/>
            </a:xfrm>
          </p:grpSpPr>
          <p:sp>
            <p:nvSpPr>
              <p:cNvPr id="288802" name="AutoShape 18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8803" name="AutoShape 19"/>
              <p:cNvSpPr>
                <a:spLocks noChangeArrowheads="1"/>
              </p:cNvSpPr>
              <p:nvPr/>
            </p:nvSpPr>
            <p:spPr bwMode="auto">
              <a:xfrm>
                <a:off x="4108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8804" name="AutoShape 20"/>
              <p:cNvSpPr>
                <a:spLocks noChangeArrowheads="1"/>
              </p:cNvSpPr>
              <p:nvPr/>
            </p:nvSpPr>
            <p:spPr bwMode="auto">
              <a:xfrm>
                <a:off x="364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8805" name="AutoShape 21"/>
              <p:cNvSpPr>
                <a:spLocks noChangeArrowheads="1"/>
              </p:cNvSpPr>
              <p:nvPr/>
            </p:nvSpPr>
            <p:spPr bwMode="auto">
              <a:xfrm>
                <a:off x="4108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8806" name="AutoShape 22"/>
              <p:cNvSpPr>
                <a:spLocks noChangeArrowheads="1"/>
              </p:cNvSpPr>
              <p:nvPr/>
            </p:nvSpPr>
            <p:spPr bwMode="auto">
              <a:xfrm>
                <a:off x="4560" y="254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8807" name="AutoShape 23"/>
              <p:cNvSpPr>
                <a:spLocks noChangeArrowheads="1"/>
              </p:cNvSpPr>
              <p:nvPr/>
            </p:nvSpPr>
            <p:spPr bwMode="auto">
              <a:xfrm>
                <a:off x="4560" y="290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8808" name="AutoShape 24"/>
              <p:cNvSpPr>
                <a:spLocks noChangeArrowheads="1"/>
              </p:cNvSpPr>
              <p:nvPr/>
            </p:nvSpPr>
            <p:spPr bwMode="auto">
              <a:xfrm>
                <a:off x="3648" y="3276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8809" name="AutoShape 25"/>
              <p:cNvSpPr>
                <a:spLocks noChangeArrowheads="1"/>
              </p:cNvSpPr>
              <p:nvPr/>
            </p:nvSpPr>
            <p:spPr bwMode="auto">
              <a:xfrm>
                <a:off x="4108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  <p:sp>
            <p:nvSpPr>
              <p:cNvPr id="288810" name="AutoShape 26"/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378" cy="274"/>
              </a:xfrm>
              <a:prstGeom prst="flowChartProcess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      </a:t>
                </a:r>
              </a:p>
            </p:txBody>
          </p:sp>
        </p:grpSp>
        <p:sp>
          <p:nvSpPr>
            <p:cNvPr id="288799" name="Text Box 27"/>
            <p:cNvSpPr txBox="1">
              <a:spLocks noChangeArrowheads="1"/>
            </p:cNvSpPr>
            <p:nvPr/>
          </p:nvSpPr>
          <p:spPr bwMode="auto">
            <a:xfrm>
              <a:off x="450" y="3241"/>
              <a:ext cx="25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88800" name="Text Box 28"/>
            <p:cNvSpPr txBox="1">
              <a:spLocks noChangeArrowheads="1"/>
            </p:cNvSpPr>
            <p:nvPr/>
          </p:nvSpPr>
          <p:spPr bwMode="auto">
            <a:xfrm>
              <a:off x="1650" y="3253"/>
              <a:ext cx="396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</a:t>
              </a:r>
              <a:r>
                <a:rPr lang="en-US" altLang="zh-CN"/>
                <a:t> B</a:t>
              </a:r>
            </a:p>
          </p:txBody>
        </p:sp>
        <p:sp>
          <p:nvSpPr>
            <p:cNvPr id="288801" name="Text Box 29"/>
            <p:cNvSpPr txBox="1">
              <a:spLocks noChangeArrowheads="1"/>
            </p:cNvSpPr>
            <p:nvPr/>
          </p:nvSpPr>
          <p:spPr bwMode="auto">
            <a:xfrm>
              <a:off x="3414" y="3253"/>
              <a:ext cx="39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ym typeface="Symbol" pitchFamily="18" charset="2"/>
                </a:rPr>
                <a:t>=</a:t>
              </a:r>
              <a:r>
                <a:rPr lang="en-US" altLang="zh-CN"/>
                <a:t> C</a:t>
              </a:r>
            </a:p>
          </p:txBody>
        </p:sp>
      </p:grpSp>
      <p:grpSp>
        <p:nvGrpSpPr>
          <p:cNvPr id="288770" name="Group 30"/>
          <p:cNvGrpSpPr>
            <a:grpSpLocks/>
          </p:cNvGrpSpPr>
          <p:nvPr/>
        </p:nvGrpSpPr>
        <p:grpSpPr bwMode="auto">
          <a:xfrm>
            <a:off x="1430338" y="2836863"/>
            <a:ext cx="6213475" cy="528637"/>
            <a:chOff x="901" y="1948"/>
            <a:chExt cx="3914" cy="333"/>
          </a:xfrm>
        </p:grpSpPr>
        <p:sp>
          <p:nvSpPr>
            <p:cNvPr id="288790" name="AutoShape 31"/>
            <p:cNvSpPr>
              <a:spLocks noChangeArrowheads="1"/>
            </p:cNvSpPr>
            <p:nvPr/>
          </p:nvSpPr>
          <p:spPr bwMode="auto">
            <a:xfrm>
              <a:off x="1149" y="1953"/>
              <a:ext cx="618" cy="255"/>
            </a:xfrm>
            <a:prstGeom prst="flowChartProcess">
              <a:avLst/>
            </a:prstGeom>
            <a:solidFill>
              <a:srgbClr val="00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1800"/>
                <a:t>         </a:t>
              </a:r>
            </a:p>
          </p:txBody>
        </p:sp>
        <p:sp>
          <p:nvSpPr>
            <p:cNvPr id="288791" name="AutoShape 32"/>
            <p:cNvSpPr>
              <a:spLocks noChangeArrowheads="1"/>
            </p:cNvSpPr>
            <p:nvPr/>
          </p:nvSpPr>
          <p:spPr bwMode="auto">
            <a:xfrm>
              <a:off x="2733" y="1953"/>
              <a:ext cx="618" cy="255"/>
            </a:xfrm>
            <a:prstGeom prst="flowChartProcess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1800"/>
                <a:t>         </a:t>
              </a:r>
            </a:p>
          </p:txBody>
        </p:sp>
        <p:sp>
          <p:nvSpPr>
            <p:cNvPr id="288792" name="AutoShape 33"/>
            <p:cNvSpPr>
              <a:spLocks noChangeArrowheads="1"/>
            </p:cNvSpPr>
            <p:nvPr/>
          </p:nvSpPr>
          <p:spPr bwMode="auto">
            <a:xfrm>
              <a:off x="4197" y="1948"/>
              <a:ext cx="618" cy="255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1800"/>
                <a:t>         </a:t>
              </a:r>
            </a:p>
          </p:txBody>
        </p:sp>
        <p:sp>
          <p:nvSpPr>
            <p:cNvPr id="288793" name="Text Box 34"/>
            <p:cNvSpPr txBox="1">
              <a:spLocks noChangeArrowheads="1"/>
            </p:cNvSpPr>
            <p:nvPr/>
          </p:nvSpPr>
          <p:spPr bwMode="auto">
            <a:xfrm>
              <a:off x="901" y="1969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i</a:t>
              </a:r>
            </a:p>
          </p:txBody>
        </p:sp>
        <p:sp>
          <p:nvSpPr>
            <p:cNvPr id="288794" name="Text Box 35"/>
            <p:cNvSpPr txBox="1">
              <a:spLocks noChangeArrowheads="1"/>
            </p:cNvSpPr>
            <p:nvPr/>
          </p:nvSpPr>
          <p:spPr bwMode="auto">
            <a:xfrm>
              <a:off x="2461" y="1993"/>
              <a:ext cx="16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j</a:t>
              </a:r>
            </a:p>
          </p:txBody>
        </p:sp>
        <p:sp>
          <p:nvSpPr>
            <p:cNvPr id="288795" name="Text Box 36"/>
            <p:cNvSpPr txBox="1">
              <a:spLocks noChangeArrowheads="1"/>
            </p:cNvSpPr>
            <p:nvPr/>
          </p:nvSpPr>
          <p:spPr bwMode="auto">
            <a:xfrm>
              <a:off x="3903" y="1969"/>
              <a:ext cx="21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k</a:t>
              </a:r>
            </a:p>
          </p:txBody>
        </p:sp>
      </p:grpSp>
      <p:sp>
        <p:nvSpPr>
          <p:cNvPr id="839717" name="AutoShape 37"/>
          <p:cNvSpPr>
            <a:spLocks noChangeArrowheads="1"/>
          </p:cNvSpPr>
          <p:nvPr/>
        </p:nvSpPr>
        <p:spPr bwMode="auto">
          <a:xfrm>
            <a:off x="1824038" y="2844800"/>
            <a:ext cx="981075" cy="404813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2</a:t>
            </a:r>
          </a:p>
        </p:txBody>
      </p:sp>
      <p:sp>
        <p:nvSpPr>
          <p:cNvPr id="839718" name="AutoShape 38"/>
          <p:cNvSpPr>
            <a:spLocks noChangeArrowheads="1"/>
          </p:cNvSpPr>
          <p:nvPr/>
        </p:nvSpPr>
        <p:spPr bwMode="auto">
          <a:xfrm>
            <a:off x="4338638" y="2844800"/>
            <a:ext cx="981075" cy="404813"/>
          </a:xfrm>
          <a:prstGeom prst="flowChartProcess">
            <a:avLst/>
          </a:prstGeom>
          <a:solidFill>
            <a:srgbClr val="CCFFCC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2</a:t>
            </a:r>
          </a:p>
        </p:txBody>
      </p:sp>
      <p:sp>
        <p:nvSpPr>
          <p:cNvPr id="839719" name="AutoShape 39"/>
          <p:cNvSpPr>
            <a:spLocks noChangeArrowheads="1"/>
          </p:cNvSpPr>
          <p:nvPr/>
        </p:nvSpPr>
        <p:spPr bwMode="auto">
          <a:xfrm>
            <a:off x="6662738" y="2844800"/>
            <a:ext cx="981075" cy="404813"/>
          </a:xfrm>
          <a:prstGeom prst="flowChartProcess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1800">
                <a:ea typeface="宋体" pitchFamily="2" charset="-122"/>
              </a:rPr>
              <a:t>1</a:t>
            </a:r>
          </a:p>
        </p:txBody>
      </p:sp>
      <p:sp>
        <p:nvSpPr>
          <p:cNvPr id="288774" name="Text Box 40"/>
          <p:cNvSpPr txBox="1">
            <a:spLocks noChangeArrowheads="1"/>
          </p:cNvSpPr>
          <p:nvPr/>
        </p:nvSpPr>
        <p:spPr bwMode="auto">
          <a:xfrm>
            <a:off x="1239838" y="3586163"/>
            <a:ext cx="21717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[ 2 ] [  2 ] =  7 * 6</a:t>
            </a:r>
          </a:p>
        </p:txBody>
      </p:sp>
      <p:sp>
        <p:nvSpPr>
          <p:cNvPr id="839721" name="AutoShape 41"/>
          <p:cNvSpPr>
            <a:spLocks noChangeArrowheads="1"/>
          </p:cNvSpPr>
          <p:nvPr/>
        </p:nvSpPr>
        <p:spPr bwMode="auto">
          <a:xfrm>
            <a:off x="1809750" y="55165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4 </a:t>
            </a:r>
          </a:p>
        </p:txBody>
      </p:sp>
      <p:sp>
        <p:nvSpPr>
          <p:cNvPr id="839722" name="AutoShape 42"/>
          <p:cNvSpPr>
            <a:spLocks noChangeArrowheads="1"/>
          </p:cNvSpPr>
          <p:nvPr/>
        </p:nvSpPr>
        <p:spPr bwMode="auto">
          <a:xfrm>
            <a:off x="4648200" y="5211763"/>
            <a:ext cx="473075" cy="434975"/>
          </a:xfrm>
          <a:prstGeom prst="flowChartProcess">
            <a:avLst/>
          </a:prstGeom>
          <a:solidFill>
            <a:srgbClr val="FFCC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 </a:t>
            </a:r>
          </a:p>
        </p:txBody>
      </p:sp>
      <p:sp>
        <p:nvSpPr>
          <p:cNvPr id="839723" name="Text Box 43"/>
          <p:cNvSpPr txBox="1">
            <a:spLocks noChangeArrowheads="1"/>
          </p:cNvSpPr>
          <p:nvPr/>
        </p:nvSpPr>
        <p:spPr bwMode="auto">
          <a:xfrm>
            <a:off x="3221038" y="3586163"/>
            <a:ext cx="9604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 + 4 * 7</a:t>
            </a:r>
          </a:p>
        </p:txBody>
      </p:sp>
      <p:sp>
        <p:nvSpPr>
          <p:cNvPr id="288778" name="AutoShape 44"/>
          <p:cNvSpPr>
            <a:spLocks noChangeArrowheads="1"/>
          </p:cNvSpPr>
          <p:nvPr/>
        </p:nvSpPr>
        <p:spPr bwMode="auto">
          <a:xfrm>
            <a:off x="6267450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88 </a:t>
            </a:r>
          </a:p>
        </p:txBody>
      </p:sp>
      <p:sp>
        <p:nvSpPr>
          <p:cNvPr id="288779" name="AutoShape 45"/>
          <p:cNvSpPr>
            <a:spLocks noChangeArrowheads="1"/>
          </p:cNvSpPr>
          <p:nvPr/>
        </p:nvSpPr>
        <p:spPr bwMode="auto">
          <a:xfrm>
            <a:off x="69992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88780" name="AutoShape 46"/>
          <p:cNvSpPr>
            <a:spLocks noChangeArrowheads="1"/>
          </p:cNvSpPr>
          <p:nvPr/>
        </p:nvSpPr>
        <p:spPr bwMode="auto">
          <a:xfrm>
            <a:off x="7723188" y="4335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79 </a:t>
            </a:r>
          </a:p>
        </p:txBody>
      </p:sp>
      <p:sp>
        <p:nvSpPr>
          <p:cNvPr id="839727" name="AutoShape 47"/>
          <p:cNvSpPr>
            <a:spLocks noChangeArrowheads="1"/>
          </p:cNvSpPr>
          <p:nvPr/>
        </p:nvSpPr>
        <p:spPr bwMode="auto">
          <a:xfrm>
            <a:off x="7704138" y="5478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70 </a:t>
            </a:r>
          </a:p>
        </p:txBody>
      </p:sp>
      <p:sp>
        <p:nvSpPr>
          <p:cNvPr id="288782" name="AutoShape 48"/>
          <p:cNvSpPr>
            <a:spLocks noChangeArrowheads="1"/>
          </p:cNvSpPr>
          <p:nvPr/>
        </p:nvSpPr>
        <p:spPr bwMode="auto">
          <a:xfrm>
            <a:off x="62753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108</a:t>
            </a:r>
          </a:p>
        </p:txBody>
      </p:sp>
      <p:sp>
        <p:nvSpPr>
          <p:cNvPr id="288783" name="AutoShape 49"/>
          <p:cNvSpPr>
            <a:spLocks noChangeArrowheads="1"/>
          </p:cNvSpPr>
          <p:nvPr/>
        </p:nvSpPr>
        <p:spPr bwMode="auto">
          <a:xfrm>
            <a:off x="699928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30 </a:t>
            </a:r>
          </a:p>
        </p:txBody>
      </p:sp>
      <p:sp>
        <p:nvSpPr>
          <p:cNvPr id="288784" name="AutoShape 50"/>
          <p:cNvSpPr>
            <a:spLocks noChangeArrowheads="1"/>
          </p:cNvSpPr>
          <p:nvPr/>
        </p:nvSpPr>
        <p:spPr bwMode="auto">
          <a:xfrm>
            <a:off x="7704138" y="49069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69 </a:t>
            </a:r>
          </a:p>
        </p:txBody>
      </p:sp>
      <p:sp>
        <p:nvSpPr>
          <p:cNvPr id="288785" name="AutoShape 51"/>
          <p:cNvSpPr>
            <a:spLocks noChangeArrowheads="1"/>
          </p:cNvSpPr>
          <p:nvPr/>
        </p:nvSpPr>
        <p:spPr bwMode="auto">
          <a:xfrm>
            <a:off x="6275388" y="549751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100</a:t>
            </a:r>
          </a:p>
        </p:txBody>
      </p:sp>
      <p:sp>
        <p:nvSpPr>
          <p:cNvPr id="288786" name="AutoShape 52"/>
          <p:cNvSpPr>
            <a:spLocks noChangeArrowheads="1"/>
          </p:cNvSpPr>
          <p:nvPr/>
        </p:nvSpPr>
        <p:spPr bwMode="auto">
          <a:xfrm>
            <a:off x="6999288" y="5478463"/>
            <a:ext cx="600075" cy="434975"/>
          </a:xfrm>
          <a:prstGeom prst="flowChartProcess">
            <a:avLst/>
          </a:prstGeom>
          <a:solidFill>
            <a:srgbClr val="00FFCC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 29 </a:t>
            </a:r>
          </a:p>
        </p:txBody>
      </p:sp>
      <p:sp>
        <p:nvSpPr>
          <p:cNvPr id="288787" name="Rectangle 53"/>
          <p:cNvSpPr>
            <a:spLocks noChangeArrowheads="1"/>
          </p:cNvSpPr>
          <p:nvPr/>
        </p:nvSpPr>
        <p:spPr bwMode="auto">
          <a:xfrm>
            <a:off x="514350" y="390525"/>
            <a:ext cx="50688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>
                <a:sym typeface="Symbol" pitchFamily="18" charset="2"/>
              </a:rPr>
              <a:t>for ( int  i = 0 ;  i &lt; cm ;  i + + )</a:t>
            </a:r>
          </a:p>
          <a:p>
            <a:r>
              <a:rPr lang="en-US" altLang="zh-CN" sz="2000" b="1">
                <a:sym typeface="Symbol" pitchFamily="18" charset="2"/>
              </a:rPr>
              <a:t>    for ( int  j = 0 ;  j &lt; cl ;  j + + )</a:t>
            </a:r>
          </a:p>
          <a:p>
            <a:r>
              <a:rPr lang="en-US" altLang="zh-CN" sz="2000" b="1">
                <a:sym typeface="Symbol" pitchFamily="18" charset="2"/>
              </a:rPr>
              <a:t>      {</a:t>
            </a:r>
          </a:p>
          <a:p>
            <a:r>
              <a:rPr lang="en-US" altLang="zh-CN" sz="2000" b="1">
                <a:sym typeface="Symbol" pitchFamily="18" charset="2"/>
              </a:rPr>
              <a:t>           for ( int k = 0 ;  k &lt; cn ;  k + + )</a:t>
            </a:r>
          </a:p>
          <a:p>
            <a:r>
              <a:rPr lang="en-US" altLang="zh-CN" sz="2000" b="1">
                <a:sym typeface="Symbol" pitchFamily="18" charset="2"/>
              </a:rPr>
              <a:t>              c [ i ] [ j ] + = a [ i ] [ k ] * b[ k ] [ j ]</a:t>
            </a:r>
          </a:p>
          <a:p>
            <a:r>
              <a:rPr lang="en-US" altLang="zh-CN" sz="2000" b="1">
                <a:sym typeface="Symbol" pitchFamily="18" charset="2"/>
              </a:rPr>
              <a:t>       }</a:t>
            </a:r>
          </a:p>
        </p:txBody>
      </p:sp>
      <p:sp>
        <p:nvSpPr>
          <p:cNvPr id="288788" name="Text Box 54"/>
          <p:cNvSpPr txBox="1">
            <a:spLocks noChangeArrowheads="1"/>
          </p:cNvSpPr>
          <p:nvPr/>
        </p:nvSpPr>
        <p:spPr bwMode="auto">
          <a:xfrm>
            <a:off x="6289675" y="647700"/>
            <a:ext cx="903288" cy="1096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cm =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cl  =  3</a:t>
            </a:r>
          </a:p>
          <a:p>
            <a:pPr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cn =  2</a:t>
            </a:r>
          </a:p>
        </p:txBody>
      </p:sp>
      <p:sp>
        <p:nvSpPr>
          <p:cNvPr id="288789" name="Rectangle 5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-26988"/>
            <a:ext cx="1371600" cy="38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3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83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3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9" grpId="0" animBg="1" autoUpdateAnimBg="0"/>
      <p:bldP spid="839721" grpId="0" animBg="1" autoUpdateAnimBg="0"/>
      <p:bldP spid="839722" grpId="0" animBg="1" autoUpdateAnimBg="0"/>
      <p:bldP spid="839723" grpId="0" autoUpdateAnimBg="0"/>
      <p:bldP spid="839727" grpId="0" animBg="1" autoUpdateAnimBg="0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ChangeArrowheads="1"/>
          </p:cNvSpPr>
          <p:nvPr/>
        </p:nvSpPr>
        <p:spPr bwMode="auto">
          <a:xfrm>
            <a:off x="514350" y="115888"/>
            <a:ext cx="8020050" cy="6530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#include&lt;iostream&gt;			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4-15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#include&lt;iomanip&gt;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const int m = 4, p = 3, n = 2 ;    int a[m][p] , b[p][n] , c[m][n]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bool multimatrix ( const int a[m][p] ,  int arow ,  int acol ,  const int b[p][n] , 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		int brow ,  int bcol ,  int c[m][n] ,  int crow ,  int ccol )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{ int i , j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cout &lt;&lt; "Please input A:\n"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m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 ( j = 0 ;  j &lt; p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a[i][j]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cout &lt;&lt; "\nPlease input B:\n"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p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for( j = 0; j&lt;n; j++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b[i][j]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if ( !multimatrix ( a , m , p , b , p , n , c , m , n ) )         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调用函数计算矩阵乘积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   </a:t>
            </a:r>
            <a:r>
              <a:rPr lang="en-US" altLang="zh-CN" sz="1800">
                <a:sym typeface="Symbol" pitchFamily="18" charset="2"/>
              </a:rPr>
              <a:t>{ cout &lt;&lt; "illegal matrix multiply.\n"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return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for ( i = 0 ;  i &lt; m ;  i ++ )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输出结果矩阵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C</a:t>
            </a:r>
            <a:endParaRPr lang="en-US" altLang="zh-CN" sz="1800" b="1">
              <a:solidFill>
                <a:srgbClr val="008000"/>
              </a:solidFill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{ for ( j = 0 ;  j &lt; n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    cout &lt;&lt; setw( 5 ) &lt;&lt; c[i][j]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cout &lt;&lt; endl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28979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6" grpId="0" autoUpdateAnimBg="0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ChangeArrowheads="1"/>
          </p:cNvSpPr>
          <p:nvPr/>
        </p:nvSpPr>
        <p:spPr bwMode="auto">
          <a:xfrm>
            <a:off x="514350" y="115888"/>
            <a:ext cx="8020050" cy="6530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#include&lt;iostream&gt;	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4-15</a:t>
            </a:r>
            <a:endParaRPr lang="en-US" altLang="zh-CN" sz="1800"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#include&lt;iomanip&gt;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const int m = 4, p = 3, n = 2 ;    int a[m][p] , b[p][n] , c[m][n]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bool multimatrix ( const int a[m][p] ,  int arow ,  int acol ,  const int b[p][n] , 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		int brow ,  int bcol ,  int c[m][n] ,  int crow ,  int ccol )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{ int i , j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cout &lt;&lt; "Please input A:\n"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m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 ( j = 0 ;  j &lt; p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a[i][j]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cout &lt;&lt; "\nPlease input B:\n"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p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for( j = 0; j&lt;n; j++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b[i][j]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if ( !multimatrix ( a , m , p , b , p , n , c , m , n ) )         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调用函数计算矩阵乘积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   </a:t>
            </a:r>
            <a:r>
              <a:rPr lang="en-US" altLang="zh-CN" sz="1800">
                <a:sym typeface="Symbol" pitchFamily="18" charset="2"/>
              </a:rPr>
              <a:t>{ cout &lt;&lt; "illegal matrix multiply.\n"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return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for ( i = 0 ;  i &lt; m ;  i ++ )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输出结果矩阵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C</a:t>
            </a:r>
            <a:endParaRPr lang="en-US" altLang="zh-CN" sz="1800" b="1">
              <a:solidFill>
                <a:srgbClr val="008000"/>
              </a:solidFill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{ for ( j = 0 ;  j &lt; n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    cout &lt;&lt; setw( 5 ) &lt;&lt; c[i][j]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cout &lt;&lt; endl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841731" name="AutoShape 3"/>
          <p:cNvSpPr>
            <a:spLocks/>
          </p:cNvSpPr>
          <p:nvPr/>
        </p:nvSpPr>
        <p:spPr bwMode="auto">
          <a:xfrm>
            <a:off x="5334000" y="2874963"/>
            <a:ext cx="1981200" cy="914400"/>
          </a:xfrm>
          <a:prstGeom prst="borderCallout2">
            <a:avLst>
              <a:gd name="adj1" fmla="val 12500"/>
              <a:gd name="adj2" fmla="val -3847"/>
              <a:gd name="adj3" fmla="val 12500"/>
              <a:gd name="adj4" fmla="val -24199"/>
              <a:gd name="adj5" fmla="val -181426"/>
              <a:gd name="adj6" fmla="val -8942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数据声明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它们是全局量</a:t>
            </a:r>
          </a:p>
        </p:txBody>
      </p:sp>
      <p:sp>
        <p:nvSpPr>
          <p:cNvPr id="29081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animBg="1" autoUpdateAnimBg="0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2"/>
          <p:cNvSpPr>
            <a:spLocks noChangeArrowheads="1"/>
          </p:cNvSpPr>
          <p:nvPr/>
        </p:nvSpPr>
        <p:spPr bwMode="auto">
          <a:xfrm>
            <a:off x="514350" y="115888"/>
            <a:ext cx="8020050" cy="6530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#include&lt;iostream&gt;	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4-15</a:t>
            </a:r>
            <a:endParaRPr lang="en-US" altLang="zh-CN" sz="1800"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#include&lt;iomanip&gt;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const int m = 4, p = 3, n = 2 ;    int a[m][p] , b[p][n] , c[m][n]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bool multimatrix ( const int a[m][p] ,  int arow ,  int acol ,  const int b[p][n] , 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		int brow ,  int bcol ,  int c[m][n] ,  int crow ,  int ccol )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{ int i , j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cout &lt;&lt; "Please input A:\n"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m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 ( j = 0 ;  j &lt; p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a[i][j]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cout &lt;&lt; "\nPlease input B:\n"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p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for( j = 0; j&lt;n; j++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b[i][j]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if ( !multimatrix ( a , m , p , b , p , n , c , m , n ) )         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调用函数计算矩阵乘积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   </a:t>
            </a:r>
            <a:r>
              <a:rPr lang="en-US" altLang="zh-CN" sz="1800">
                <a:sym typeface="Symbol" pitchFamily="18" charset="2"/>
              </a:rPr>
              <a:t>{ cout &lt;&lt; "illegal matrix multiply.\n"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return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for ( i = 0 ;  i &lt; m ;  i ++ )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输出结果矩阵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C</a:t>
            </a:r>
            <a:endParaRPr lang="en-US" altLang="zh-CN" sz="1800" b="1">
              <a:solidFill>
                <a:srgbClr val="008000"/>
              </a:solidFill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{ for ( j = 0 ;  j &lt; n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    cout &lt;&lt; setw( 5 ) &lt;&lt; c[i][j]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cout &lt;&lt; endl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842755" name="AutoShape 3"/>
          <p:cNvSpPr>
            <a:spLocks/>
          </p:cNvSpPr>
          <p:nvPr/>
        </p:nvSpPr>
        <p:spPr bwMode="auto">
          <a:xfrm>
            <a:off x="4953000" y="2706688"/>
            <a:ext cx="1524000" cy="762000"/>
          </a:xfrm>
          <a:prstGeom prst="borderCallout2">
            <a:avLst>
              <a:gd name="adj1" fmla="val 15000"/>
              <a:gd name="adj2" fmla="val -5000"/>
              <a:gd name="adj3" fmla="val 15000"/>
              <a:gd name="adj4" fmla="val -25208"/>
              <a:gd name="adj5" fmla="val -144375"/>
              <a:gd name="adj6" fmla="val -9041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矩阵相乘的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函数原型</a:t>
            </a:r>
          </a:p>
        </p:txBody>
      </p:sp>
      <p:sp>
        <p:nvSpPr>
          <p:cNvPr id="29184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animBg="1" autoUpdateAnimBg="0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2"/>
          <p:cNvSpPr>
            <a:spLocks noChangeArrowheads="1"/>
          </p:cNvSpPr>
          <p:nvPr/>
        </p:nvSpPr>
        <p:spPr bwMode="auto">
          <a:xfrm>
            <a:off x="514350" y="115888"/>
            <a:ext cx="8020050" cy="6530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#include&lt;iostream&gt;	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4-15</a:t>
            </a:r>
            <a:endParaRPr lang="en-US" altLang="zh-CN" sz="1800"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#include&lt;iomanip&gt;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const int m = 4, p = 3, n = 2 ;    int a[m][p] , b[p][n] , c[m][n]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bool multimatrix ( </a:t>
            </a:r>
            <a:r>
              <a:rPr lang="en-US" altLang="zh-CN" sz="1800" b="1" i="1">
                <a:solidFill>
                  <a:schemeClr val="accent2"/>
                </a:solidFill>
                <a:sym typeface="Symbol" pitchFamily="18" charset="2"/>
              </a:rPr>
              <a:t>const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int a[m][p] ,  int arow ,  int acol ,  </a:t>
            </a:r>
            <a:r>
              <a:rPr lang="en-US" altLang="zh-CN" sz="1800" b="1" i="1">
                <a:solidFill>
                  <a:schemeClr val="accent2"/>
                </a:solidFill>
                <a:sym typeface="Symbol" pitchFamily="18" charset="2"/>
              </a:rPr>
              <a:t>const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int b[p][n] , 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		int brow ,  int bcol ,  int c[m][n] ,  int crow ,  int ccol )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{ int i , j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cout &lt;&lt; "Please input A:\n"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m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 ( j = 0 ;  j &lt; p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a[i][j]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cout &lt;&lt; "\nPlease input B:\n"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p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for( j = 0; j&lt;n; j++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b[i][j]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if ( !multimatrix ( a , m , p , b , p , n , c , m , n ) )         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调用函数计算矩阵乘积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   </a:t>
            </a:r>
            <a:r>
              <a:rPr lang="en-US" altLang="zh-CN" sz="1800">
                <a:sym typeface="Symbol" pitchFamily="18" charset="2"/>
              </a:rPr>
              <a:t>{ cout &lt;&lt; "illegal matrix multiply.\n"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return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for ( i = 0 ;  i &lt; m ;  i ++ )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输出结果矩阵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C</a:t>
            </a:r>
            <a:endParaRPr lang="en-US" altLang="zh-CN" sz="1800" b="1">
              <a:solidFill>
                <a:srgbClr val="008000"/>
              </a:solidFill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{ for ( j = 0 ;  j &lt; n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    cout &lt;&lt; setw( 5 ) &lt;&lt; c[i][j]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cout &lt;&lt; endl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7200" y="1516063"/>
            <a:ext cx="2209800" cy="2057400"/>
            <a:chOff x="2688" y="864"/>
            <a:chExt cx="1392" cy="1296"/>
          </a:xfrm>
        </p:grpSpPr>
        <p:sp>
          <p:nvSpPr>
            <p:cNvPr id="292868" name="AutoShape 4"/>
            <p:cNvSpPr>
              <a:spLocks/>
            </p:cNvSpPr>
            <p:nvPr/>
          </p:nvSpPr>
          <p:spPr bwMode="auto">
            <a:xfrm>
              <a:off x="3072" y="1680"/>
              <a:ext cx="1008" cy="480"/>
            </a:xfrm>
            <a:prstGeom prst="borderCallout2">
              <a:avLst>
                <a:gd name="adj1" fmla="val 15000"/>
                <a:gd name="adj2" fmla="val -4764"/>
                <a:gd name="adj3" fmla="val 15000"/>
                <a:gd name="adj4" fmla="val -35218"/>
                <a:gd name="adj5" fmla="val -169375"/>
                <a:gd name="adj6" fmla="val -13373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800" b="1"/>
                <a:t>被运算矩阵</a:t>
              </a:r>
            </a:p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1800" b="1"/>
                <a:t>约束为只读</a:t>
              </a:r>
            </a:p>
          </p:txBody>
        </p:sp>
        <p:sp>
          <p:nvSpPr>
            <p:cNvPr id="292869" name="Line 5"/>
            <p:cNvSpPr>
              <a:spLocks noChangeShapeType="1"/>
            </p:cNvSpPr>
            <p:nvPr/>
          </p:nvSpPr>
          <p:spPr bwMode="auto">
            <a:xfrm flipV="1">
              <a:off x="2688" y="864"/>
              <a:ext cx="1296" cy="86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9286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2"/>
          <p:cNvSpPr>
            <a:spLocks noChangeArrowheads="1"/>
          </p:cNvSpPr>
          <p:nvPr/>
        </p:nvSpPr>
        <p:spPr bwMode="auto">
          <a:xfrm>
            <a:off x="514350" y="115888"/>
            <a:ext cx="8020050" cy="6530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#include&lt;iostream&gt;	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4-15</a:t>
            </a:r>
            <a:endParaRPr lang="en-US" altLang="zh-CN" sz="1800"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#include&lt;iomanip&gt;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const int m = 4, p = 3, n = 2 ;    int a[m][p] , b[p][n] , c[m][n]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bool multimatrix (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const int a[m][p] ,  int arow ,  int acol ,  const int b[p][n] , 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		int brow ,  int bcol ,  int c[m][n] ,  int crow ,  int ccol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)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{ int i , j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cout &lt;&lt; "Please input A:\n"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m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 ( j = 0 ;  j &lt; p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a[i][j]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cout &lt;&lt; "\nPlease input B:\n"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p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for( j = 0; j&lt;n; j++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b[i][j]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if ( !multimatrix ( a , m , p , b , p , n , c , m , n ) )         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调用函数计算矩阵乘积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   </a:t>
            </a:r>
            <a:r>
              <a:rPr lang="en-US" altLang="zh-CN" sz="1800">
                <a:sym typeface="Symbol" pitchFamily="18" charset="2"/>
              </a:rPr>
              <a:t>{ cout &lt;&lt; "illegal matrix multiply.\n"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return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for ( i = 0 ;  i &lt; m ;  i ++ )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输出结果矩阵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C</a:t>
            </a:r>
            <a:endParaRPr lang="en-US" altLang="zh-CN" sz="1800" b="1">
              <a:solidFill>
                <a:srgbClr val="008000"/>
              </a:solidFill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{ for ( j = 0 ;  j &lt; n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    cout &lt;&lt; setw( 5 ) &lt;&lt; c[i][j]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cout &lt;&lt; endl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844803" name="AutoShape 3"/>
          <p:cNvSpPr>
            <a:spLocks noChangeArrowheads="1"/>
          </p:cNvSpPr>
          <p:nvPr/>
        </p:nvSpPr>
        <p:spPr bwMode="auto">
          <a:xfrm>
            <a:off x="4953000" y="2790825"/>
            <a:ext cx="3506788" cy="1143000"/>
          </a:xfrm>
          <a:prstGeom prst="cloudCallout">
            <a:avLst>
              <a:gd name="adj1" fmla="val -43347"/>
              <a:gd name="adj2" fmla="val -141111"/>
            </a:avLst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1800" b="1" i="1">
                <a:solidFill>
                  <a:schemeClr val="accent2"/>
                </a:solidFill>
                <a:ea typeface="宋体" pitchFamily="2" charset="-122"/>
              </a:rPr>
              <a:t>参数表</a:t>
            </a:r>
          </a:p>
          <a:p>
            <a:pPr algn="ctr">
              <a:defRPr/>
            </a:pPr>
            <a:r>
              <a:rPr lang="zh-CN" altLang="en-US" sz="1800" b="1" i="1">
                <a:solidFill>
                  <a:schemeClr val="accent2"/>
                </a:solidFill>
                <a:ea typeface="宋体" pitchFamily="2" charset="-122"/>
              </a:rPr>
              <a:t>还有什么书写形式？</a:t>
            </a:r>
          </a:p>
        </p:txBody>
      </p:sp>
      <p:sp>
        <p:nvSpPr>
          <p:cNvPr id="29389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44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44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3" grpId="0" animBg="1" autoUpdateAnimBg="0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ChangeArrowheads="1"/>
          </p:cNvSpPr>
          <p:nvPr/>
        </p:nvSpPr>
        <p:spPr bwMode="auto">
          <a:xfrm>
            <a:off x="514350" y="115888"/>
            <a:ext cx="8020050" cy="6530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#include&lt;iostream&gt;	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4-15</a:t>
            </a:r>
            <a:endParaRPr lang="en-US" altLang="zh-CN" sz="1800"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#include&lt;iomanip&gt;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const int m = 4, p = 3, n = 2 ;    int a[m][p] , b[p][n] , c[m][n]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bool multimatrix (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const int a[m][p] ,  int arow ,  int acol ,  const int b[p][n] , 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		int brow ,  int bcol ,  int c[m][n] ,  int crow ,  int ccol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)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{ int i , j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cout &lt;&lt; "Please input A:\n"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m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 ( j = 0 ;  j &lt; p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a[i][j]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cout &lt;&lt; "\nPlease input B:\n"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p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for( j = 0; j&lt;n; j++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b[i][j]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if ( !multimatrix ( a , m , p , b , p , n , c , m , n ) )         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调用函数计算矩阵乘积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   </a:t>
            </a:r>
            <a:r>
              <a:rPr lang="en-US" altLang="zh-CN" sz="1800">
                <a:sym typeface="Symbol" pitchFamily="18" charset="2"/>
              </a:rPr>
              <a:t>{ cout &lt;&lt; "illegal matrix multiply.\n"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return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for ( i = 0 ;  i &lt; m ;  i ++ )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输出结果矩阵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C</a:t>
            </a:r>
            <a:endParaRPr lang="en-US" altLang="zh-CN" sz="1800" b="1">
              <a:solidFill>
                <a:srgbClr val="008000"/>
              </a:solidFill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{ for ( j = 0 ;  j &lt; n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    cout &lt;&lt; setw( 5 ) &lt;&lt; c[i][j]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cout &lt;&lt; endl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294914" name="Rectangle 3"/>
          <p:cNvSpPr>
            <a:spLocks noChangeArrowheads="1"/>
          </p:cNvSpPr>
          <p:nvPr/>
        </p:nvSpPr>
        <p:spPr bwMode="auto">
          <a:xfrm>
            <a:off x="533400" y="1125538"/>
            <a:ext cx="7315200" cy="5334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533400" y="1658938"/>
            <a:ext cx="7315200" cy="806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0000CC"/>
                </a:solidFill>
              </a:rPr>
              <a:t>bool multimatrix ( const int [ ][p], int , int , const int [ ][n], int , int ,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rgbClr val="0000CC"/>
                </a:solidFill>
              </a:rPr>
              <a:t>				  int [ ][n], int , int ) ;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7391400" y="573088"/>
            <a:ext cx="1143000" cy="68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accent2"/>
                </a:solidFill>
              </a:rPr>
              <a:t>OK</a:t>
            </a:r>
          </a:p>
        </p:txBody>
      </p:sp>
      <p:sp>
        <p:nvSpPr>
          <p:cNvPr id="29491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4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8" grpId="0" animBg="1" autoUpdateAnimBg="0"/>
      <p:bldP spid="845829" grpId="0" animBg="1" autoUpdateAnimBg="0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2"/>
          <p:cNvSpPr>
            <a:spLocks noChangeArrowheads="1"/>
          </p:cNvSpPr>
          <p:nvPr/>
        </p:nvSpPr>
        <p:spPr bwMode="auto">
          <a:xfrm>
            <a:off x="514350" y="115888"/>
            <a:ext cx="8020050" cy="6530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#include&lt;iostream&gt;	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4-15</a:t>
            </a:r>
            <a:endParaRPr lang="en-US" altLang="zh-CN" sz="1800"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#include&lt;iomanip&gt;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const int m = 4, p = 3, n = 2 ;    int a[m][p] , b[p][n] , c[m][n]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bool multimatrix (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const int a[m][p] ,  int arow ,  int acol ,  const int b[p][n] , 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		int brow ,  int bcol ,  int c[m][n] ,  int crow ,  int ccol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)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{ int i , j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cout &lt;&lt; "Please input A:\n"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m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 ( j = 0 ;  j &lt; p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a[i][j]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cout &lt;&lt; "\nPlease input B:\n"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p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for( j = 0; j&lt;n; j++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b[i][j]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if ( !multimatrix ( a , m , p , b , p , n , c , m , n ) )         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调用函数计算矩阵乘积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   </a:t>
            </a:r>
            <a:r>
              <a:rPr lang="en-US" altLang="zh-CN" sz="1800">
                <a:sym typeface="Symbol" pitchFamily="18" charset="2"/>
              </a:rPr>
              <a:t>{ cout &lt;&lt; "illegal matrix multiply.\n"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return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for ( i = 0 ;  i &lt; m ;  i ++ )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输出结果矩阵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C</a:t>
            </a:r>
            <a:endParaRPr lang="en-US" altLang="zh-CN" sz="1800" b="1">
              <a:solidFill>
                <a:srgbClr val="008000"/>
              </a:solidFill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{ for ( j = 0 ;  j &lt; n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    cout &lt;&lt; setw( 5 ) &lt;&lt; c[i][j]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cout &lt;&lt; endl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295938" name="Rectangle 3"/>
          <p:cNvSpPr>
            <a:spLocks noChangeArrowheads="1"/>
          </p:cNvSpPr>
          <p:nvPr/>
        </p:nvSpPr>
        <p:spPr bwMode="auto">
          <a:xfrm>
            <a:off x="533400" y="1152525"/>
            <a:ext cx="7315200" cy="5334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533400" y="1685925"/>
            <a:ext cx="7315200" cy="806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bool multimatrix ( const int </a:t>
            </a:r>
            <a:r>
              <a:rPr lang="en-US" altLang="zh-CN" sz="1800" b="1" i="1">
                <a:solidFill>
                  <a:schemeClr val="accent2"/>
                </a:solidFill>
              </a:rPr>
              <a:t>[ ][ ]</a:t>
            </a:r>
            <a:r>
              <a:rPr lang="en-US" altLang="zh-CN" sz="1800" b="1">
                <a:solidFill>
                  <a:schemeClr val="accent2"/>
                </a:solidFill>
              </a:rPr>
              <a:t>, int , int , const int </a:t>
            </a:r>
            <a:r>
              <a:rPr lang="en-US" altLang="zh-CN" sz="1800" b="1" i="1">
                <a:solidFill>
                  <a:schemeClr val="accent2"/>
                </a:solidFill>
              </a:rPr>
              <a:t>[ ][ ]</a:t>
            </a:r>
            <a:r>
              <a:rPr lang="en-US" altLang="zh-CN" sz="1800" b="1">
                <a:solidFill>
                  <a:schemeClr val="accent2"/>
                </a:solidFill>
              </a:rPr>
              <a:t>, int , int ,</a:t>
            </a:r>
          </a:p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				  int [ ][n], int , int ) ;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2082800"/>
            <a:ext cx="1828800" cy="2209800"/>
            <a:chOff x="2880" y="1200"/>
            <a:chExt cx="1152" cy="1392"/>
          </a:xfrm>
        </p:grpSpPr>
        <p:sp>
          <p:nvSpPr>
            <p:cNvPr id="295942" name="AutoShape 6"/>
            <p:cNvSpPr>
              <a:spLocks/>
            </p:cNvSpPr>
            <p:nvPr/>
          </p:nvSpPr>
          <p:spPr bwMode="auto">
            <a:xfrm>
              <a:off x="3084" y="2076"/>
              <a:ext cx="948" cy="516"/>
            </a:xfrm>
            <a:prstGeom prst="borderCallout2">
              <a:avLst>
                <a:gd name="adj1" fmla="val 13954"/>
                <a:gd name="adj2" fmla="val -5065"/>
                <a:gd name="adj3" fmla="val 13954"/>
                <a:gd name="adj4" fmla="val -25843"/>
                <a:gd name="adj5" fmla="val -169380"/>
                <a:gd name="adj6" fmla="val -93144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800" b="1"/>
                <a:t>不能缺省</a:t>
              </a:r>
            </a:p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1800" b="1"/>
                <a:t>低维长度</a:t>
              </a:r>
            </a:p>
          </p:txBody>
        </p:sp>
        <p:sp>
          <p:nvSpPr>
            <p:cNvPr id="295943" name="Line 7"/>
            <p:cNvSpPr>
              <a:spLocks noChangeShapeType="1"/>
            </p:cNvSpPr>
            <p:nvPr/>
          </p:nvSpPr>
          <p:spPr bwMode="auto">
            <a:xfrm flipV="1">
              <a:off x="2880" y="1200"/>
              <a:ext cx="768" cy="96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95941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990600" y="20574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访问格式：	</a:t>
            </a:r>
            <a:r>
              <a:rPr lang="zh-CN" altLang="en-US" sz="2000" b="1" i="1">
                <a:ea typeface="Arial Unicode MS"/>
                <a:cs typeface="Arial Unicode MS"/>
              </a:rPr>
              <a:t>数组名</a:t>
            </a:r>
            <a:r>
              <a:rPr lang="zh-CN" altLang="en-US" sz="2000" b="1">
                <a:ea typeface="Arial Unicode MS"/>
                <a:cs typeface="Arial Unicode MS"/>
              </a:rPr>
              <a:t>  </a:t>
            </a:r>
            <a:r>
              <a:rPr lang="en-US" altLang="zh-CN" sz="2000" b="1">
                <a:ea typeface="Arial Unicode MS"/>
                <a:cs typeface="Arial Unicode MS"/>
              </a:rPr>
              <a:t>[ </a:t>
            </a:r>
            <a:r>
              <a:rPr lang="zh-CN" altLang="en-US" sz="2000" b="1" i="1">
                <a:ea typeface="Arial Unicode MS"/>
                <a:cs typeface="Arial Unicode MS"/>
              </a:rPr>
              <a:t>表达式</a:t>
            </a:r>
            <a:r>
              <a:rPr lang="zh-CN" altLang="en-US" sz="2000" b="1">
                <a:ea typeface="Arial Unicode MS"/>
                <a:cs typeface="Arial Unicode MS"/>
              </a:rPr>
              <a:t> </a:t>
            </a:r>
            <a:r>
              <a:rPr lang="en-US" altLang="zh-CN" sz="2000" b="1">
                <a:ea typeface="Arial Unicode MS"/>
                <a:cs typeface="Arial Unicode MS"/>
              </a:rPr>
              <a:t>] </a:t>
            </a:r>
          </a:p>
        </p:txBody>
      </p:sp>
      <p:sp>
        <p:nvSpPr>
          <p:cNvPr id="534534" name="Rectangle 6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534535" name="Text Box 7"/>
          <p:cNvSpPr txBox="1">
            <a:spLocks noChangeArrowheads="1"/>
          </p:cNvSpPr>
          <p:nvPr/>
        </p:nvSpPr>
        <p:spPr bwMode="auto">
          <a:xfrm>
            <a:off x="609600" y="152400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008000"/>
                </a:solidFill>
              </a:rPr>
              <a:t>1</a:t>
            </a:r>
            <a:r>
              <a:rPr lang="zh-CN" altLang="en-US" sz="2000" b="1" i="1">
                <a:solidFill>
                  <a:srgbClr val="008000"/>
                </a:solidFill>
              </a:rPr>
              <a:t>．以下标方式访问数组 </a:t>
            </a:r>
          </a:p>
        </p:txBody>
      </p:sp>
      <p:sp>
        <p:nvSpPr>
          <p:cNvPr id="37892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3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utoUpdateAnimBg="0"/>
      <p:bldP spid="534534" grpId="0" autoUpdateAnimBg="0"/>
      <p:bldP spid="534535" grpId="0" autoUpdateAnimBg="0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2"/>
          <p:cNvSpPr>
            <a:spLocks noChangeArrowheads="1"/>
          </p:cNvSpPr>
          <p:nvPr/>
        </p:nvSpPr>
        <p:spPr bwMode="auto">
          <a:xfrm>
            <a:off x="514350" y="115888"/>
            <a:ext cx="8020050" cy="6530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#include&lt;iostream&gt;	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4-15</a:t>
            </a:r>
            <a:endParaRPr lang="en-US" altLang="zh-CN" sz="1800"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#include&lt;iomanip&gt;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const int m = 4, p = 3, n = 2 ;    int a[m][p] , b[p][n] , c[m][n]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bool multimatrix ( const int a[m][p] ,  int arow ,  int acol ,  const int b[p][n] , 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		int brow ,  int bcol ,  int c[m][n] ,  int crow ,  int ccol )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{ int i , j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0000CC"/>
                </a:solidFill>
                <a:sym typeface="Symbol" pitchFamily="18" charset="2"/>
              </a:rPr>
              <a:t>cout &lt;&lt; "Please input A:\n" ;</a:t>
            </a:r>
            <a:r>
              <a:rPr lang="en-US" altLang="zh-CN" sz="1800">
                <a:sym typeface="Symbol" pitchFamily="18" charset="2"/>
              </a:rPr>
              <a:t>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 b="1">
                <a:solidFill>
                  <a:srgbClr val="0000CC"/>
                </a:solidFill>
                <a:sym typeface="Symbol" pitchFamily="18" charset="2"/>
              </a:rPr>
              <a:t>for ( i = 0 ;  i &lt; m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CC"/>
                </a:solidFill>
                <a:sym typeface="Symbol" pitchFamily="18" charset="2"/>
              </a:rPr>
              <a:t>    for ( j = 0 ;  j &lt; p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CC"/>
                </a:solidFill>
                <a:sym typeface="Symbol" pitchFamily="18" charset="2"/>
              </a:rPr>
              <a:t>      cin &gt;&gt; a[i][j]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cout &lt;&lt; "\nPlease input B:\n"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p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for( j = 0; j&lt;n; j++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b[i][j]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if ( !multimatrix ( a , m , p , b , p , n , c , m , n ) )         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调用函数计算矩阵乘积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   </a:t>
            </a:r>
            <a:r>
              <a:rPr lang="en-US" altLang="zh-CN" sz="1800">
                <a:sym typeface="Symbol" pitchFamily="18" charset="2"/>
              </a:rPr>
              <a:t>{ cout &lt;&lt; "illegal matrix multiply.\n"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return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for ( i = 0 ;  i &lt; m ;  i ++ )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输出结果矩阵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C</a:t>
            </a:r>
            <a:endParaRPr lang="en-US" altLang="zh-CN" sz="1800" b="1">
              <a:solidFill>
                <a:srgbClr val="008000"/>
              </a:solidFill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{ for ( j = 0 ;  j &lt; n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    cout &lt;&lt; setw( 5 ) &lt;&lt; c[i][j]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cout &lt;&lt; endl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847875" name="AutoShape 3"/>
          <p:cNvSpPr>
            <a:spLocks/>
          </p:cNvSpPr>
          <p:nvPr/>
        </p:nvSpPr>
        <p:spPr bwMode="auto">
          <a:xfrm>
            <a:off x="5486400" y="1411288"/>
            <a:ext cx="2209800" cy="838200"/>
          </a:xfrm>
          <a:prstGeom prst="borderCallout2">
            <a:avLst>
              <a:gd name="adj1" fmla="val 13634"/>
              <a:gd name="adj2" fmla="val -3449"/>
              <a:gd name="adj3" fmla="val 13634"/>
              <a:gd name="adj4" fmla="val -23995"/>
              <a:gd name="adj5" fmla="val 141477"/>
              <a:gd name="adj6" fmla="val -899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嵌套循环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 sz="1800" b="1"/>
              <a:t>输入 </a:t>
            </a:r>
            <a:r>
              <a:rPr lang="en-US" altLang="zh-CN" sz="1800" b="1"/>
              <a:t>A </a:t>
            </a:r>
            <a:r>
              <a:rPr lang="zh-CN" altLang="en-US" sz="1800" b="1"/>
              <a:t>矩阵元素</a:t>
            </a:r>
          </a:p>
        </p:txBody>
      </p:sp>
      <p:sp>
        <p:nvSpPr>
          <p:cNvPr id="29696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5" grpId="0" animBg="1" autoUpdateAnimBg="0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2"/>
          <p:cNvSpPr>
            <a:spLocks noChangeArrowheads="1"/>
          </p:cNvSpPr>
          <p:nvPr/>
        </p:nvSpPr>
        <p:spPr bwMode="auto">
          <a:xfrm>
            <a:off x="514350" y="115888"/>
            <a:ext cx="8020050" cy="6530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#include&lt;iostream&gt;	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4-15</a:t>
            </a:r>
            <a:endParaRPr lang="en-US" altLang="zh-CN" sz="1800"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#include&lt;iomanip&gt;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const int m = 4, p = 3, n = 2 ;    int a[m][p] , b[p][n] , c[m][n]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bool multimatrix ( const int a[m][p] ,  int arow ,  int acol ,  const int b[p][n] , 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		int brow ,  int bcol ,  int c[m][n] ,  int crow ,  int ccol )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{ int i , j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cout &lt;&lt; "Please input A:\n"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m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 ( j = 0 ;  j &lt; p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a[i][j]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cout &lt;&lt; "\nPlease input B:\n"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 b="1">
                <a:solidFill>
                  <a:srgbClr val="0000FF"/>
                </a:solidFill>
                <a:sym typeface="Symbol" pitchFamily="18" charset="2"/>
              </a:rPr>
              <a:t>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for ( i = 0 ;  i &lt; p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   for( j = 0; j&lt;n; j++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     cin &gt;&gt; b[i][j]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if ( !multimatrix ( a , m , p , b , p , n , c , m , n ) )         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调用函数计算矩阵乘积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   </a:t>
            </a:r>
            <a:r>
              <a:rPr lang="en-US" altLang="zh-CN" sz="1800">
                <a:sym typeface="Symbol" pitchFamily="18" charset="2"/>
              </a:rPr>
              <a:t>{ cout &lt;&lt; "illegal matrix multiply.\n"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return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for ( i = 0 ;  i &lt; m ;  i ++ )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输出结果矩阵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C</a:t>
            </a:r>
            <a:endParaRPr lang="en-US" altLang="zh-CN" sz="1800" b="1">
              <a:solidFill>
                <a:srgbClr val="008000"/>
              </a:solidFill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{ for ( j = 0 ;  j &lt; n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    cout &lt;&lt; setw( 5 ) &lt;&lt; c[i][j]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cout &lt;&lt; endl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848899" name="AutoShape 3"/>
          <p:cNvSpPr>
            <a:spLocks/>
          </p:cNvSpPr>
          <p:nvPr/>
        </p:nvSpPr>
        <p:spPr bwMode="auto">
          <a:xfrm>
            <a:off x="5486400" y="2325688"/>
            <a:ext cx="2209800" cy="838200"/>
          </a:xfrm>
          <a:prstGeom prst="borderCallout2">
            <a:avLst>
              <a:gd name="adj1" fmla="val 13634"/>
              <a:gd name="adj2" fmla="val -3449"/>
              <a:gd name="adj3" fmla="val 13634"/>
              <a:gd name="adj4" fmla="val -23995"/>
              <a:gd name="adj5" fmla="val 141477"/>
              <a:gd name="adj6" fmla="val -899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嵌套循环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 sz="1800" b="1"/>
              <a:t>输入 </a:t>
            </a:r>
            <a:r>
              <a:rPr lang="en-US" altLang="zh-CN" sz="1800" b="1"/>
              <a:t>B </a:t>
            </a:r>
            <a:r>
              <a:rPr lang="zh-CN" altLang="en-US" sz="1800" b="1"/>
              <a:t>矩阵元素</a:t>
            </a:r>
          </a:p>
        </p:txBody>
      </p:sp>
      <p:sp>
        <p:nvSpPr>
          <p:cNvPr id="29798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animBg="1" autoUpdateAnimBg="0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ChangeArrowheads="1"/>
          </p:cNvSpPr>
          <p:nvPr/>
        </p:nvSpPr>
        <p:spPr bwMode="auto">
          <a:xfrm>
            <a:off x="514350" y="115888"/>
            <a:ext cx="8020050" cy="6530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#include&lt;iostream&gt;	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4-15</a:t>
            </a:r>
            <a:endParaRPr lang="en-US" altLang="zh-CN" sz="1800"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#include&lt;iomanip&gt;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const int m = 4, p = 3, n = 2 ;    int a[m][p] , b[p][n] , c[m][n]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bool multimatrix ( const int a[m][p] ,  int arow ,  int acol ,  const int b[p][n] , 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		int brow ,  int bcol ,  int c[m][n] ,  int crow ,  int ccol )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{ int i , j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cout &lt;&lt; "Please input A:\n"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m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 ( j = 0 ;  j &lt; p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a[i][j]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cout &lt;&lt; "\nPlease input B:\n"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p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for( j = 0; j&lt;n; j++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b[i][j]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ym typeface="Symbol" pitchFamily="18" charset="2"/>
              </a:rPr>
              <a:t>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if ( !</a:t>
            </a:r>
            <a:r>
              <a:rPr lang="en-US" altLang="zh-CN" sz="1800" b="1" i="1">
                <a:solidFill>
                  <a:schemeClr val="accent2"/>
                </a:solidFill>
                <a:sym typeface="Symbol" pitchFamily="18" charset="2"/>
              </a:rPr>
              <a:t>multimatrix ( a , m , p , b , p , n , c , m , n )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)</a:t>
            </a:r>
            <a:r>
              <a:rPr lang="en-US" altLang="zh-CN" sz="1800">
                <a:solidFill>
                  <a:srgbClr val="0000FF"/>
                </a:solidFill>
                <a:sym typeface="Symbol" pitchFamily="18" charset="2"/>
              </a:rPr>
              <a:t>         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调用函数计算矩阵乘积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olidFill>
                  <a:srgbClr val="0000FF"/>
                </a:solidFill>
                <a:sym typeface="Symbol" pitchFamily="18" charset="2"/>
              </a:rPr>
              <a:t>  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{ cout &lt;&lt; "illegal matrix multiply.\n"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      return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for ( i = 0 ;  i &lt; m ;  i ++ )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输出结果矩阵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C</a:t>
            </a:r>
            <a:endParaRPr lang="en-US" altLang="zh-CN" sz="1800" b="1">
              <a:solidFill>
                <a:srgbClr val="008000"/>
              </a:solidFill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{ for ( j = 0 ;  j &lt; n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    cout &lt;&lt; setw( 5 ) &lt;&lt; c[i][j]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cout &lt;&lt; endl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849923" name="AutoShape 3"/>
          <p:cNvSpPr>
            <a:spLocks/>
          </p:cNvSpPr>
          <p:nvPr/>
        </p:nvSpPr>
        <p:spPr bwMode="auto">
          <a:xfrm>
            <a:off x="5334000" y="2446338"/>
            <a:ext cx="182880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26995"/>
              <a:gd name="adj5" fmla="val 192991"/>
              <a:gd name="adj6" fmla="val -10034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在判断表达式中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 sz="1800" b="1"/>
              <a:t>调用函数</a:t>
            </a:r>
          </a:p>
        </p:txBody>
      </p:sp>
      <p:sp>
        <p:nvSpPr>
          <p:cNvPr id="29901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3" grpId="0" animBg="1" autoUpdateAnimBg="0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ChangeArrowheads="1"/>
          </p:cNvSpPr>
          <p:nvPr/>
        </p:nvSpPr>
        <p:spPr bwMode="auto">
          <a:xfrm>
            <a:off x="514350" y="115888"/>
            <a:ext cx="8020050" cy="6530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#include&lt;iostream&gt;	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4-15</a:t>
            </a:r>
            <a:endParaRPr lang="en-US" altLang="zh-CN" sz="1800"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#include&lt;iomanip&gt;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const int m = 4, p = 3, n = 2 ;    int a[m][p] , b[p][n] , c[m][n]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bool multimatrix ( const int a[m][p] ,  int arow ,  int acol ,  const int b[p][n] , 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		int brow ,  int bcol ,  int c[m][n] ,  int crow ,  int ccol )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{ int i , j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cout &lt;&lt; "Please input A:\n"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m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 ( j = 0 ;  j &lt; p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a[i][j]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cout &lt;&lt; "\nPlease input B:\n"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p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for( j = 0; j&lt;n; j++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b[i][j]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ym typeface="Symbol" pitchFamily="18" charset="2"/>
              </a:rPr>
              <a:t>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if ( !</a:t>
            </a:r>
            <a:r>
              <a:rPr lang="en-US" altLang="zh-CN" sz="1800" b="1" i="1">
                <a:solidFill>
                  <a:schemeClr val="accent2"/>
                </a:solidFill>
                <a:sym typeface="Symbol" pitchFamily="18" charset="2"/>
              </a:rPr>
              <a:t>multimatrix ( a , m , p , b , p , n , c , m , n )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)</a:t>
            </a:r>
            <a:r>
              <a:rPr lang="en-US" altLang="zh-CN" sz="1800">
                <a:solidFill>
                  <a:srgbClr val="0000FF"/>
                </a:solidFill>
                <a:sym typeface="Symbol" pitchFamily="18" charset="2"/>
              </a:rPr>
              <a:t>         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调用函数计算矩阵乘积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olidFill>
                  <a:srgbClr val="0000FF"/>
                </a:solidFill>
                <a:sym typeface="Symbol" pitchFamily="18" charset="2"/>
              </a:rPr>
              <a:t>  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{ cout &lt;&lt; "illegal matrix multiply.\n"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      </a:t>
            </a:r>
            <a:r>
              <a:rPr lang="en-US" altLang="zh-CN" sz="1800" b="1">
                <a:solidFill>
                  <a:schemeClr val="accent2"/>
                </a:solidFill>
                <a:sym typeface="Symbol" pitchFamily="18" charset="2"/>
              </a:rPr>
              <a:t>return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for ( i = 0 ;  i &lt; m ;  i ++ )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输出结果矩阵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C</a:t>
            </a:r>
            <a:endParaRPr lang="en-US" altLang="zh-CN" sz="1800" b="1">
              <a:solidFill>
                <a:srgbClr val="008000"/>
              </a:solidFill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{ for ( j = 0 ;  j &lt; n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    cout &lt;&lt; setw( 5 ) &lt;&lt; c[i][j]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cout &lt;&lt; endl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850947" name="AutoShape 3"/>
          <p:cNvSpPr>
            <a:spLocks/>
          </p:cNvSpPr>
          <p:nvPr/>
        </p:nvSpPr>
        <p:spPr bwMode="auto">
          <a:xfrm>
            <a:off x="4724400" y="2554288"/>
            <a:ext cx="182880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39236"/>
              <a:gd name="adj5" fmla="val 250569"/>
              <a:gd name="adj6" fmla="val -15173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如果条件为真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结束程序</a:t>
            </a:r>
          </a:p>
        </p:txBody>
      </p:sp>
      <p:sp>
        <p:nvSpPr>
          <p:cNvPr id="30003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47" grpId="0" animBg="1" autoUpdateAnimBg="0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ChangeArrowheads="1"/>
          </p:cNvSpPr>
          <p:nvPr/>
        </p:nvSpPr>
        <p:spPr bwMode="auto">
          <a:xfrm>
            <a:off x="514350" y="115888"/>
            <a:ext cx="8020050" cy="6530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#include&lt;iostream&gt;	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4-15</a:t>
            </a:r>
            <a:endParaRPr lang="en-US" altLang="zh-CN" sz="1800"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#include&lt;iomanip&gt;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const int m = 4, p = 3, n = 2 ;    int a[m][p] , b[p][n] , c[m][n]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bool multimatrix ( const int a[m][p] ,  int arow ,  int acol ,  const int b[p][n] , 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		int brow ,  int bcol ,  int c[m][n] ,  int crow ,  int ccol )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{ int i , j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cout &lt;&lt; "Please input A:\n"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A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m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 ( j = 0 ;  j &lt; p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a[i][j]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cout &lt;&lt; "\nPlease input B:\n"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输入矩阵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元素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for ( i = 0 ;  i &lt; p ;  i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for( j = 0; j&lt;n; j++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cin &gt;&gt; b[i][j]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if ( !</a:t>
            </a:r>
            <a:r>
              <a:rPr lang="en-US" altLang="zh-CN" sz="1800" b="1" i="1">
                <a:solidFill>
                  <a:schemeClr val="accent2"/>
                </a:solidFill>
                <a:sym typeface="Symbol" pitchFamily="18" charset="2"/>
              </a:rPr>
              <a:t>multimatrix ( a , m , p , b , p , n , c , m , n )</a:t>
            </a:r>
            <a:r>
              <a:rPr lang="en-US" altLang="zh-CN" sz="1800">
                <a:sym typeface="Symbol" pitchFamily="18" charset="2"/>
              </a:rPr>
              <a:t> )         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调用函数计算矩阵乘积</a:t>
            </a:r>
          </a:p>
          <a:p>
            <a:pPr algn="just">
              <a:lnSpc>
                <a:spcPct val="90000"/>
              </a:lnSpc>
            </a:pPr>
            <a:r>
              <a:rPr lang="zh-CN" altLang="en-US" sz="1800">
                <a:sym typeface="Symbol" pitchFamily="18" charset="2"/>
              </a:rPr>
              <a:t>     </a:t>
            </a:r>
            <a:r>
              <a:rPr lang="en-US" altLang="zh-CN" sz="1800">
                <a:sym typeface="Symbol" pitchFamily="18" charset="2"/>
              </a:rPr>
              <a:t>{ cout &lt;&lt; "illegal matrix multiply.\n"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  return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for ( i = 0 ;  i &lt; m ;  i ++ )</a:t>
            </a:r>
            <a:r>
              <a:rPr lang="en-US" altLang="zh-CN" sz="1800">
                <a:sym typeface="Symbol" pitchFamily="18" charset="2"/>
              </a:rPr>
              <a:t>	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输出结果矩阵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C</a:t>
            </a:r>
            <a:endParaRPr lang="en-US" altLang="zh-CN" sz="1800" b="1">
              <a:solidFill>
                <a:srgbClr val="008000"/>
              </a:solidFill>
              <a:sym typeface="Symbol" pitchFamily="18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 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{ for ( j = 0 ;  j &lt; n ;  j ++ )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          cout &lt;&lt; setw( 5 ) &lt;&lt; c[i][j]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     cout &lt;&lt; endl ;</a:t>
            </a:r>
          </a:p>
          <a:p>
            <a:pPr algn="just">
              <a:lnSpc>
                <a:spcPct val="9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   }</a:t>
            </a:r>
          </a:p>
          <a:p>
            <a:pPr algn="just">
              <a:lnSpc>
                <a:spcPct val="9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851971" name="AutoShape 3"/>
          <p:cNvSpPr>
            <a:spLocks/>
          </p:cNvSpPr>
          <p:nvPr/>
        </p:nvSpPr>
        <p:spPr bwMode="auto">
          <a:xfrm>
            <a:off x="5943600" y="3022600"/>
            <a:ext cx="182880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39236"/>
              <a:gd name="adj5" fmla="val 250569"/>
              <a:gd name="adj6" fmla="val -15173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如果条件为假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输出结果矩阵</a:t>
            </a:r>
          </a:p>
        </p:txBody>
      </p:sp>
      <p:sp>
        <p:nvSpPr>
          <p:cNvPr id="30105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1" grpId="0" animBg="1" autoUpdateAnimBg="0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ChangeArrowheads="1"/>
          </p:cNvSpPr>
          <p:nvPr/>
        </p:nvSpPr>
        <p:spPr bwMode="auto">
          <a:xfrm>
            <a:off x="590550" y="984250"/>
            <a:ext cx="8020050" cy="508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bool multimatrix ( const int a[m][p] ,  int arow ,  int acol ,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                         const int b[p][n] ,  int brow ,  int bcol ,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	            int c[m][n] ,  int crow ,  int ccol )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{ if ( acol != brow ) return false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判断参数合法性</a:t>
            </a:r>
          </a:p>
          <a:p>
            <a:pPr algn="just">
              <a:lnSpc>
                <a:spcPct val="140000"/>
              </a:lnSpc>
            </a:pPr>
            <a:r>
              <a:rPr lang="zh-CN" altLang="en-US" sz="1800">
                <a:sym typeface="Symbol" pitchFamily="18" charset="2"/>
              </a:rPr>
              <a:t>   </a:t>
            </a:r>
            <a:r>
              <a:rPr lang="en-US" altLang="zh-CN" sz="1800">
                <a:sym typeface="Symbol" pitchFamily="18" charset="2"/>
              </a:rPr>
              <a:t>if ( crow != arow ) return false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if ( ccol != bcol ) return false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for ( int i = 0 ;  i &lt; crow ;  i ++ )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计算矩阵相乘</a:t>
            </a:r>
          </a:p>
          <a:p>
            <a:pPr algn="just">
              <a:lnSpc>
                <a:spcPct val="140000"/>
              </a:lnSpc>
            </a:pPr>
            <a:r>
              <a:rPr lang="zh-CN" altLang="en-US" sz="1800">
                <a:sym typeface="Symbol" pitchFamily="18" charset="2"/>
              </a:rPr>
              <a:t>     </a:t>
            </a:r>
            <a:r>
              <a:rPr lang="en-US" altLang="zh-CN" sz="1800">
                <a:sym typeface="Symbol" pitchFamily="18" charset="2"/>
              </a:rPr>
              <a:t>for ( int j = 0 ;  j &lt; ccol ; j ++ )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  { for ( int n = 0 ;  n &lt; acol ; n ++ )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  	c [ i ] [ j ] += a [ i ] [ n ] * b [ n ] [ j ]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  }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return true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02082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4" grpId="0" autoUpdateAnimBg="0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ChangeArrowheads="1"/>
          </p:cNvSpPr>
          <p:nvPr/>
        </p:nvSpPr>
        <p:spPr bwMode="auto">
          <a:xfrm>
            <a:off x="590550" y="984250"/>
            <a:ext cx="8020050" cy="508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bool multimatrix ( const int a[m][p] ,  int arow ,  int acol ,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                         const int b[p][n] ,  int brow ,  int bcol ,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	            int c[m][n] ,  int crow ,  int ccol )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{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if ( acol != brow ) return </a:t>
            </a:r>
            <a:r>
              <a:rPr lang="en-US" altLang="zh-CN" sz="1800" b="1">
                <a:solidFill>
                  <a:srgbClr val="FF0000"/>
                </a:solidFill>
                <a:sym typeface="Symbol" pitchFamily="18" charset="2"/>
              </a:rPr>
              <a:t>false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;</a:t>
            </a:r>
            <a:r>
              <a:rPr lang="en-US" altLang="zh-CN" sz="1800">
                <a:solidFill>
                  <a:srgbClr val="0000FF"/>
                </a:solidFill>
                <a:sym typeface="Symbol" pitchFamily="18" charset="2"/>
              </a:rPr>
              <a:t>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判断参数合法性</a:t>
            </a:r>
          </a:p>
          <a:p>
            <a:pPr algn="just">
              <a:lnSpc>
                <a:spcPct val="140000"/>
              </a:lnSpc>
            </a:pPr>
            <a:r>
              <a:rPr lang="zh-CN" altLang="en-US" sz="1800">
                <a:solidFill>
                  <a:srgbClr val="0000FF"/>
                </a:solidFill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if ( crow != arow ) return </a:t>
            </a:r>
            <a:r>
              <a:rPr lang="en-US" altLang="zh-CN" sz="1800" b="1">
                <a:solidFill>
                  <a:srgbClr val="FF0000"/>
                </a:solidFill>
                <a:sym typeface="Symbol" pitchFamily="18" charset="2"/>
              </a:rPr>
              <a:t>false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  if ( ccol != bcol ) return </a:t>
            </a:r>
            <a:r>
              <a:rPr lang="en-US" altLang="zh-CN" sz="1800" b="1">
                <a:solidFill>
                  <a:srgbClr val="FF0000"/>
                </a:solidFill>
                <a:sym typeface="Symbol" pitchFamily="18" charset="2"/>
              </a:rPr>
              <a:t>false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for ( int i = 0 ;  i &lt; crow ;  i ++ )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计算矩阵相乘</a:t>
            </a:r>
          </a:p>
          <a:p>
            <a:pPr algn="just">
              <a:lnSpc>
                <a:spcPct val="140000"/>
              </a:lnSpc>
            </a:pPr>
            <a:r>
              <a:rPr lang="zh-CN" altLang="en-US" sz="1800">
                <a:sym typeface="Symbol" pitchFamily="18" charset="2"/>
              </a:rPr>
              <a:t>     </a:t>
            </a:r>
            <a:r>
              <a:rPr lang="en-US" altLang="zh-CN" sz="1800">
                <a:sym typeface="Symbol" pitchFamily="18" charset="2"/>
              </a:rPr>
              <a:t>for ( int j = 0 ;  j &lt; ccol ; j ++ )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  { for ( int n = 0 ;  n &lt; acol ; n ++ )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  	c [ i ] [ j ] += a [ i ] [ n ] * b [ n ] [ j ]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  }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return true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854019" name="AutoShape 3"/>
          <p:cNvSpPr>
            <a:spLocks/>
          </p:cNvSpPr>
          <p:nvPr/>
        </p:nvSpPr>
        <p:spPr bwMode="auto">
          <a:xfrm>
            <a:off x="6248400" y="1335088"/>
            <a:ext cx="213995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34981"/>
              <a:gd name="adj5" fmla="val 156847"/>
              <a:gd name="adj6" fmla="val -10383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如果行或列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参数非法返回</a:t>
            </a:r>
            <a:r>
              <a:rPr lang="en-US" altLang="zh-CN" sz="1800" b="1"/>
              <a:t>false</a:t>
            </a:r>
          </a:p>
        </p:txBody>
      </p:sp>
      <p:sp>
        <p:nvSpPr>
          <p:cNvPr id="30310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animBg="1" autoUpdateAnimBg="0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2"/>
          <p:cNvSpPr>
            <a:spLocks noChangeArrowheads="1"/>
          </p:cNvSpPr>
          <p:nvPr/>
        </p:nvSpPr>
        <p:spPr bwMode="auto">
          <a:xfrm>
            <a:off x="590550" y="984250"/>
            <a:ext cx="8020050" cy="508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bool multimatrix ( const int a[m][p] ,  int arow ,  int acol ,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                         const int b[p][n] ,  int brow ,  int bcol ,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	            int c[m][n] ,  int crow ,  int ccol )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{ if ( acol != brow ) return false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判断参数合法性</a:t>
            </a:r>
          </a:p>
          <a:p>
            <a:pPr algn="just">
              <a:lnSpc>
                <a:spcPct val="140000"/>
              </a:lnSpc>
            </a:pPr>
            <a:r>
              <a:rPr lang="zh-CN" altLang="en-US" sz="1800">
                <a:sym typeface="Symbol" pitchFamily="18" charset="2"/>
              </a:rPr>
              <a:t>   </a:t>
            </a:r>
            <a:r>
              <a:rPr lang="en-US" altLang="zh-CN" sz="1800">
                <a:sym typeface="Symbol" pitchFamily="18" charset="2"/>
              </a:rPr>
              <a:t>if ( crow != arow ) return false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if ( ccol != bcol ) return false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for ( int i = 0 ;  i &lt; crow ;  i ++ )</a:t>
            </a:r>
            <a:r>
              <a:rPr lang="en-US" altLang="zh-CN" sz="1800">
                <a:solidFill>
                  <a:srgbClr val="0000FF"/>
                </a:solidFill>
                <a:sym typeface="Symbol" pitchFamily="18" charset="2"/>
              </a:rPr>
              <a:t>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计算矩阵相乘</a:t>
            </a:r>
          </a:p>
          <a:p>
            <a:pPr algn="just">
              <a:lnSpc>
                <a:spcPct val="140000"/>
              </a:lnSpc>
            </a:pPr>
            <a:r>
              <a:rPr lang="zh-CN" altLang="en-US" sz="1800">
                <a:solidFill>
                  <a:srgbClr val="0000FF"/>
                </a:solidFill>
                <a:sym typeface="Symbol" pitchFamily="18" charset="2"/>
              </a:rPr>
              <a:t>  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for ( int j = 0 ;  j &lt; ccol ; j ++ )</a:t>
            </a:r>
          </a:p>
          <a:p>
            <a:pPr algn="just">
              <a:lnSpc>
                <a:spcPct val="14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    { for ( int n = 0 ;  n &lt; acol ; n ++ )</a:t>
            </a:r>
          </a:p>
          <a:p>
            <a:pPr algn="just">
              <a:lnSpc>
                <a:spcPct val="140000"/>
              </a:lnSpc>
            </a:pP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     	c [ i ] [ j ] += a [ i ] [ n ] * b [ n ] [ j ]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 b="1">
                <a:sym typeface="Symbol" pitchFamily="18" charset="2"/>
              </a:rPr>
              <a:t>  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}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return true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855043" name="AutoShape 3"/>
          <p:cNvSpPr>
            <a:spLocks/>
          </p:cNvSpPr>
          <p:nvPr/>
        </p:nvSpPr>
        <p:spPr bwMode="auto">
          <a:xfrm>
            <a:off x="5867400" y="2401888"/>
            <a:ext cx="2590800" cy="838200"/>
          </a:xfrm>
          <a:prstGeom prst="borderCallout2">
            <a:avLst>
              <a:gd name="adj1" fmla="val 13634"/>
              <a:gd name="adj2" fmla="val -2940"/>
              <a:gd name="adj3" fmla="val 13634"/>
              <a:gd name="adj4" fmla="val -16176"/>
              <a:gd name="adj5" fmla="val 205116"/>
              <a:gd name="adj6" fmla="val -5857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参数合法计算矩阵相乘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然后返回 </a:t>
            </a:r>
            <a:r>
              <a:rPr lang="en-US" altLang="zh-CN" sz="1800" b="1"/>
              <a:t>0</a:t>
            </a:r>
          </a:p>
        </p:txBody>
      </p:sp>
      <p:sp>
        <p:nvSpPr>
          <p:cNvPr id="30413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3" grpId="0" animBg="1" autoUpdateAnimBg="0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ChangeArrowheads="1"/>
          </p:cNvSpPr>
          <p:nvPr/>
        </p:nvSpPr>
        <p:spPr bwMode="auto">
          <a:xfrm>
            <a:off x="590550" y="984250"/>
            <a:ext cx="8020050" cy="508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bool multimatrix ( const int a[m][p] ,  int arow ,  int acol ,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                         const int b[p][n] ,  int brow ,  int bcol ,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	            int c[m][n] ,  int crow ,  int ccol )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{ if ( acol != brow ) return false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判断参数合法性</a:t>
            </a:r>
          </a:p>
          <a:p>
            <a:pPr algn="just">
              <a:lnSpc>
                <a:spcPct val="140000"/>
              </a:lnSpc>
            </a:pPr>
            <a:r>
              <a:rPr lang="zh-CN" altLang="en-US" sz="1800">
                <a:sym typeface="Symbol" pitchFamily="18" charset="2"/>
              </a:rPr>
              <a:t>   </a:t>
            </a:r>
            <a:r>
              <a:rPr lang="en-US" altLang="zh-CN" sz="1800">
                <a:sym typeface="Symbol" pitchFamily="18" charset="2"/>
              </a:rPr>
              <a:t>if ( crow != arow ) return false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if ( ccol != bcol ) return false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for ( int i = 0 ;  i &lt; crow ;  i ++ )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计算矩阵相乘</a:t>
            </a:r>
          </a:p>
          <a:p>
            <a:pPr algn="just">
              <a:lnSpc>
                <a:spcPct val="140000"/>
              </a:lnSpc>
            </a:pPr>
            <a:r>
              <a:rPr lang="zh-CN" altLang="en-US" sz="1800">
                <a:sym typeface="Symbol" pitchFamily="18" charset="2"/>
              </a:rPr>
              <a:t>     </a:t>
            </a:r>
            <a:r>
              <a:rPr lang="en-US" altLang="zh-CN" sz="1800">
                <a:sym typeface="Symbol" pitchFamily="18" charset="2"/>
              </a:rPr>
              <a:t>for ( int j = 0 ;  j &lt; ccol ; j ++ )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  { for ( int n = 0 ;  n &lt; acol ; n ++ )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  	c [ i ] [ j ] += a [ i ] [ n ] * b [ n ] [ j ]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  }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   return true ;</a:t>
            </a:r>
          </a:p>
          <a:p>
            <a:pPr algn="just">
              <a:lnSpc>
                <a:spcPct val="140000"/>
              </a:lnSpc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05154" name="Rectangle 3"/>
          <p:cNvSpPr>
            <a:spLocks noChangeArrowheads="1"/>
          </p:cNvSpPr>
          <p:nvPr/>
        </p:nvSpPr>
        <p:spPr bwMode="auto">
          <a:xfrm>
            <a:off x="457200" y="1030288"/>
            <a:ext cx="6781800" cy="11430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56068" name="Text Box 4"/>
          <p:cNvSpPr txBox="1">
            <a:spLocks noChangeArrowheads="1"/>
          </p:cNvSpPr>
          <p:nvPr/>
        </p:nvSpPr>
        <p:spPr bwMode="auto">
          <a:xfrm>
            <a:off x="2906713" y="260350"/>
            <a:ext cx="5986462" cy="2981325"/>
          </a:xfrm>
          <a:prstGeom prst="rect">
            <a:avLst/>
          </a:prstGeom>
          <a:gradFill rotWithShape="0">
            <a:gsLst>
              <a:gs pos="0">
                <a:srgbClr val="FFD9FF"/>
              </a:gs>
              <a:gs pos="50000">
                <a:srgbClr val="FFFFFF"/>
              </a:gs>
              <a:gs pos="100000">
                <a:srgbClr val="FFD9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i="1">
                <a:sym typeface="Symbol" pitchFamily="18" charset="2"/>
              </a:rPr>
              <a:t>修改函数参数：</a:t>
            </a:r>
          </a:p>
          <a:p>
            <a:pPr>
              <a:lnSpc>
                <a:spcPct val="150000"/>
              </a:lnSpc>
            </a:pPr>
            <a:r>
              <a:rPr lang="en-US" altLang="zh-CN" sz="1800" b="1">
                <a:sym typeface="Symbol" pitchFamily="18" charset="2"/>
              </a:rPr>
              <a:t>bool multimatrix ( const int *a , int arow ,  int acol ,  </a:t>
            </a:r>
          </a:p>
          <a:p>
            <a:pPr>
              <a:lnSpc>
                <a:spcPct val="150000"/>
              </a:lnSpc>
            </a:pPr>
            <a:r>
              <a:rPr lang="en-US" altLang="zh-CN" sz="1800" b="1">
                <a:sym typeface="Symbol" pitchFamily="18" charset="2"/>
              </a:rPr>
              <a:t>                                       int * b , int brow ,  int bcol ,</a:t>
            </a:r>
          </a:p>
          <a:p>
            <a:pPr>
              <a:lnSpc>
                <a:spcPct val="150000"/>
              </a:lnSpc>
            </a:pPr>
            <a:r>
              <a:rPr lang="en-US" altLang="zh-CN" sz="1800" b="1">
                <a:sym typeface="Symbol" pitchFamily="18" charset="2"/>
              </a:rPr>
              <a:t>	                       int * c , int crow ,  int ccol ) ;</a:t>
            </a:r>
          </a:p>
          <a:p>
            <a:pPr>
              <a:lnSpc>
                <a:spcPct val="150000"/>
              </a:lnSpc>
            </a:pPr>
            <a:r>
              <a:rPr lang="zh-CN" altLang="en-US" sz="1800" b="1" i="1">
                <a:sym typeface="Symbol" pitchFamily="18" charset="2"/>
              </a:rPr>
              <a:t>函数调用为：</a:t>
            </a:r>
          </a:p>
          <a:p>
            <a:pPr>
              <a:lnSpc>
                <a:spcPct val="150000"/>
              </a:lnSpc>
            </a:pPr>
            <a:r>
              <a:rPr lang="zh-CN" altLang="en-US" sz="1800" b="1" i="1">
                <a:sym typeface="Symbol" pitchFamily="18" charset="2"/>
              </a:rPr>
              <a:t>	 </a:t>
            </a:r>
            <a:r>
              <a:rPr lang="en-US" altLang="zh-CN" sz="1800" b="1">
                <a:sym typeface="Symbol" pitchFamily="18" charset="2"/>
              </a:rPr>
              <a:t>multimatrix ( *a ,  m, p , *b , p, n , *c , m, n )</a:t>
            </a:r>
          </a:p>
          <a:p>
            <a:pPr>
              <a:lnSpc>
                <a:spcPct val="150000"/>
              </a:lnSpc>
            </a:pPr>
            <a:r>
              <a:rPr lang="en-US" altLang="zh-CN" sz="1800" b="1">
                <a:sym typeface="Symbol" pitchFamily="18" charset="2"/>
              </a:rPr>
              <a:t>multimatrix </a:t>
            </a:r>
            <a:r>
              <a:rPr lang="zh-CN" altLang="en-US" sz="1800" b="1">
                <a:sym typeface="Symbol" pitchFamily="18" charset="2"/>
              </a:rPr>
              <a:t>函数体应该如何访问数组？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15888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4.4.3  </a:t>
            </a:r>
            <a:r>
              <a:rPr lang="zh-CN" altLang="en-US" sz="800" smtClean="0">
                <a:latin typeface="楷体_GB2312" pitchFamily="49" charset="-122"/>
              </a:rPr>
              <a:t>应用举例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60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5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5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56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56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56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8" grpId="0" build="p" animBg="1" autoUpdateAnimBg="0"/>
    </p:bld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5"/>
          <p:cNvSpPr txBox="1">
            <a:spLocks noChangeArrowheads="1"/>
          </p:cNvSpPr>
          <p:nvPr/>
        </p:nvSpPr>
        <p:spPr bwMode="auto">
          <a:xfrm>
            <a:off x="990600" y="20574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访问格式：</a:t>
            </a:r>
            <a:r>
              <a:rPr lang="zh-CN" altLang="en-US" sz="2000">
                <a:ea typeface="Arial Unicode MS"/>
                <a:cs typeface="Arial Unicode MS"/>
              </a:rPr>
              <a:t>	</a:t>
            </a:r>
            <a:r>
              <a:rPr lang="zh-CN" altLang="en-US" sz="2000" b="1" i="1">
                <a:solidFill>
                  <a:srgbClr val="0000FF"/>
                </a:solidFill>
                <a:ea typeface="Arial Unicode MS"/>
                <a:cs typeface="Arial Unicode MS"/>
              </a:rPr>
              <a:t>数组名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en-US" altLang="zh-CN" sz="2000">
                <a:ea typeface="Arial Unicode MS"/>
                <a:cs typeface="Arial Unicode MS"/>
              </a:rPr>
              <a:t>[ </a:t>
            </a:r>
            <a:r>
              <a:rPr lang="zh-CN" altLang="en-US" sz="2000" i="1">
                <a:ea typeface="Arial Unicode MS"/>
                <a:cs typeface="Arial Unicode MS"/>
              </a:rPr>
              <a:t>表达式</a:t>
            </a:r>
            <a:r>
              <a:rPr lang="zh-CN" altLang="en-US" sz="2000">
                <a:ea typeface="Arial Unicode MS"/>
                <a:cs typeface="Arial Unicode MS"/>
              </a:rPr>
              <a:t> </a:t>
            </a:r>
            <a:r>
              <a:rPr lang="en-US" altLang="zh-CN" sz="2000">
                <a:ea typeface="Arial Unicode MS"/>
                <a:cs typeface="Arial Unicode MS"/>
              </a:rPr>
              <a:t>] </a:t>
            </a:r>
          </a:p>
        </p:txBody>
      </p:sp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609600" y="152400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008000"/>
                </a:solidFill>
              </a:rPr>
              <a:t>1</a:t>
            </a:r>
            <a:r>
              <a:rPr lang="zh-CN" altLang="en-US" sz="2000" b="1" i="1">
                <a:solidFill>
                  <a:srgbClr val="008000"/>
                </a:solidFill>
              </a:rPr>
              <a:t>．以下标方式访问数组 </a:t>
            </a:r>
          </a:p>
        </p:txBody>
      </p:sp>
      <p:sp>
        <p:nvSpPr>
          <p:cNvPr id="535560" name="AutoShape 8"/>
          <p:cNvSpPr>
            <a:spLocks/>
          </p:cNvSpPr>
          <p:nvPr/>
        </p:nvSpPr>
        <p:spPr bwMode="auto">
          <a:xfrm>
            <a:off x="4648200" y="3581400"/>
            <a:ext cx="1524000" cy="609600"/>
          </a:xfrm>
          <a:prstGeom prst="borderCallout2">
            <a:avLst>
              <a:gd name="adj1" fmla="val 18750"/>
              <a:gd name="adj2" fmla="val -5000"/>
              <a:gd name="adj3" fmla="val 18750"/>
              <a:gd name="adj4" fmla="val -25523"/>
              <a:gd name="adj5" fmla="val -142968"/>
              <a:gd name="adj6" fmla="val -91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数组的地址</a:t>
            </a:r>
          </a:p>
        </p:txBody>
      </p:sp>
      <p:sp>
        <p:nvSpPr>
          <p:cNvPr id="38917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0" grpId="0" animBg="1" autoUpdateAnimBg="0"/>
    </p:bld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Text Box 2"/>
          <p:cNvSpPr txBox="1">
            <a:spLocks noChangeArrowheads="1"/>
          </p:cNvSpPr>
          <p:nvPr/>
        </p:nvSpPr>
        <p:spPr bwMode="auto">
          <a:xfrm>
            <a:off x="609600" y="1797050"/>
            <a:ext cx="8001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1">
                <a:ea typeface="Arial Unicode MS"/>
                <a:cs typeface="Arial Unicode MS"/>
              </a:rPr>
              <a:t>C++</a:t>
            </a:r>
            <a:r>
              <a:rPr lang="zh-CN" altLang="en-US" b="1">
                <a:ea typeface="Arial Unicode MS"/>
                <a:cs typeface="Arial Unicode MS"/>
              </a:rPr>
              <a:t>的动态存储分配机制可以根据需要</a:t>
            </a:r>
          </a:p>
          <a:p>
            <a:pPr algn="ctr"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b="1">
                <a:ea typeface="Arial Unicode MS"/>
                <a:cs typeface="Arial Unicode MS"/>
              </a:rPr>
              <a:t>在程序运行时建立和撤销对象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4.5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动态存储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5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5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0" grpId="0" autoUpdateAnimBg="0"/>
      <p:bldP spid="857091" grpId="0" animBg="1" autoUpdateAnimBg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981075" y="1181100"/>
            <a:ext cx="7694613" cy="4575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  new</a:t>
            </a:r>
            <a:r>
              <a:rPr lang="en-US" altLang="zh-CN" sz="1800" b="1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 </a:t>
            </a:r>
            <a:r>
              <a:rPr lang="zh-CN" altLang="en-US" sz="18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运算符动态分配堆内存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8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     使用形式：	</a:t>
            </a:r>
            <a:r>
              <a:rPr lang="zh-CN" altLang="en-US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指针变量 </a:t>
            </a:r>
            <a:r>
              <a:rPr lang="en-US" altLang="zh-CN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= new </a:t>
            </a:r>
            <a:r>
              <a:rPr lang="zh-CN" altLang="en-US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类型（</a:t>
            </a:r>
            <a:r>
              <a:rPr lang="zh-CN" altLang="en-US" sz="2000" b="1" i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常量</a:t>
            </a:r>
            <a:r>
              <a:rPr lang="zh-CN" altLang="en-US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）；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     		指针变量 </a:t>
            </a:r>
            <a:r>
              <a:rPr lang="en-US" altLang="zh-CN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= new </a:t>
            </a:r>
            <a:r>
              <a:rPr lang="zh-CN" altLang="en-US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类型</a:t>
            </a:r>
            <a:r>
              <a:rPr lang="en-US" altLang="zh-CN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[</a:t>
            </a:r>
            <a:r>
              <a:rPr lang="zh-CN" altLang="en-US" sz="2000" b="1" i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表达式</a:t>
            </a:r>
            <a:r>
              <a:rPr lang="en-US" altLang="zh-CN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]</a:t>
            </a:r>
            <a:r>
              <a:rPr lang="zh-CN" altLang="en-US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；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    </a:t>
            </a:r>
            <a:r>
              <a:rPr lang="zh-CN" altLang="en-US" sz="1800" b="1" i="1">
                <a:latin typeface="Arial Unicode MS"/>
                <a:ea typeface="Arial Unicode MS"/>
                <a:cs typeface="Arial Unicode MS"/>
                <a:sym typeface="Symbol" pitchFamily="18" charset="2"/>
              </a:rPr>
              <a:t>作用：</a:t>
            </a:r>
            <a:r>
              <a:rPr lang="zh-CN" altLang="en-US" sz="18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从堆分配一块“类型”大小的存储空间，返回首地址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8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    </a:t>
            </a:r>
            <a:r>
              <a:rPr lang="zh-CN" altLang="en-US" sz="1800" b="1" i="1">
                <a:latin typeface="Arial Unicode MS"/>
                <a:ea typeface="Arial Unicode MS"/>
                <a:cs typeface="Arial Unicode MS"/>
                <a:sym typeface="Symbol" pitchFamily="18" charset="2"/>
              </a:rPr>
              <a:t>其中：</a:t>
            </a:r>
            <a:r>
              <a:rPr lang="zh-CN" altLang="en-US" sz="18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“常量”是初始化值，可缺省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8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	 创建数组对象时，不能为对象指定初始值</a:t>
            </a:r>
            <a:endParaRPr lang="zh-CN" altLang="en-US" sz="1800" b="1">
              <a:solidFill>
                <a:schemeClr val="folHlink"/>
              </a:solidFill>
              <a:latin typeface="Arial Unicode MS"/>
              <a:ea typeface="Arial Unicode MS"/>
              <a:cs typeface="Arial Unicode MS"/>
              <a:sym typeface="Symbol" pitchFamily="18" charset="2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  </a:t>
            </a:r>
            <a:r>
              <a:rPr lang="en-US" altLang="zh-CN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delete</a:t>
            </a:r>
            <a:r>
              <a:rPr lang="en-US" altLang="zh-CN" sz="2000" b="1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 </a:t>
            </a:r>
            <a:r>
              <a:rPr lang="zh-CN" altLang="en-US" sz="18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运算符释放已分配的内存空间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8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    使用形式：</a:t>
            </a:r>
            <a:r>
              <a:rPr lang="zh-CN" altLang="en-US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	</a:t>
            </a:r>
            <a:r>
              <a:rPr lang="en-US" altLang="zh-CN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delete </a:t>
            </a:r>
            <a:r>
              <a:rPr lang="zh-CN" altLang="en-US" sz="2000" b="1" i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指针变量</a:t>
            </a:r>
            <a:r>
              <a:rPr lang="zh-CN" altLang="en-US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 ；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		</a:t>
            </a:r>
            <a:r>
              <a:rPr lang="en-US" altLang="zh-CN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delete [] </a:t>
            </a:r>
            <a:r>
              <a:rPr lang="zh-CN" altLang="en-US" sz="2000" b="1" i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指针变量</a:t>
            </a:r>
            <a:r>
              <a:rPr lang="zh-CN" altLang="en-US" sz="2000" b="1">
                <a:solidFill>
                  <a:srgbClr val="0000FF"/>
                </a:solidFill>
                <a:latin typeface="Arial Unicode MS"/>
                <a:ea typeface="Arial Unicode MS"/>
                <a:cs typeface="Arial Unicode MS"/>
                <a:sym typeface="Symbol" pitchFamily="18" charset="2"/>
              </a:rPr>
              <a:t> ；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    </a:t>
            </a:r>
            <a:r>
              <a:rPr lang="zh-CN" altLang="en-US" sz="1800" b="1" i="1">
                <a:latin typeface="Arial Unicode MS"/>
                <a:ea typeface="Arial Unicode MS"/>
                <a:cs typeface="Arial Unicode MS"/>
                <a:sym typeface="Symbol" pitchFamily="18" charset="2"/>
              </a:rPr>
              <a:t>其中：</a:t>
            </a:r>
            <a:r>
              <a:rPr lang="zh-CN" altLang="en-US" sz="18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“指针变量”必须</a:t>
            </a:r>
            <a:r>
              <a:rPr lang="zh-CN" altLang="zh-CN" sz="18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是</a:t>
            </a:r>
            <a:r>
              <a:rPr lang="zh-CN" altLang="en-US" sz="18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一个 </a:t>
            </a:r>
            <a:r>
              <a:rPr lang="en-US" altLang="zh-CN" sz="18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new </a:t>
            </a:r>
            <a:r>
              <a:rPr lang="zh-CN" altLang="en-US" sz="1800" b="1">
                <a:latin typeface="Arial Unicode MS"/>
                <a:ea typeface="Arial Unicode MS"/>
                <a:cs typeface="Arial Unicode MS"/>
                <a:sym typeface="Symbol" pitchFamily="18" charset="2"/>
              </a:rPr>
              <a:t>返回的指针</a:t>
            </a:r>
            <a:endParaRPr lang="zh-CN" altLang="en-US" sz="1600" b="1">
              <a:latin typeface="Arial Unicode MS"/>
              <a:ea typeface="Arial Unicode MS"/>
              <a:cs typeface="Arial Unicode MS"/>
              <a:sym typeface="Symbol" pitchFamily="18" charset="2"/>
            </a:endParaRPr>
          </a:p>
        </p:txBody>
      </p:sp>
      <p:sp>
        <p:nvSpPr>
          <p:cNvPr id="858117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5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5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85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85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5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85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85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85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85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858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5" grpId="0" build="p" autoUpdateAnimBg="0" advAuto="2000"/>
      <p:bldP spid="858117" grpId="0" animBg="1" autoUpdateAnimBg="0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在</a:t>
            </a:r>
            <a:r>
              <a:rPr lang="en-US" altLang="zh-CN" smtClean="0"/>
              <a:t>C</a:t>
            </a:r>
            <a:r>
              <a:rPr lang="zh-CN" altLang="en-US" smtClean="0"/>
              <a:t>中， 堆内存的申请与释放通过</a:t>
            </a:r>
            <a:r>
              <a:rPr lang="en-US" altLang="zh-CN" smtClean="0"/>
              <a:t>malloc()</a:t>
            </a:r>
            <a:r>
              <a:rPr lang="zh-CN" altLang="en-US" smtClean="0"/>
              <a:t>和</a:t>
            </a:r>
            <a:r>
              <a:rPr lang="en-US" altLang="zh-CN" smtClean="0"/>
              <a:t>free()</a:t>
            </a:r>
            <a:r>
              <a:rPr lang="zh-CN" altLang="en-US" smtClean="0"/>
              <a:t>来进行，而对于</a:t>
            </a:r>
            <a:r>
              <a:rPr lang="en-US" altLang="zh-CN" smtClean="0"/>
              <a:t>C++</a:t>
            </a:r>
            <a:r>
              <a:rPr lang="zh-CN" altLang="en-US" smtClean="0"/>
              <a:t>，其运算符函数</a:t>
            </a:r>
            <a:r>
              <a:rPr lang="en-US" altLang="zh-CN" smtClean="0"/>
              <a:t>new</a:t>
            </a:r>
            <a:r>
              <a:rPr lang="zh-CN" altLang="en-US" smtClean="0"/>
              <a:t>、</a:t>
            </a:r>
            <a:r>
              <a:rPr lang="en-US" altLang="zh-CN" smtClean="0"/>
              <a:t>delete</a:t>
            </a:r>
            <a:r>
              <a:rPr lang="zh-CN" altLang="en-US" smtClean="0"/>
              <a:t>不但封装了</a:t>
            </a:r>
            <a:r>
              <a:rPr lang="en-US" altLang="zh-CN" smtClean="0"/>
              <a:t>malloc()</a:t>
            </a:r>
            <a:r>
              <a:rPr lang="zh-CN" altLang="en-US" smtClean="0"/>
              <a:t>和</a:t>
            </a:r>
            <a:r>
              <a:rPr lang="en-US" altLang="zh-CN" smtClean="0"/>
              <a:t>free()</a:t>
            </a:r>
            <a:r>
              <a:rPr lang="zh-CN" altLang="en-US" smtClean="0"/>
              <a:t>，还增加了一些额外的操作，来得更安全和便捷。</a:t>
            </a:r>
            <a:endParaRPr lang="zh-CN" altLang="en-US"/>
          </a:p>
        </p:txBody>
      </p:sp>
      <p:pic>
        <p:nvPicPr>
          <p:cNvPr id="267266" name="Picture 2" descr="C++｜array new 和 array delete的堆内存细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4963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0" name="Picture 2" descr="C++｜array new 和 array delete的堆内存细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5772150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Text Box 2"/>
          <p:cNvSpPr txBox="1">
            <a:spLocks noChangeArrowheads="1"/>
          </p:cNvSpPr>
          <p:nvPr/>
        </p:nvSpPr>
        <p:spPr bwMode="auto">
          <a:xfrm>
            <a:off x="1362075" y="1736725"/>
            <a:ext cx="2994025" cy="380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int * p1 = new int ;	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char * p2 = new char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double * p3 = new double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int * p4 = new int [4]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……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delete p1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delete p2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delete p3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delete [] p4 ;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09252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53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09254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55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56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57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58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59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60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61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62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63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64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65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66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67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68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69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70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9271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09306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307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308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9272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09303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304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305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9273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09300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301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302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9274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09297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298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299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9275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09294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295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296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9276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09291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292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293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9277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09288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289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290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9278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09285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286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287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9279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09280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09281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09282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9283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9284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9251" name="Rectangle 6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5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8" grpId="0" autoUpdateAnimBg="0"/>
    </p:bld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273" name="Group 2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10280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1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10282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3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4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5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6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7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8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89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90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91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92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93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94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95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96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97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98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0299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10334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35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36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0300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10331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32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33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0301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10328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29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30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0302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10325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26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27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0303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10322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23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24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0304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10319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20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21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0305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10316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17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18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0306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10313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14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15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0307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10308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0309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10310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0311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0312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10274" name="Rectangle 60"/>
          <p:cNvSpPr>
            <a:spLocks noChangeArrowheads="1"/>
          </p:cNvSpPr>
          <p:nvPr/>
        </p:nvSpPr>
        <p:spPr bwMode="auto">
          <a:xfrm>
            <a:off x="1295400" y="1885950"/>
            <a:ext cx="2743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0275" name="Text Box 61"/>
          <p:cNvSpPr txBox="1">
            <a:spLocks noChangeArrowheads="1"/>
          </p:cNvSpPr>
          <p:nvPr/>
        </p:nvSpPr>
        <p:spPr bwMode="auto">
          <a:xfrm>
            <a:off x="1362075" y="1736725"/>
            <a:ext cx="2994025" cy="380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int * p1 = new int ;</a:t>
            </a:r>
            <a:endParaRPr lang="en-US" altLang="zh-CN" sz="1800">
              <a:sym typeface="Symbol" pitchFamily="18" charset="2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char * p2 = new char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double * p3 = new double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p4 = new int [4]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……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p1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p2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p3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[] p4 ;</a:t>
            </a:r>
          </a:p>
        </p:txBody>
      </p:sp>
      <p:sp>
        <p:nvSpPr>
          <p:cNvPr id="860222" name="Text Box 62"/>
          <p:cNvSpPr txBox="1">
            <a:spLocks noChangeArrowheads="1"/>
          </p:cNvSpPr>
          <p:nvPr/>
        </p:nvSpPr>
        <p:spPr bwMode="auto">
          <a:xfrm>
            <a:off x="5486400" y="1169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p1</a:t>
            </a:r>
          </a:p>
        </p:txBody>
      </p:sp>
      <p:sp>
        <p:nvSpPr>
          <p:cNvPr id="860223" name="Line 63"/>
          <p:cNvSpPr>
            <a:spLocks noChangeShapeType="1"/>
          </p:cNvSpPr>
          <p:nvPr/>
        </p:nvSpPr>
        <p:spPr bwMode="auto">
          <a:xfrm>
            <a:off x="5867400" y="1374775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224" name="Rectangle 64"/>
          <p:cNvSpPr>
            <a:spLocks noChangeArrowheads="1"/>
          </p:cNvSpPr>
          <p:nvPr/>
        </p:nvSpPr>
        <p:spPr bwMode="auto">
          <a:xfrm>
            <a:off x="6638925" y="1284288"/>
            <a:ext cx="1312863" cy="420687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0279" name="Rectangle 6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43702" y="28572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堆内存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6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0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2" grpId="0" animBg="1" autoUpdateAnimBg="0"/>
      <p:bldP spid="860223" grpId="0" animBg="1"/>
      <p:bldP spid="860224" grpId="0" animBg="1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297" name="Group 2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11308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09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11310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11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12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13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14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15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16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17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18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19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20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21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22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23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24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25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26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327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11362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63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64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1328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11359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60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61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1329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11356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57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58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1330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11353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54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55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1331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11350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51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52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1332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11347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48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49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1333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11344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45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46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1334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11341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42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43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1335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11336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1337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11338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1339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1340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11298" name="Rectangle 60"/>
          <p:cNvSpPr>
            <a:spLocks noChangeArrowheads="1"/>
          </p:cNvSpPr>
          <p:nvPr/>
        </p:nvSpPr>
        <p:spPr bwMode="auto">
          <a:xfrm>
            <a:off x="1295400" y="2343150"/>
            <a:ext cx="2743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1299" name="Text Box 62"/>
          <p:cNvSpPr txBox="1">
            <a:spLocks noChangeArrowheads="1"/>
          </p:cNvSpPr>
          <p:nvPr/>
        </p:nvSpPr>
        <p:spPr bwMode="auto">
          <a:xfrm>
            <a:off x="1362075" y="1736725"/>
            <a:ext cx="3065463" cy="380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p1 = new int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char * p2 = new char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double * p3 = new double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p4 = new int [4]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……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p1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p2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p3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[] p4 ;</a:t>
            </a:r>
          </a:p>
        </p:txBody>
      </p:sp>
      <p:grpSp>
        <p:nvGrpSpPr>
          <p:cNvPr id="311300" name="Group 63"/>
          <p:cNvGrpSpPr>
            <a:grpSpLocks/>
          </p:cNvGrpSpPr>
          <p:nvPr/>
        </p:nvGrpSpPr>
        <p:grpSpPr bwMode="auto">
          <a:xfrm>
            <a:off x="5486400" y="1169988"/>
            <a:ext cx="1143000" cy="411162"/>
            <a:chOff x="3456" y="941"/>
            <a:chExt cx="720" cy="259"/>
          </a:xfrm>
        </p:grpSpPr>
        <p:sp>
          <p:nvSpPr>
            <p:cNvPr id="311306" name="Text Box 64"/>
            <p:cNvSpPr txBox="1">
              <a:spLocks noChangeArrowheads="1"/>
            </p:cNvSpPr>
            <p:nvPr/>
          </p:nvSpPr>
          <p:spPr bwMode="auto">
            <a:xfrm>
              <a:off x="3456" y="941"/>
              <a:ext cx="288" cy="25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en-US" altLang="zh-CN" sz="1800"/>
                <a:t>p1</a:t>
              </a:r>
            </a:p>
          </p:txBody>
        </p:sp>
        <p:sp>
          <p:nvSpPr>
            <p:cNvPr id="311307" name="Line 65"/>
            <p:cNvSpPr>
              <a:spLocks noChangeShapeType="1"/>
            </p:cNvSpPr>
            <p:nvPr/>
          </p:nvSpPr>
          <p:spPr bwMode="auto">
            <a:xfrm>
              <a:off x="3696" y="1070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1301" name="Rectangle 66"/>
          <p:cNvSpPr>
            <a:spLocks noChangeArrowheads="1"/>
          </p:cNvSpPr>
          <p:nvPr/>
        </p:nvSpPr>
        <p:spPr bwMode="auto">
          <a:xfrm>
            <a:off x="6638925" y="1284288"/>
            <a:ext cx="1312863" cy="420687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61251" name="Text Box 67"/>
          <p:cNvSpPr txBox="1">
            <a:spLocks noChangeArrowheads="1"/>
          </p:cNvSpPr>
          <p:nvPr/>
        </p:nvSpPr>
        <p:spPr bwMode="auto">
          <a:xfrm>
            <a:off x="5486400" y="1931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p2</a:t>
            </a:r>
          </a:p>
        </p:txBody>
      </p:sp>
      <p:sp>
        <p:nvSpPr>
          <p:cNvPr id="861252" name="Line 68"/>
          <p:cNvSpPr>
            <a:spLocks noChangeShapeType="1"/>
          </p:cNvSpPr>
          <p:nvPr/>
        </p:nvSpPr>
        <p:spPr bwMode="auto">
          <a:xfrm>
            <a:off x="5867400" y="2136775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1253" name="Rectangle 69"/>
          <p:cNvSpPr>
            <a:spLocks noChangeArrowheads="1"/>
          </p:cNvSpPr>
          <p:nvPr/>
        </p:nvSpPr>
        <p:spPr bwMode="auto">
          <a:xfrm>
            <a:off x="6638925" y="2074863"/>
            <a:ext cx="1312863" cy="11588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1305" name="Rectangle 7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6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251" grpId="0" animBg="1" autoUpdateAnimBg="0"/>
      <p:bldP spid="861252" grpId="0" animBg="1"/>
      <p:bldP spid="861253" grpId="0" animBg="1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321" name="Group 2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12336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37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12338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39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40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41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42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43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44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45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46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47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48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49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50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51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52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53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54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2355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12390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91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92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2356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12387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88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89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2357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12384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85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86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2358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12381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82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83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2359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12378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79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80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2360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12375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76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77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2361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12372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73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74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2362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12369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70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71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2363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12364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2365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12366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2367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2368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12322" name="Rectangle 60"/>
          <p:cNvSpPr>
            <a:spLocks noChangeArrowheads="1"/>
          </p:cNvSpPr>
          <p:nvPr/>
        </p:nvSpPr>
        <p:spPr bwMode="auto">
          <a:xfrm>
            <a:off x="1295400" y="2724150"/>
            <a:ext cx="2743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2323" name="Text Box 62"/>
          <p:cNvSpPr txBox="1">
            <a:spLocks noChangeArrowheads="1"/>
          </p:cNvSpPr>
          <p:nvPr/>
        </p:nvSpPr>
        <p:spPr bwMode="auto">
          <a:xfrm>
            <a:off x="1362075" y="1736725"/>
            <a:ext cx="3209925" cy="380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p1 = new int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char * p2 = new char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double * p3 = new double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p4 = new int [4]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……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p1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p2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p3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[] p4 ;</a:t>
            </a:r>
          </a:p>
        </p:txBody>
      </p:sp>
      <p:grpSp>
        <p:nvGrpSpPr>
          <p:cNvPr id="312324" name="Group 63"/>
          <p:cNvGrpSpPr>
            <a:grpSpLocks/>
          </p:cNvGrpSpPr>
          <p:nvPr/>
        </p:nvGrpSpPr>
        <p:grpSpPr bwMode="auto">
          <a:xfrm>
            <a:off x="5486400" y="1169988"/>
            <a:ext cx="1143000" cy="411162"/>
            <a:chOff x="3456" y="941"/>
            <a:chExt cx="720" cy="259"/>
          </a:xfrm>
        </p:grpSpPr>
        <p:sp>
          <p:nvSpPr>
            <p:cNvPr id="312334" name="Text Box 64"/>
            <p:cNvSpPr txBox="1">
              <a:spLocks noChangeArrowheads="1"/>
            </p:cNvSpPr>
            <p:nvPr/>
          </p:nvSpPr>
          <p:spPr bwMode="auto">
            <a:xfrm>
              <a:off x="3456" y="941"/>
              <a:ext cx="288" cy="25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en-US" altLang="zh-CN" sz="1800"/>
                <a:t>p1</a:t>
              </a:r>
            </a:p>
          </p:txBody>
        </p:sp>
        <p:sp>
          <p:nvSpPr>
            <p:cNvPr id="312335" name="Line 65"/>
            <p:cNvSpPr>
              <a:spLocks noChangeShapeType="1"/>
            </p:cNvSpPr>
            <p:nvPr/>
          </p:nvSpPr>
          <p:spPr bwMode="auto">
            <a:xfrm>
              <a:off x="3696" y="1070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2325" name="Rectangle 66"/>
          <p:cNvSpPr>
            <a:spLocks noChangeArrowheads="1"/>
          </p:cNvSpPr>
          <p:nvPr/>
        </p:nvSpPr>
        <p:spPr bwMode="auto">
          <a:xfrm>
            <a:off x="6638925" y="1284288"/>
            <a:ext cx="1312863" cy="420687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12326" name="Group 67"/>
          <p:cNvGrpSpPr>
            <a:grpSpLocks/>
          </p:cNvGrpSpPr>
          <p:nvPr/>
        </p:nvGrpSpPr>
        <p:grpSpPr bwMode="auto">
          <a:xfrm>
            <a:off x="5486400" y="1931988"/>
            <a:ext cx="1143000" cy="411162"/>
            <a:chOff x="3456" y="941"/>
            <a:chExt cx="720" cy="259"/>
          </a:xfrm>
        </p:grpSpPr>
        <p:sp>
          <p:nvSpPr>
            <p:cNvPr id="312332" name="Text Box 68"/>
            <p:cNvSpPr txBox="1">
              <a:spLocks noChangeArrowheads="1"/>
            </p:cNvSpPr>
            <p:nvPr/>
          </p:nvSpPr>
          <p:spPr bwMode="auto">
            <a:xfrm>
              <a:off x="3456" y="941"/>
              <a:ext cx="288" cy="25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en-US" altLang="zh-CN" sz="1800"/>
                <a:t>p2</a:t>
              </a:r>
            </a:p>
          </p:txBody>
        </p:sp>
        <p:sp>
          <p:nvSpPr>
            <p:cNvPr id="312333" name="Line 69"/>
            <p:cNvSpPr>
              <a:spLocks noChangeShapeType="1"/>
            </p:cNvSpPr>
            <p:nvPr/>
          </p:nvSpPr>
          <p:spPr bwMode="auto">
            <a:xfrm>
              <a:off x="3696" y="1070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2327" name="Rectangle 70"/>
          <p:cNvSpPr>
            <a:spLocks noChangeArrowheads="1"/>
          </p:cNvSpPr>
          <p:nvPr/>
        </p:nvSpPr>
        <p:spPr bwMode="auto">
          <a:xfrm>
            <a:off x="6638925" y="2074863"/>
            <a:ext cx="1312863" cy="11588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62279" name="Text Box 71"/>
          <p:cNvSpPr txBox="1">
            <a:spLocks noChangeArrowheads="1"/>
          </p:cNvSpPr>
          <p:nvPr/>
        </p:nvSpPr>
        <p:spPr bwMode="auto">
          <a:xfrm>
            <a:off x="5486400" y="2724150"/>
            <a:ext cx="457200" cy="411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p3</a:t>
            </a:r>
          </a:p>
        </p:txBody>
      </p:sp>
      <p:sp>
        <p:nvSpPr>
          <p:cNvPr id="862280" name="Line 72"/>
          <p:cNvSpPr>
            <a:spLocks noChangeShapeType="1"/>
          </p:cNvSpPr>
          <p:nvPr/>
        </p:nvSpPr>
        <p:spPr bwMode="auto">
          <a:xfrm>
            <a:off x="5867400" y="2928938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2281" name="Rectangle 73"/>
          <p:cNvSpPr>
            <a:spLocks noChangeArrowheads="1"/>
          </p:cNvSpPr>
          <p:nvPr/>
        </p:nvSpPr>
        <p:spPr bwMode="auto">
          <a:xfrm>
            <a:off x="6638925" y="2882900"/>
            <a:ext cx="1312863" cy="792163"/>
          </a:xfrm>
          <a:prstGeom prst="rect">
            <a:avLst/>
          </a:prstGeom>
          <a:solidFill>
            <a:srgbClr val="00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2331" name="Rectangle 77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6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79" grpId="0" animBg="1" autoUpdateAnimBg="0"/>
      <p:bldP spid="862280" grpId="0" animBg="1"/>
      <p:bldP spid="862281" grpId="0" animBg="1"/>
    </p:bld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345" name="Group 2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13363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64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13365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66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67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68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69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70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71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72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73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74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75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76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77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78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79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80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81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3382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13417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18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19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3383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13414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15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16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3384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13411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12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13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3385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13408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09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10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3386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13405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06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07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3387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13402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03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04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3388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13399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00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01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3389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13396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397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398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3390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13391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3392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13393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3394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3395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13346" name="Rectangle 60"/>
          <p:cNvSpPr>
            <a:spLocks noChangeArrowheads="1"/>
          </p:cNvSpPr>
          <p:nvPr/>
        </p:nvSpPr>
        <p:spPr bwMode="auto">
          <a:xfrm>
            <a:off x="1295400" y="3105150"/>
            <a:ext cx="2743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3347" name="Text Box 62"/>
          <p:cNvSpPr txBox="1">
            <a:spLocks noChangeArrowheads="1"/>
          </p:cNvSpPr>
          <p:nvPr/>
        </p:nvSpPr>
        <p:spPr bwMode="auto">
          <a:xfrm>
            <a:off x="1362075" y="1736725"/>
            <a:ext cx="3138488" cy="380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p1 = new int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char * p2 = new char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double * p3 = new double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int * p4 = new int [4]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……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p1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p2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p3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[] p4 ;</a:t>
            </a:r>
          </a:p>
        </p:txBody>
      </p:sp>
      <p:grpSp>
        <p:nvGrpSpPr>
          <p:cNvPr id="313348" name="Group 63"/>
          <p:cNvGrpSpPr>
            <a:grpSpLocks/>
          </p:cNvGrpSpPr>
          <p:nvPr/>
        </p:nvGrpSpPr>
        <p:grpSpPr bwMode="auto">
          <a:xfrm>
            <a:off x="5486400" y="1169988"/>
            <a:ext cx="1143000" cy="411162"/>
            <a:chOff x="3456" y="941"/>
            <a:chExt cx="720" cy="259"/>
          </a:xfrm>
        </p:grpSpPr>
        <p:sp>
          <p:nvSpPr>
            <p:cNvPr id="313361" name="Text Box 64"/>
            <p:cNvSpPr txBox="1">
              <a:spLocks noChangeArrowheads="1"/>
            </p:cNvSpPr>
            <p:nvPr/>
          </p:nvSpPr>
          <p:spPr bwMode="auto">
            <a:xfrm>
              <a:off x="3456" y="941"/>
              <a:ext cx="288" cy="25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en-US" altLang="zh-CN" sz="1800"/>
                <a:t>p1</a:t>
              </a:r>
            </a:p>
          </p:txBody>
        </p:sp>
        <p:sp>
          <p:nvSpPr>
            <p:cNvPr id="313362" name="Line 65"/>
            <p:cNvSpPr>
              <a:spLocks noChangeShapeType="1"/>
            </p:cNvSpPr>
            <p:nvPr/>
          </p:nvSpPr>
          <p:spPr bwMode="auto">
            <a:xfrm>
              <a:off x="3696" y="1070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3349" name="Rectangle 66"/>
          <p:cNvSpPr>
            <a:spLocks noChangeArrowheads="1"/>
          </p:cNvSpPr>
          <p:nvPr/>
        </p:nvSpPr>
        <p:spPr bwMode="auto">
          <a:xfrm>
            <a:off x="6638925" y="1284288"/>
            <a:ext cx="1312863" cy="420687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13350" name="Group 67"/>
          <p:cNvGrpSpPr>
            <a:grpSpLocks/>
          </p:cNvGrpSpPr>
          <p:nvPr/>
        </p:nvGrpSpPr>
        <p:grpSpPr bwMode="auto">
          <a:xfrm>
            <a:off x="5486400" y="1931988"/>
            <a:ext cx="1143000" cy="411162"/>
            <a:chOff x="3456" y="941"/>
            <a:chExt cx="720" cy="259"/>
          </a:xfrm>
        </p:grpSpPr>
        <p:sp>
          <p:nvSpPr>
            <p:cNvPr id="313359" name="Text Box 68"/>
            <p:cNvSpPr txBox="1">
              <a:spLocks noChangeArrowheads="1"/>
            </p:cNvSpPr>
            <p:nvPr/>
          </p:nvSpPr>
          <p:spPr bwMode="auto">
            <a:xfrm>
              <a:off x="3456" y="941"/>
              <a:ext cx="288" cy="25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en-US" altLang="zh-CN" sz="1800"/>
                <a:t>p2</a:t>
              </a:r>
            </a:p>
          </p:txBody>
        </p:sp>
        <p:sp>
          <p:nvSpPr>
            <p:cNvPr id="313360" name="Line 69"/>
            <p:cNvSpPr>
              <a:spLocks noChangeShapeType="1"/>
            </p:cNvSpPr>
            <p:nvPr/>
          </p:nvSpPr>
          <p:spPr bwMode="auto">
            <a:xfrm>
              <a:off x="3696" y="1070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3351" name="Rectangle 70"/>
          <p:cNvSpPr>
            <a:spLocks noChangeArrowheads="1"/>
          </p:cNvSpPr>
          <p:nvPr/>
        </p:nvSpPr>
        <p:spPr bwMode="auto">
          <a:xfrm>
            <a:off x="6638925" y="2074863"/>
            <a:ext cx="1312863" cy="11588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3352" name="Text Box 71"/>
          <p:cNvSpPr txBox="1">
            <a:spLocks noChangeArrowheads="1"/>
          </p:cNvSpPr>
          <p:nvPr/>
        </p:nvSpPr>
        <p:spPr bwMode="auto">
          <a:xfrm>
            <a:off x="5486400" y="2724150"/>
            <a:ext cx="457200" cy="411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p3</a:t>
            </a:r>
          </a:p>
        </p:txBody>
      </p:sp>
      <p:sp>
        <p:nvSpPr>
          <p:cNvPr id="313353" name="Line 72"/>
          <p:cNvSpPr>
            <a:spLocks noChangeShapeType="1"/>
          </p:cNvSpPr>
          <p:nvPr/>
        </p:nvSpPr>
        <p:spPr bwMode="auto">
          <a:xfrm>
            <a:off x="5867400" y="2928938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3354" name="Rectangle 73"/>
          <p:cNvSpPr>
            <a:spLocks noChangeArrowheads="1"/>
          </p:cNvSpPr>
          <p:nvPr/>
        </p:nvSpPr>
        <p:spPr bwMode="auto">
          <a:xfrm>
            <a:off x="6638925" y="2882900"/>
            <a:ext cx="1312863" cy="792163"/>
          </a:xfrm>
          <a:prstGeom prst="rect">
            <a:avLst/>
          </a:prstGeom>
          <a:solidFill>
            <a:srgbClr val="00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63306" name="Text Box 74"/>
          <p:cNvSpPr txBox="1">
            <a:spLocks noChangeArrowheads="1"/>
          </p:cNvSpPr>
          <p:nvPr/>
        </p:nvSpPr>
        <p:spPr bwMode="auto">
          <a:xfrm>
            <a:off x="5486400" y="390683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p4</a:t>
            </a:r>
          </a:p>
        </p:txBody>
      </p:sp>
      <p:sp>
        <p:nvSpPr>
          <p:cNvPr id="863307" name="Line 75"/>
          <p:cNvSpPr>
            <a:spLocks noChangeShapeType="1"/>
          </p:cNvSpPr>
          <p:nvPr/>
        </p:nvSpPr>
        <p:spPr bwMode="auto">
          <a:xfrm>
            <a:off x="5867400" y="4111625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3308" name="Rectangle 76"/>
          <p:cNvSpPr>
            <a:spLocks noChangeArrowheads="1"/>
          </p:cNvSpPr>
          <p:nvPr/>
        </p:nvSpPr>
        <p:spPr bwMode="auto">
          <a:xfrm>
            <a:off x="6638925" y="4065588"/>
            <a:ext cx="1312863" cy="1582737"/>
          </a:xfrm>
          <a:prstGeom prst="rect">
            <a:avLst/>
          </a:prstGeom>
          <a:solidFill>
            <a:srgbClr val="99663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3358" name="Rectangle 80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6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3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306" grpId="0" animBg="1" autoUpdateAnimBg="0"/>
      <p:bldP spid="863307" grpId="0" animBg="1"/>
      <p:bldP spid="863308" grpId="0" animBg="1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369" name="Group 2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14387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88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14389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90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91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92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93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94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95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96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97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98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99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400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401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402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403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404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405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4406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14441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42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43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4407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14438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39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40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4408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14435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36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37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4409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14432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33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34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4410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14429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30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31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4411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14426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27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28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4412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14423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24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25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4413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14420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21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22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4414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14415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4416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14417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4418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4419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14370" name="Rectangle 60"/>
          <p:cNvSpPr>
            <a:spLocks noChangeArrowheads="1"/>
          </p:cNvSpPr>
          <p:nvPr/>
        </p:nvSpPr>
        <p:spPr bwMode="auto">
          <a:xfrm>
            <a:off x="1295400" y="3943350"/>
            <a:ext cx="2743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4371" name="Text Box 62"/>
          <p:cNvSpPr txBox="1">
            <a:spLocks noChangeArrowheads="1"/>
          </p:cNvSpPr>
          <p:nvPr/>
        </p:nvSpPr>
        <p:spPr bwMode="auto">
          <a:xfrm>
            <a:off x="1362075" y="1736725"/>
            <a:ext cx="3138488" cy="380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p1 = new int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char * p2 = new char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double * p3 = new double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p4 = new int [4]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……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delete p1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p2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p3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[] p4 ;</a:t>
            </a:r>
          </a:p>
        </p:txBody>
      </p:sp>
      <p:grpSp>
        <p:nvGrpSpPr>
          <p:cNvPr id="314372" name="Group 63"/>
          <p:cNvGrpSpPr>
            <a:grpSpLocks/>
          </p:cNvGrpSpPr>
          <p:nvPr/>
        </p:nvGrpSpPr>
        <p:grpSpPr bwMode="auto">
          <a:xfrm>
            <a:off x="5486400" y="1931988"/>
            <a:ext cx="1143000" cy="411162"/>
            <a:chOff x="3456" y="941"/>
            <a:chExt cx="720" cy="259"/>
          </a:xfrm>
        </p:grpSpPr>
        <p:sp>
          <p:nvSpPr>
            <p:cNvPr id="314385" name="Text Box 64"/>
            <p:cNvSpPr txBox="1">
              <a:spLocks noChangeArrowheads="1"/>
            </p:cNvSpPr>
            <p:nvPr/>
          </p:nvSpPr>
          <p:spPr bwMode="auto">
            <a:xfrm>
              <a:off x="3456" y="941"/>
              <a:ext cx="288" cy="25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en-US" altLang="zh-CN" sz="1800"/>
                <a:t>p2</a:t>
              </a:r>
            </a:p>
          </p:txBody>
        </p:sp>
        <p:sp>
          <p:nvSpPr>
            <p:cNvPr id="314386" name="Line 65"/>
            <p:cNvSpPr>
              <a:spLocks noChangeShapeType="1"/>
            </p:cNvSpPr>
            <p:nvPr/>
          </p:nvSpPr>
          <p:spPr bwMode="auto">
            <a:xfrm>
              <a:off x="3696" y="1070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4373" name="Rectangle 66"/>
          <p:cNvSpPr>
            <a:spLocks noChangeArrowheads="1"/>
          </p:cNvSpPr>
          <p:nvPr/>
        </p:nvSpPr>
        <p:spPr bwMode="auto">
          <a:xfrm>
            <a:off x="6638925" y="2074863"/>
            <a:ext cx="1312863" cy="11588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4374" name="Text Box 67"/>
          <p:cNvSpPr txBox="1">
            <a:spLocks noChangeArrowheads="1"/>
          </p:cNvSpPr>
          <p:nvPr/>
        </p:nvSpPr>
        <p:spPr bwMode="auto">
          <a:xfrm>
            <a:off x="5486400" y="2724150"/>
            <a:ext cx="457200" cy="411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p3</a:t>
            </a:r>
          </a:p>
        </p:txBody>
      </p:sp>
      <p:sp>
        <p:nvSpPr>
          <p:cNvPr id="314375" name="Line 68"/>
          <p:cNvSpPr>
            <a:spLocks noChangeShapeType="1"/>
          </p:cNvSpPr>
          <p:nvPr/>
        </p:nvSpPr>
        <p:spPr bwMode="auto">
          <a:xfrm>
            <a:off x="5867400" y="2928938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4376" name="Rectangle 69"/>
          <p:cNvSpPr>
            <a:spLocks noChangeArrowheads="1"/>
          </p:cNvSpPr>
          <p:nvPr/>
        </p:nvSpPr>
        <p:spPr bwMode="auto">
          <a:xfrm>
            <a:off x="6638925" y="2882900"/>
            <a:ext cx="1312863" cy="792163"/>
          </a:xfrm>
          <a:prstGeom prst="rect">
            <a:avLst/>
          </a:prstGeom>
          <a:solidFill>
            <a:srgbClr val="00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4377" name="Text Box 70"/>
          <p:cNvSpPr txBox="1">
            <a:spLocks noChangeArrowheads="1"/>
          </p:cNvSpPr>
          <p:nvPr/>
        </p:nvSpPr>
        <p:spPr bwMode="auto">
          <a:xfrm>
            <a:off x="5486400" y="390683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p4</a:t>
            </a:r>
          </a:p>
        </p:txBody>
      </p:sp>
      <p:sp>
        <p:nvSpPr>
          <p:cNvPr id="314378" name="Line 71"/>
          <p:cNvSpPr>
            <a:spLocks noChangeShapeType="1"/>
          </p:cNvSpPr>
          <p:nvPr/>
        </p:nvSpPr>
        <p:spPr bwMode="auto">
          <a:xfrm>
            <a:off x="5867400" y="4111625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4379" name="Rectangle 72"/>
          <p:cNvSpPr>
            <a:spLocks noChangeArrowheads="1"/>
          </p:cNvSpPr>
          <p:nvPr/>
        </p:nvSpPr>
        <p:spPr bwMode="auto">
          <a:xfrm>
            <a:off x="6638925" y="4065588"/>
            <a:ext cx="1312863" cy="1582737"/>
          </a:xfrm>
          <a:prstGeom prst="rect">
            <a:avLst/>
          </a:prstGeom>
          <a:solidFill>
            <a:srgbClr val="99663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14380" name="Group 73"/>
          <p:cNvGrpSpPr>
            <a:grpSpLocks/>
          </p:cNvGrpSpPr>
          <p:nvPr/>
        </p:nvGrpSpPr>
        <p:grpSpPr bwMode="auto">
          <a:xfrm>
            <a:off x="5486400" y="1169988"/>
            <a:ext cx="1143000" cy="411162"/>
            <a:chOff x="3456" y="941"/>
            <a:chExt cx="720" cy="259"/>
          </a:xfrm>
        </p:grpSpPr>
        <p:sp>
          <p:nvSpPr>
            <p:cNvPr id="314383" name="Text Box 74"/>
            <p:cNvSpPr txBox="1">
              <a:spLocks noChangeArrowheads="1"/>
            </p:cNvSpPr>
            <p:nvPr/>
          </p:nvSpPr>
          <p:spPr bwMode="auto">
            <a:xfrm>
              <a:off x="3456" y="941"/>
              <a:ext cx="288" cy="25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en-US" altLang="zh-CN" sz="1800"/>
                <a:t>p1</a:t>
              </a:r>
            </a:p>
          </p:txBody>
        </p:sp>
        <p:sp>
          <p:nvSpPr>
            <p:cNvPr id="314384" name="Line 75"/>
            <p:cNvSpPr>
              <a:spLocks noChangeShapeType="1"/>
            </p:cNvSpPr>
            <p:nvPr/>
          </p:nvSpPr>
          <p:spPr bwMode="auto">
            <a:xfrm>
              <a:off x="3696" y="1070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4381" name="Rectangle 76"/>
          <p:cNvSpPr>
            <a:spLocks noChangeArrowheads="1"/>
          </p:cNvSpPr>
          <p:nvPr/>
        </p:nvSpPr>
        <p:spPr bwMode="auto">
          <a:xfrm>
            <a:off x="6638925" y="1284288"/>
            <a:ext cx="1312863" cy="420687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4382" name="Rectangle 80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Text Box 2"/>
          <p:cNvSpPr txBox="1">
            <a:spLocks noChangeArrowheads="1"/>
          </p:cNvSpPr>
          <p:nvPr/>
        </p:nvSpPr>
        <p:spPr bwMode="auto">
          <a:xfrm>
            <a:off x="1485900" y="2498725"/>
            <a:ext cx="632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/>
                <a:cs typeface="Arial Unicode MS"/>
              </a:rPr>
              <a:t>    </a:t>
            </a:r>
            <a:r>
              <a:rPr lang="zh-CN" altLang="en-US" sz="2000" b="1">
                <a:ea typeface="Arial Unicode MS"/>
                <a:cs typeface="Arial Unicode MS"/>
              </a:rPr>
              <a:t>一维数组的元素是基本类型、结构类型或类类型</a:t>
            </a:r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 一维数组是向量</a:t>
            </a:r>
          </a:p>
        </p:txBody>
      </p:sp>
      <p:sp>
        <p:nvSpPr>
          <p:cNvPr id="509958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9144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4.1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一维数组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0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4" grpId="0" autoUpdateAnimBg="0"/>
      <p:bldP spid="509958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5"/>
          <p:cNvSpPr txBox="1">
            <a:spLocks noChangeArrowheads="1"/>
          </p:cNvSpPr>
          <p:nvPr/>
        </p:nvSpPr>
        <p:spPr bwMode="auto">
          <a:xfrm>
            <a:off x="990600" y="20574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访问格式：</a:t>
            </a:r>
            <a:r>
              <a:rPr lang="zh-CN" altLang="en-US" sz="2000">
                <a:ea typeface="Arial Unicode MS"/>
                <a:cs typeface="Arial Unicode MS"/>
              </a:rPr>
              <a:t>	</a:t>
            </a:r>
            <a:r>
              <a:rPr lang="zh-CN" altLang="en-US" sz="2000" i="1">
                <a:ea typeface="Arial Unicode MS"/>
                <a:cs typeface="Arial Unicode MS"/>
              </a:rPr>
              <a:t>数组名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en-US" altLang="zh-CN" sz="2000">
                <a:ea typeface="Arial Unicode MS"/>
                <a:cs typeface="Arial Unicode MS"/>
              </a:rPr>
              <a:t>[ </a:t>
            </a:r>
            <a:r>
              <a:rPr lang="zh-CN" altLang="en-US" sz="2000" b="1" i="1">
                <a:solidFill>
                  <a:srgbClr val="0000FF"/>
                </a:solidFill>
                <a:ea typeface="Arial Unicode MS"/>
                <a:cs typeface="Arial Unicode MS"/>
              </a:rPr>
              <a:t>表达式</a:t>
            </a:r>
            <a:r>
              <a:rPr lang="zh-CN" altLang="en-US" sz="2000">
                <a:ea typeface="Arial Unicode MS"/>
                <a:cs typeface="Arial Unicode MS"/>
              </a:rPr>
              <a:t> </a:t>
            </a:r>
            <a:r>
              <a:rPr lang="en-US" altLang="zh-CN" sz="2000">
                <a:ea typeface="Arial Unicode MS"/>
                <a:cs typeface="Arial Unicode MS"/>
              </a:rPr>
              <a:t>] </a:t>
            </a:r>
          </a:p>
        </p:txBody>
      </p:sp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609600" y="152400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008000"/>
                </a:solidFill>
              </a:rPr>
              <a:t>1</a:t>
            </a:r>
            <a:r>
              <a:rPr lang="zh-CN" altLang="en-US" sz="2000" b="1" i="1">
                <a:solidFill>
                  <a:srgbClr val="008000"/>
                </a:solidFill>
              </a:rPr>
              <a:t>．以下标方式访问数组 </a:t>
            </a:r>
          </a:p>
        </p:txBody>
      </p:sp>
      <p:sp>
        <p:nvSpPr>
          <p:cNvPr id="536584" name="AutoShape 8"/>
          <p:cNvSpPr>
            <a:spLocks/>
          </p:cNvSpPr>
          <p:nvPr/>
        </p:nvSpPr>
        <p:spPr bwMode="auto">
          <a:xfrm>
            <a:off x="5562600" y="3581400"/>
            <a:ext cx="1600200" cy="838200"/>
          </a:xfrm>
          <a:prstGeom prst="borderCallout2">
            <a:avLst>
              <a:gd name="adj1" fmla="val 13634"/>
              <a:gd name="adj2" fmla="val -4764"/>
              <a:gd name="adj3" fmla="val 13634"/>
              <a:gd name="adj4" fmla="val -24306"/>
              <a:gd name="adj5" fmla="val -103977"/>
              <a:gd name="adj6" fmla="val -8690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整型表达式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地址偏移值</a:t>
            </a:r>
          </a:p>
        </p:txBody>
      </p:sp>
      <p:sp>
        <p:nvSpPr>
          <p:cNvPr id="3994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8992" y="500063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偏移首地址</a:t>
            </a:r>
            <a:r>
              <a:rPr lang="en-US" altLang="zh-CN" smtClean="0"/>
              <a:t>n</a:t>
            </a:r>
            <a:r>
              <a:rPr lang="zh-CN" altLang="en-US" smtClean="0"/>
              <a:t>个位置的内存单元地址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4" grpId="0" animBg="1" autoUpdateAnimBg="0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393" name="Group 2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15408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09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15410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11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12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13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14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15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16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17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18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19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20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21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22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23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24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25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26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5427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15462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63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64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5428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15459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60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61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5429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15456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57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58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5430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15453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54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55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5431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15450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51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52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5432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15447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48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49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5433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15444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45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46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5434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15441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42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43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5435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15436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5437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15438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5439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5440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15394" name="Rectangle 60"/>
          <p:cNvSpPr>
            <a:spLocks noChangeArrowheads="1"/>
          </p:cNvSpPr>
          <p:nvPr/>
        </p:nvSpPr>
        <p:spPr bwMode="auto">
          <a:xfrm>
            <a:off x="1295400" y="3943350"/>
            <a:ext cx="2743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5395" name="Text Box 62"/>
          <p:cNvSpPr txBox="1">
            <a:spLocks noChangeArrowheads="1"/>
          </p:cNvSpPr>
          <p:nvPr/>
        </p:nvSpPr>
        <p:spPr bwMode="auto">
          <a:xfrm>
            <a:off x="1362075" y="1736725"/>
            <a:ext cx="3065463" cy="380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p1 = new int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char * p2 = new char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double * p3 = new double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p4 = new int [4]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……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delete p1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p2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p3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[] p4 ;</a:t>
            </a:r>
          </a:p>
        </p:txBody>
      </p:sp>
      <p:grpSp>
        <p:nvGrpSpPr>
          <p:cNvPr id="315396" name="Group 63"/>
          <p:cNvGrpSpPr>
            <a:grpSpLocks/>
          </p:cNvGrpSpPr>
          <p:nvPr/>
        </p:nvGrpSpPr>
        <p:grpSpPr bwMode="auto">
          <a:xfrm>
            <a:off x="5486400" y="1931988"/>
            <a:ext cx="1143000" cy="411162"/>
            <a:chOff x="3456" y="941"/>
            <a:chExt cx="720" cy="259"/>
          </a:xfrm>
        </p:grpSpPr>
        <p:sp>
          <p:nvSpPr>
            <p:cNvPr id="315406" name="Text Box 64"/>
            <p:cNvSpPr txBox="1">
              <a:spLocks noChangeArrowheads="1"/>
            </p:cNvSpPr>
            <p:nvPr/>
          </p:nvSpPr>
          <p:spPr bwMode="auto">
            <a:xfrm>
              <a:off x="3456" y="941"/>
              <a:ext cx="288" cy="25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en-US" altLang="zh-CN" sz="1800"/>
                <a:t>p2</a:t>
              </a:r>
            </a:p>
          </p:txBody>
        </p:sp>
        <p:sp>
          <p:nvSpPr>
            <p:cNvPr id="315407" name="Line 65"/>
            <p:cNvSpPr>
              <a:spLocks noChangeShapeType="1"/>
            </p:cNvSpPr>
            <p:nvPr/>
          </p:nvSpPr>
          <p:spPr bwMode="auto">
            <a:xfrm>
              <a:off x="3696" y="1070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5397" name="Rectangle 66"/>
          <p:cNvSpPr>
            <a:spLocks noChangeArrowheads="1"/>
          </p:cNvSpPr>
          <p:nvPr/>
        </p:nvSpPr>
        <p:spPr bwMode="auto">
          <a:xfrm>
            <a:off x="6638925" y="2074863"/>
            <a:ext cx="1312863" cy="11588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5398" name="Text Box 67"/>
          <p:cNvSpPr txBox="1">
            <a:spLocks noChangeArrowheads="1"/>
          </p:cNvSpPr>
          <p:nvPr/>
        </p:nvSpPr>
        <p:spPr bwMode="auto">
          <a:xfrm>
            <a:off x="5486400" y="2724150"/>
            <a:ext cx="457200" cy="411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p3</a:t>
            </a:r>
          </a:p>
        </p:txBody>
      </p:sp>
      <p:sp>
        <p:nvSpPr>
          <p:cNvPr id="315399" name="Line 68"/>
          <p:cNvSpPr>
            <a:spLocks noChangeShapeType="1"/>
          </p:cNvSpPr>
          <p:nvPr/>
        </p:nvSpPr>
        <p:spPr bwMode="auto">
          <a:xfrm>
            <a:off x="5867400" y="2928938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5400" name="Rectangle 69"/>
          <p:cNvSpPr>
            <a:spLocks noChangeArrowheads="1"/>
          </p:cNvSpPr>
          <p:nvPr/>
        </p:nvSpPr>
        <p:spPr bwMode="auto">
          <a:xfrm>
            <a:off x="6638925" y="2882900"/>
            <a:ext cx="1312863" cy="792163"/>
          </a:xfrm>
          <a:prstGeom prst="rect">
            <a:avLst/>
          </a:prstGeom>
          <a:solidFill>
            <a:srgbClr val="00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5401" name="Text Box 70"/>
          <p:cNvSpPr txBox="1">
            <a:spLocks noChangeArrowheads="1"/>
          </p:cNvSpPr>
          <p:nvPr/>
        </p:nvSpPr>
        <p:spPr bwMode="auto">
          <a:xfrm>
            <a:off x="5486400" y="390683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p4</a:t>
            </a:r>
          </a:p>
        </p:txBody>
      </p:sp>
      <p:sp>
        <p:nvSpPr>
          <p:cNvPr id="315402" name="Line 71"/>
          <p:cNvSpPr>
            <a:spLocks noChangeShapeType="1"/>
          </p:cNvSpPr>
          <p:nvPr/>
        </p:nvSpPr>
        <p:spPr bwMode="auto">
          <a:xfrm>
            <a:off x="5867400" y="4111625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5403" name="Rectangle 72"/>
          <p:cNvSpPr>
            <a:spLocks noChangeArrowheads="1"/>
          </p:cNvSpPr>
          <p:nvPr/>
        </p:nvSpPr>
        <p:spPr bwMode="auto">
          <a:xfrm>
            <a:off x="6638925" y="4065588"/>
            <a:ext cx="1312863" cy="1582737"/>
          </a:xfrm>
          <a:prstGeom prst="rect">
            <a:avLst/>
          </a:prstGeom>
          <a:solidFill>
            <a:srgbClr val="99663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5404" name="Text Box 73"/>
          <p:cNvSpPr txBox="1">
            <a:spLocks noChangeArrowheads="1"/>
          </p:cNvSpPr>
          <p:nvPr/>
        </p:nvSpPr>
        <p:spPr bwMode="auto">
          <a:xfrm>
            <a:off x="5486400" y="1169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p1</a:t>
            </a:r>
          </a:p>
        </p:txBody>
      </p:sp>
      <p:sp>
        <p:nvSpPr>
          <p:cNvPr id="315405" name="Rectangle 77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17" name="Group 2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16432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33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16434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35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36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37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38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39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40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41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42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43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44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45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46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47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48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49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50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6451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16486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87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88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6452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16483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84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85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6453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16480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81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82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6454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16477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78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79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6455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16474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75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76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6456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16471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72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73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6457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16468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69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70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6458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16465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66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67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6459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16460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6461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16462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6463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6464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16418" name="Rectangle 60"/>
          <p:cNvSpPr>
            <a:spLocks noChangeArrowheads="1"/>
          </p:cNvSpPr>
          <p:nvPr/>
        </p:nvSpPr>
        <p:spPr bwMode="auto">
          <a:xfrm>
            <a:off x="1295400" y="4400550"/>
            <a:ext cx="2743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6419" name="Text Box 62"/>
          <p:cNvSpPr txBox="1">
            <a:spLocks noChangeArrowheads="1"/>
          </p:cNvSpPr>
          <p:nvPr/>
        </p:nvSpPr>
        <p:spPr bwMode="auto">
          <a:xfrm>
            <a:off x="1362075" y="1736725"/>
            <a:ext cx="3281363" cy="380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p1 = new int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char * p2 = new char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double * p3 = new double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p4 = new int [4]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……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p1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delete p2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p3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[] p4 ;</a:t>
            </a:r>
          </a:p>
        </p:txBody>
      </p:sp>
      <p:grpSp>
        <p:nvGrpSpPr>
          <p:cNvPr id="316420" name="Group 63"/>
          <p:cNvGrpSpPr>
            <a:grpSpLocks/>
          </p:cNvGrpSpPr>
          <p:nvPr/>
        </p:nvGrpSpPr>
        <p:grpSpPr bwMode="auto">
          <a:xfrm>
            <a:off x="5486400" y="1931988"/>
            <a:ext cx="1143000" cy="411162"/>
            <a:chOff x="3456" y="941"/>
            <a:chExt cx="720" cy="259"/>
          </a:xfrm>
        </p:grpSpPr>
        <p:sp>
          <p:nvSpPr>
            <p:cNvPr id="316430" name="Text Box 64"/>
            <p:cNvSpPr txBox="1">
              <a:spLocks noChangeArrowheads="1"/>
            </p:cNvSpPr>
            <p:nvPr/>
          </p:nvSpPr>
          <p:spPr bwMode="auto">
            <a:xfrm>
              <a:off x="3456" y="941"/>
              <a:ext cx="288" cy="25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kumimoji="0" lang="en-US" altLang="zh-CN" sz="1800"/>
                <a:t>p2</a:t>
              </a:r>
            </a:p>
          </p:txBody>
        </p:sp>
        <p:sp>
          <p:nvSpPr>
            <p:cNvPr id="316431" name="Line 65"/>
            <p:cNvSpPr>
              <a:spLocks noChangeShapeType="1"/>
            </p:cNvSpPr>
            <p:nvPr/>
          </p:nvSpPr>
          <p:spPr bwMode="auto">
            <a:xfrm>
              <a:off x="3696" y="1070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6421" name="Rectangle 66"/>
          <p:cNvSpPr>
            <a:spLocks noChangeArrowheads="1"/>
          </p:cNvSpPr>
          <p:nvPr/>
        </p:nvSpPr>
        <p:spPr bwMode="auto">
          <a:xfrm>
            <a:off x="6638925" y="2074863"/>
            <a:ext cx="1312863" cy="11588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6422" name="Text Box 67"/>
          <p:cNvSpPr txBox="1">
            <a:spLocks noChangeArrowheads="1"/>
          </p:cNvSpPr>
          <p:nvPr/>
        </p:nvSpPr>
        <p:spPr bwMode="auto">
          <a:xfrm>
            <a:off x="5486400" y="2724150"/>
            <a:ext cx="457200" cy="411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p3</a:t>
            </a:r>
          </a:p>
        </p:txBody>
      </p:sp>
      <p:sp>
        <p:nvSpPr>
          <p:cNvPr id="316423" name="Line 68"/>
          <p:cNvSpPr>
            <a:spLocks noChangeShapeType="1"/>
          </p:cNvSpPr>
          <p:nvPr/>
        </p:nvSpPr>
        <p:spPr bwMode="auto">
          <a:xfrm>
            <a:off x="5867400" y="2928938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6424" name="Rectangle 69"/>
          <p:cNvSpPr>
            <a:spLocks noChangeArrowheads="1"/>
          </p:cNvSpPr>
          <p:nvPr/>
        </p:nvSpPr>
        <p:spPr bwMode="auto">
          <a:xfrm>
            <a:off x="6638925" y="2882900"/>
            <a:ext cx="1312863" cy="792163"/>
          </a:xfrm>
          <a:prstGeom prst="rect">
            <a:avLst/>
          </a:prstGeom>
          <a:solidFill>
            <a:srgbClr val="00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6425" name="Text Box 70"/>
          <p:cNvSpPr txBox="1">
            <a:spLocks noChangeArrowheads="1"/>
          </p:cNvSpPr>
          <p:nvPr/>
        </p:nvSpPr>
        <p:spPr bwMode="auto">
          <a:xfrm>
            <a:off x="5486400" y="390683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p4</a:t>
            </a:r>
          </a:p>
        </p:txBody>
      </p:sp>
      <p:sp>
        <p:nvSpPr>
          <p:cNvPr id="316426" name="Line 71"/>
          <p:cNvSpPr>
            <a:spLocks noChangeShapeType="1"/>
          </p:cNvSpPr>
          <p:nvPr/>
        </p:nvSpPr>
        <p:spPr bwMode="auto">
          <a:xfrm>
            <a:off x="5867400" y="4111625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6427" name="Rectangle 72"/>
          <p:cNvSpPr>
            <a:spLocks noChangeArrowheads="1"/>
          </p:cNvSpPr>
          <p:nvPr/>
        </p:nvSpPr>
        <p:spPr bwMode="auto">
          <a:xfrm>
            <a:off x="6638925" y="4065588"/>
            <a:ext cx="1312863" cy="1582737"/>
          </a:xfrm>
          <a:prstGeom prst="rect">
            <a:avLst/>
          </a:prstGeom>
          <a:solidFill>
            <a:srgbClr val="99663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6428" name="Text Box 73"/>
          <p:cNvSpPr txBox="1">
            <a:spLocks noChangeArrowheads="1"/>
          </p:cNvSpPr>
          <p:nvPr/>
        </p:nvSpPr>
        <p:spPr bwMode="auto">
          <a:xfrm>
            <a:off x="5486400" y="1169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p1</a:t>
            </a:r>
          </a:p>
        </p:txBody>
      </p:sp>
      <p:sp>
        <p:nvSpPr>
          <p:cNvPr id="316429" name="Rectangle 77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41" name="Group 2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17454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55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17456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57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58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59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60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61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62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63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64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65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66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67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68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69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70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71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72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7473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17508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09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10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7474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17505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06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07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7475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17502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03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04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7476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17499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00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01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7477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17496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497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498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7478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17493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494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495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7479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17490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491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492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7480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17487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488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489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7481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17482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7483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17484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485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486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17442" name="Rectangle 60"/>
          <p:cNvSpPr>
            <a:spLocks noChangeArrowheads="1"/>
          </p:cNvSpPr>
          <p:nvPr/>
        </p:nvSpPr>
        <p:spPr bwMode="auto">
          <a:xfrm>
            <a:off x="1295400" y="4400550"/>
            <a:ext cx="2743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7443" name="Text Box 62"/>
          <p:cNvSpPr txBox="1">
            <a:spLocks noChangeArrowheads="1"/>
          </p:cNvSpPr>
          <p:nvPr/>
        </p:nvSpPr>
        <p:spPr bwMode="auto">
          <a:xfrm>
            <a:off x="1362075" y="1736725"/>
            <a:ext cx="3138488" cy="380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p1 = new int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char * p2 = new char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double * p3 = new double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p4 = new int [4]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……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p1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delete p2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p3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[] p4 ;</a:t>
            </a:r>
          </a:p>
        </p:txBody>
      </p:sp>
      <p:sp>
        <p:nvSpPr>
          <p:cNvPr id="317444" name="Text Box 63"/>
          <p:cNvSpPr txBox="1">
            <a:spLocks noChangeArrowheads="1"/>
          </p:cNvSpPr>
          <p:nvPr/>
        </p:nvSpPr>
        <p:spPr bwMode="auto">
          <a:xfrm>
            <a:off x="5486400" y="2724150"/>
            <a:ext cx="457200" cy="411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p3</a:t>
            </a:r>
          </a:p>
        </p:txBody>
      </p:sp>
      <p:sp>
        <p:nvSpPr>
          <p:cNvPr id="317445" name="Line 64"/>
          <p:cNvSpPr>
            <a:spLocks noChangeShapeType="1"/>
          </p:cNvSpPr>
          <p:nvPr/>
        </p:nvSpPr>
        <p:spPr bwMode="auto">
          <a:xfrm>
            <a:off x="5867400" y="2928938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46" name="Rectangle 65"/>
          <p:cNvSpPr>
            <a:spLocks noChangeArrowheads="1"/>
          </p:cNvSpPr>
          <p:nvPr/>
        </p:nvSpPr>
        <p:spPr bwMode="auto">
          <a:xfrm>
            <a:off x="6638925" y="2882900"/>
            <a:ext cx="1312863" cy="792163"/>
          </a:xfrm>
          <a:prstGeom prst="rect">
            <a:avLst/>
          </a:prstGeom>
          <a:solidFill>
            <a:srgbClr val="00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7447" name="Text Box 66"/>
          <p:cNvSpPr txBox="1">
            <a:spLocks noChangeArrowheads="1"/>
          </p:cNvSpPr>
          <p:nvPr/>
        </p:nvSpPr>
        <p:spPr bwMode="auto">
          <a:xfrm>
            <a:off x="5486400" y="390683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p4</a:t>
            </a:r>
          </a:p>
        </p:txBody>
      </p:sp>
      <p:sp>
        <p:nvSpPr>
          <p:cNvPr id="317448" name="Line 67"/>
          <p:cNvSpPr>
            <a:spLocks noChangeShapeType="1"/>
          </p:cNvSpPr>
          <p:nvPr/>
        </p:nvSpPr>
        <p:spPr bwMode="auto">
          <a:xfrm>
            <a:off x="5867400" y="4111625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49" name="Rectangle 68"/>
          <p:cNvSpPr>
            <a:spLocks noChangeArrowheads="1"/>
          </p:cNvSpPr>
          <p:nvPr/>
        </p:nvSpPr>
        <p:spPr bwMode="auto">
          <a:xfrm>
            <a:off x="6638925" y="4065588"/>
            <a:ext cx="1312863" cy="1582737"/>
          </a:xfrm>
          <a:prstGeom prst="rect">
            <a:avLst/>
          </a:prstGeom>
          <a:solidFill>
            <a:srgbClr val="99663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7450" name="Text Box 69"/>
          <p:cNvSpPr txBox="1">
            <a:spLocks noChangeArrowheads="1"/>
          </p:cNvSpPr>
          <p:nvPr/>
        </p:nvSpPr>
        <p:spPr bwMode="auto">
          <a:xfrm>
            <a:off x="5486400" y="1931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p2</a:t>
            </a:r>
          </a:p>
        </p:txBody>
      </p:sp>
      <p:sp>
        <p:nvSpPr>
          <p:cNvPr id="317451" name="Text Box 70"/>
          <p:cNvSpPr txBox="1">
            <a:spLocks noChangeArrowheads="1"/>
          </p:cNvSpPr>
          <p:nvPr/>
        </p:nvSpPr>
        <p:spPr bwMode="auto">
          <a:xfrm>
            <a:off x="5486400" y="1169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p1</a:t>
            </a:r>
          </a:p>
        </p:txBody>
      </p:sp>
      <p:sp>
        <p:nvSpPr>
          <p:cNvPr id="317452" name="Rectangle 7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17453" name="Rectangle 74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465" name="Group 2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18478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79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18480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81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82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83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84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85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86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87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88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89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90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91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92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93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94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95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96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8497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18532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33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34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8498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18529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30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31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8499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18526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27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28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8500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18523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24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25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8501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18520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21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22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8502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18517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18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19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8503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18514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15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16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8504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18511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12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13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8505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18506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8507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18508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509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510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18466" name="Rectangle 60"/>
          <p:cNvSpPr>
            <a:spLocks noChangeArrowheads="1"/>
          </p:cNvSpPr>
          <p:nvPr/>
        </p:nvSpPr>
        <p:spPr bwMode="auto">
          <a:xfrm>
            <a:off x="1295400" y="4781550"/>
            <a:ext cx="2743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8467" name="Text Box 62"/>
          <p:cNvSpPr txBox="1">
            <a:spLocks noChangeArrowheads="1"/>
          </p:cNvSpPr>
          <p:nvPr/>
        </p:nvSpPr>
        <p:spPr bwMode="auto">
          <a:xfrm>
            <a:off x="1362075" y="1736725"/>
            <a:ext cx="3065463" cy="380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p1 = new int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char * p2 = new char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double * p3 = new double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p4 = new int [4]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……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p1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p2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delete p3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[] p4 ;</a:t>
            </a:r>
          </a:p>
        </p:txBody>
      </p:sp>
      <p:sp>
        <p:nvSpPr>
          <p:cNvPr id="318468" name="Text Box 63"/>
          <p:cNvSpPr txBox="1">
            <a:spLocks noChangeArrowheads="1"/>
          </p:cNvSpPr>
          <p:nvPr/>
        </p:nvSpPr>
        <p:spPr bwMode="auto">
          <a:xfrm>
            <a:off x="5486400" y="2724150"/>
            <a:ext cx="457200" cy="411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p3</a:t>
            </a:r>
          </a:p>
        </p:txBody>
      </p:sp>
      <p:sp>
        <p:nvSpPr>
          <p:cNvPr id="318469" name="Line 64"/>
          <p:cNvSpPr>
            <a:spLocks noChangeShapeType="1"/>
          </p:cNvSpPr>
          <p:nvPr/>
        </p:nvSpPr>
        <p:spPr bwMode="auto">
          <a:xfrm>
            <a:off x="5867400" y="2928938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470" name="Rectangle 65"/>
          <p:cNvSpPr>
            <a:spLocks noChangeArrowheads="1"/>
          </p:cNvSpPr>
          <p:nvPr/>
        </p:nvSpPr>
        <p:spPr bwMode="auto">
          <a:xfrm>
            <a:off x="6638925" y="2882900"/>
            <a:ext cx="1312863" cy="792163"/>
          </a:xfrm>
          <a:prstGeom prst="rect">
            <a:avLst/>
          </a:prstGeom>
          <a:solidFill>
            <a:srgbClr val="00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8471" name="Text Box 66"/>
          <p:cNvSpPr txBox="1">
            <a:spLocks noChangeArrowheads="1"/>
          </p:cNvSpPr>
          <p:nvPr/>
        </p:nvSpPr>
        <p:spPr bwMode="auto">
          <a:xfrm>
            <a:off x="5486400" y="390683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p4</a:t>
            </a:r>
          </a:p>
        </p:txBody>
      </p:sp>
      <p:sp>
        <p:nvSpPr>
          <p:cNvPr id="318472" name="Line 67"/>
          <p:cNvSpPr>
            <a:spLocks noChangeShapeType="1"/>
          </p:cNvSpPr>
          <p:nvPr/>
        </p:nvSpPr>
        <p:spPr bwMode="auto">
          <a:xfrm>
            <a:off x="5867400" y="4111625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473" name="Rectangle 68"/>
          <p:cNvSpPr>
            <a:spLocks noChangeArrowheads="1"/>
          </p:cNvSpPr>
          <p:nvPr/>
        </p:nvSpPr>
        <p:spPr bwMode="auto">
          <a:xfrm>
            <a:off x="6638925" y="4065588"/>
            <a:ext cx="1312863" cy="1582737"/>
          </a:xfrm>
          <a:prstGeom prst="rect">
            <a:avLst/>
          </a:prstGeom>
          <a:solidFill>
            <a:srgbClr val="99663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8474" name="Text Box 69"/>
          <p:cNvSpPr txBox="1">
            <a:spLocks noChangeArrowheads="1"/>
          </p:cNvSpPr>
          <p:nvPr/>
        </p:nvSpPr>
        <p:spPr bwMode="auto">
          <a:xfrm>
            <a:off x="5486400" y="1931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p2</a:t>
            </a:r>
          </a:p>
        </p:txBody>
      </p:sp>
      <p:sp>
        <p:nvSpPr>
          <p:cNvPr id="318475" name="Text Box 70"/>
          <p:cNvSpPr txBox="1">
            <a:spLocks noChangeArrowheads="1"/>
          </p:cNvSpPr>
          <p:nvPr/>
        </p:nvSpPr>
        <p:spPr bwMode="auto">
          <a:xfrm>
            <a:off x="5486400" y="1169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p1</a:t>
            </a:r>
          </a:p>
        </p:txBody>
      </p:sp>
      <p:sp>
        <p:nvSpPr>
          <p:cNvPr id="318476" name="Rectangle 7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18477" name="Rectangle 74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489" name="Group 2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19500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01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19502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03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04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05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06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07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08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09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10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11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12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13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14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15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16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17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18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9519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19554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55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56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9520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19551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52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53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9521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19548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49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50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9522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19545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46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47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9523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19542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43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44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9524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19539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40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41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9525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19536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37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38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9526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19533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34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35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9527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19528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9529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19530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9531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9532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19490" name="Rectangle 60"/>
          <p:cNvSpPr>
            <a:spLocks noChangeArrowheads="1"/>
          </p:cNvSpPr>
          <p:nvPr/>
        </p:nvSpPr>
        <p:spPr bwMode="auto">
          <a:xfrm>
            <a:off x="1295400" y="4781550"/>
            <a:ext cx="2743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9491" name="Text Box 62"/>
          <p:cNvSpPr txBox="1">
            <a:spLocks noChangeArrowheads="1"/>
          </p:cNvSpPr>
          <p:nvPr/>
        </p:nvSpPr>
        <p:spPr bwMode="auto">
          <a:xfrm>
            <a:off x="1362075" y="1736725"/>
            <a:ext cx="2994025" cy="380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p1 = new int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char * p2 = new char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double * p3 = new double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p4 = new int [4]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……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p1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p2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delete p3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[] p4 ;</a:t>
            </a:r>
          </a:p>
        </p:txBody>
      </p:sp>
      <p:sp>
        <p:nvSpPr>
          <p:cNvPr id="319492" name="Text Box 63"/>
          <p:cNvSpPr txBox="1">
            <a:spLocks noChangeArrowheads="1"/>
          </p:cNvSpPr>
          <p:nvPr/>
        </p:nvSpPr>
        <p:spPr bwMode="auto">
          <a:xfrm>
            <a:off x="5486400" y="390683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p4</a:t>
            </a:r>
          </a:p>
        </p:txBody>
      </p:sp>
      <p:sp>
        <p:nvSpPr>
          <p:cNvPr id="319493" name="Line 64"/>
          <p:cNvSpPr>
            <a:spLocks noChangeShapeType="1"/>
          </p:cNvSpPr>
          <p:nvPr/>
        </p:nvSpPr>
        <p:spPr bwMode="auto">
          <a:xfrm>
            <a:off x="5867400" y="4111625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494" name="Rectangle 65"/>
          <p:cNvSpPr>
            <a:spLocks noChangeArrowheads="1"/>
          </p:cNvSpPr>
          <p:nvPr/>
        </p:nvSpPr>
        <p:spPr bwMode="auto">
          <a:xfrm>
            <a:off x="6638925" y="4065588"/>
            <a:ext cx="1312863" cy="1582737"/>
          </a:xfrm>
          <a:prstGeom prst="rect">
            <a:avLst/>
          </a:prstGeom>
          <a:solidFill>
            <a:srgbClr val="99663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9495" name="Text Box 66"/>
          <p:cNvSpPr txBox="1">
            <a:spLocks noChangeArrowheads="1"/>
          </p:cNvSpPr>
          <p:nvPr/>
        </p:nvSpPr>
        <p:spPr bwMode="auto">
          <a:xfrm>
            <a:off x="5486400" y="1931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p2</a:t>
            </a:r>
          </a:p>
        </p:txBody>
      </p:sp>
      <p:sp>
        <p:nvSpPr>
          <p:cNvPr id="319496" name="Text Box 67"/>
          <p:cNvSpPr txBox="1">
            <a:spLocks noChangeArrowheads="1"/>
          </p:cNvSpPr>
          <p:nvPr/>
        </p:nvSpPr>
        <p:spPr bwMode="auto">
          <a:xfrm>
            <a:off x="5486400" y="1169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p1</a:t>
            </a:r>
          </a:p>
        </p:txBody>
      </p:sp>
      <p:sp>
        <p:nvSpPr>
          <p:cNvPr id="319497" name="Text Box 68"/>
          <p:cNvSpPr txBox="1">
            <a:spLocks noChangeArrowheads="1"/>
          </p:cNvSpPr>
          <p:nvPr/>
        </p:nvSpPr>
        <p:spPr bwMode="auto">
          <a:xfrm>
            <a:off x="5486400" y="2724150"/>
            <a:ext cx="457200" cy="411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p3</a:t>
            </a:r>
          </a:p>
        </p:txBody>
      </p:sp>
      <p:sp>
        <p:nvSpPr>
          <p:cNvPr id="319498" name="Rectangle 7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19499" name="Rectangle 72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513" name="Group 2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20524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25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0526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27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28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29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30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31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32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33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34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35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36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37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38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39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40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41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42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0543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20578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79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80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0544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20575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76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77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0545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20572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73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74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0546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20569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70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71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0547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20566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67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68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0548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20563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64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65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0549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20560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61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62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0550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20557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58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59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0551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20552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20553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20554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0555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0556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20514" name="Rectangle 60"/>
          <p:cNvSpPr>
            <a:spLocks noChangeArrowheads="1"/>
          </p:cNvSpPr>
          <p:nvPr/>
        </p:nvSpPr>
        <p:spPr bwMode="auto">
          <a:xfrm>
            <a:off x="1295400" y="5200650"/>
            <a:ext cx="2743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0515" name="Text Box 62"/>
          <p:cNvSpPr txBox="1">
            <a:spLocks noChangeArrowheads="1"/>
          </p:cNvSpPr>
          <p:nvPr/>
        </p:nvSpPr>
        <p:spPr bwMode="auto">
          <a:xfrm>
            <a:off x="1362075" y="1736725"/>
            <a:ext cx="3209925" cy="380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p1 = new int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char * p2 = new char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double * p3 = new double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p4 = new int [4]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……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p1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p2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p3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delete [] p4 ;</a:t>
            </a:r>
          </a:p>
        </p:txBody>
      </p:sp>
      <p:sp>
        <p:nvSpPr>
          <p:cNvPr id="320516" name="Text Box 63"/>
          <p:cNvSpPr txBox="1">
            <a:spLocks noChangeArrowheads="1"/>
          </p:cNvSpPr>
          <p:nvPr/>
        </p:nvSpPr>
        <p:spPr bwMode="auto">
          <a:xfrm>
            <a:off x="5486400" y="390683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p4</a:t>
            </a:r>
          </a:p>
        </p:txBody>
      </p:sp>
      <p:sp>
        <p:nvSpPr>
          <p:cNvPr id="320517" name="Line 64"/>
          <p:cNvSpPr>
            <a:spLocks noChangeShapeType="1"/>
          </p:cNvSpPr>
          <p:nvPr/>
        </p:nvSpPr>
        <p:spPr bwMode="auto">
          <a:xfrm>
            <a:off x="5867400" y="4111625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518" name="Rectangle 65"/>
          <p:cNvSpPr>
            <a:spLocks noChangeArrowheads="1"/>
          </p:cNvSpPr>
          <p:nvPr/>
        </p:nvSpPr>
        <p:spPr bwMode="auto">
          <a:xfrm>
            <a:off x="6638925" y="4065588"/>
            <a:ext cx="1312863" cy="1582737"/>
          </a:xfrm>
          <a:prstGeom prst="rect">
            <a:avLst/>
          </a:prstGeom>
          <a:solidFill>
            <a:srgbClr val="99663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0519" name="Text Box 66"/>
          <p:cNvSpPr txBox="1">
            <a:spLocks noChangeArrowheads="1"/>
          </p:cNvSpPr>
          <p:nvPr/>
        </p:nvSpPr>
        <p:spPr bwMode="auto">
          <a:xfrm>
            <a:off x="5486400" y="1931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p2</a:t>
            </a:r>
          </a:p>
        </p:txBody>
      </p:sp>
      <p:sp>
        <p:nvSpPr>
          <p:cNvPr id="320520" name="Text Box 67"/>
          <p:cNvSpPr txBox="1">
            <a:spLocks noChangeArrowheads="1"/>
          </p:cNvSpPr>
          <p:nvPr/>
        </p:nvSpPr>
        <p:spPr bwMode="auto">
          <a:xfrm>
            <a:off x="5486400" y="1169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p1</a:t>
            </a:r>
          </a:p>
        </p:txBody>
      </p:sp>
      <p:sp>
        <p:nvSpPr>
          <p:cNvPr id="320521" name="Text Box 68"/>
          <p:cNvSpPr txBox="1">
            <a:spLocks noChangeArrowheads="1"/>
          </p:cNvSpPr>
          <p:nvPr/>
        </p:nvSpPr>
        <p:spPr bwMode="auto">
          <a:xfrm>
            <a:off x="5486400" y="2724150"/>
            <a:ext cx="457200" cy="411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p3</a:t>
            </a:r>
          </a:p>
        </p:txBody>
      </p:sp>
      <p:sp>
        <p:nvSpPr>
          <p:cNvPr id="320522" name="Rectangle 7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20523" name="Rectangle 72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37" name="Group 2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21546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47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48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49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50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51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52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53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54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55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56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57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58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59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60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61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62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63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64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1565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21600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601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602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1566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21597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98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99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1567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21594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95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96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1568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21591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92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93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1569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21588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89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90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1570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21585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86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87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1571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21582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83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84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1572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21579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80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81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1573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21574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21575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21576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1577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1578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21538" name="Rectangle 60"/>
          <p:cNvSpPr>
            <a:spLocks noChangeArrowheads="1"/>
          </p:cNvSpPr>
          <p:nvPr/>
        </p:nvSpPr>
        <p:spPr bwMode="auto">
          <a:xfrm>
            <a:off x="1295400" y="5200650"/>
            <a:ext cx="27432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1539" name="Text Box 62"/>
          <p:cNvSpPr txBox="1">
            <a:spLocks noChangeArrowheads="1"/>
          </p:cNvSpPr>
          <p:nvPr/>
        </p:nvSpPr>
        <p:spPr bwMode="auto">
          <a:xfrm>
            <a:off x="1362075" y="1736725"/>
            <a:ext cx="3065463" cy="380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p1 = new int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char * p2 = new char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double * p3 = new double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* p4 = new int [4]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……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p1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p2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delete p3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delete [] p4 ;</a:t>
            </a:r>
          </a:p>
        </p:txBody>
      </p:sp>
      <p:sp>
        <p:nvSpPr>
          <p:cNvPr id="321540" name="Text Box 63"/>
          <p:cNvSpPr txBox="1">
            <a:spLocks noChangeArrowheads="1"/>
          </p:cNvSpPr>
          <p:nvPr/>
        </p:nvSpPr>
        <p:spPr bwMode="auto">
          <a:xfrm>
            <a:off x="5486400" y="1931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p2</a:t>
            </a:r>
          </a:p>
        </p:txBody>
      </p:sp>
      <p:sp>
        <p:nvSpPr>
          <p:cNvPr id="321541" name="Text Box 64"/>
          <p:cNvSpPr txBox="1">
            <a:spLocks noChangeArrowheads="1"/>
          </p:cNvSpPr>
          <p:nvPr/>
        </p:nvSpPr>
        <p:spPr bwMode="auto">
          <a:xfrm>
            <a:off x="5486400" y="1169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p1</a:t>
            </a:r>
          </a:p>
        </p:txBody>
      </p:sp>
      <p:sp>
        <p:nvSpPr>
          <p:cNvPr id="321542" name="Text Box 65"/>
          <p:cNvSpPr txBox="1">
            <a:spLocks noChangeArrowheads="1"/>
          </p:cNvSpPr>
          <p:nvPr/>
        </p:nvSpPr>
        <p:spPr bwMode="auto">
          <a:xfrm>
            <a:off x="5486400" y="2724150"/>
            <a:ext cx="457200" cy="411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p3</a:t>
            </a:r>
          </a:p>
        </p:txBody>
      </p:sp>
      <p:sp>
        <p:nvSpPr>
          <p:cNvPr id="321543" name="Text Box 66"/>
          <p:cNvSpPr txBox="1">
            <a:spLocks noChangeArrowheads="1"/>
          </p:cNvSpPr>
          <p:nvPr/>
        </p:nvSpPr>
        <p:spPr bwMode="auto">
          <a:xfrm>
            <a:off x="5486400" y="390683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p4</a:t>
            </a:r>
          </a:p>
        </p:txBody>
      </p:sp>
      <p:sp>
        <p:nvSpPr>
          <p:cNvPr id="321544" name="Rectangle 6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21545" name="Rectangle 70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61" name="Group 2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22569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70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71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72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73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74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75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76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77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78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79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80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81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82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83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84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85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86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87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2588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22623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24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25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2589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22620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21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22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2590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22617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18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19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2591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22614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15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16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2592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22611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12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13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2593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22608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09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10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2594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22605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06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07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2595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22602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03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04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2596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22597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22598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22599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2600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2601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22562" name="Text Box 61"/>
          <p:cNvSpPr txBox="1">
            <a:spLocks noChangeArrowheads="1"/>
          </p:cNvSpPr>
          <p:nvPr/>
        </p:nvSpPr>
        <p:spPr bwMode="auto">
          <a:xfrm>
            <a:off x="1362075" y="1736725"/>
            <a:ext cx="3065463" cy="380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int * p1 = new int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char * p2 = new char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double * p3 = new double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int * p4 = new int [4]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……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delete p1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delete p2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delete p3 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delete [] p4 ;</a:t>
            </a:r>
          </a:p>
        </p:txBody>
      </p:sp>
      <p:sp>
        <p:nvSpPr>
          <p:cNvPr id="322563" name="Text Box 62"/>
          <p:cNvSpPr txBox="1">
            <a:spLocks noChangeArrowheads="1"/>
          </p:cNvSpPr>
          <p:nvPr/>
        </p:nvSpPr>
        <p:spPr bwMode="auto">
          <a:xfrm>
            <a:off x="5486400" y="1931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p2</a:t>
            </a:r>
          </a:p>
        </p:txBody>
      </p:sp>
      <p:sp>
        <p:nvSpPr>
          <p:cNvPr id="322564" name="Text Box 63"/>
          <p:cNvSpPr txBox="1">
            <a:spLocks noChangeArrowheads="1"/>
          </p:cNvSpPr>
          <p:nvPr/>
        </p:nvSpPr>
        <p:spPr bwMode="auto">
          <a:xfrm>
            <a:off x="5486400" y="116998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p1</a:t>
            </a:r>
          </a:p>
        </p:txBody>
      </p:sp>
      <p:sp>
        <p:nvSpPr>
          <p:cNvPr id="322565" name="Text Box 64"/>
          <p:cNvSpPr txBox="1">
            <a:spLocks noChangeArrowheads="1"/>
          </p:cNvSpPr>
          <p:nvPr/>
        </p:nvSpPr>
        <p:spPr bwMode="auto">
          <a:xfrm>
            <a:off x="5486400" y="2724150"/>
            <a:ext cx="457200" cy="411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p3</a:t>
            </a:r>
          </a:p>
        </p:txBody>
      </p:sp>
      <p:sp>
        <p:nvSpPr>
          <p:cNvPr id="322566" name="Text Box 65"/>
          <p:cNvSpPr txBox="1">
            <a:spLocks noChangeArrowheads="1"/>
          </p:cNvSpPr>
          <p:nvPr/>
        </p:nvSpPr>
        <p:spPr bwMode="auto">
          <a:xfrm>
            <a:off x="5486400" y="3906838"/>
            <a:ext cx="457200" cy="4111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800"/>
              <a:t>p4</a:t>
            </a:r>
          </a:p>
        </p:txBody>
      </p:sp>
      <p:sp>
        <p:nvSpPr>
          <p:cNvPr id="322567" name="Rectangle 68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22568" name="Rectangle 69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585" name="Group 2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23590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591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592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593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594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595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596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597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598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599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600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601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602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603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604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605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606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607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608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3609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23644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45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46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3610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23641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42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43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3611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23638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39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40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3612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23635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36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37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3613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23632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33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34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3614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23629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30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31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3615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23626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27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28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3616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23623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24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25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3617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23618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23619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23620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3621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3622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73533" name="Text Box 61"/>
          <p:cNvSpPr txBox="1">
            <a:spLocks noChangeArrowheads="1"/>
          </p:cNvSpPr>
          <p:nvPr/>
        </p:nvSpPr>
        <p:spPr bwMode="auto">
          <a:xfrm>
            <a:off x="914400" y="1514475"/>
            <a:ext cx="5457825" cy="421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int main()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{ int * p = NULL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p = new int ( 89 ) ;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初始化存储区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800" b="1">
                <a:sym typeface="Symbol" pitchFamily="18" charset="2"/>
              </a:rPr>
              <a:t>  </a:t>
            </a:r>
            <a:r>
              <a:rPr lang="en-US" altLang="zh-CN" sz="1800" b="1">
                <a:sym typeface="Symbol" pitchFamily="18" charset="2"/>
              </a:rPr>
              <a:t>if ( p == NULL )	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 { cout &lt;&lt; "allocation faiure\n"; return 1; }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cout &lt;&lt; *p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delete p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}</a:t>
            </a:r>
          </a:p>
        </p:txBody>
      </p:sp>
      <p:sp>
        <p:nvSpPr>
          <p:cNvPr id="873534" name="Rectangle 62"/>
          <p:cNvSpPr>
            <a:spLocks noChangeArrowheads="1"/>
          </p:cNvSpPr>
          <p:nvPr/>
        </p:nvSpPr>
        <p:spPr bwMode="auto">
          <a:xfrm>
            <a:off x="609600" y="11239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4-16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算符建立简单对象 </a:t>
            </a:r>
          </a:p>
        </p:txBody>
      </p:sp>
      <p:sp>
        <p:nvSpPr>
          <p:cNvPr id="323588" name="Rectangle 6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23589" name="Rectangle 66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7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533" grpId="0" autoUpdateAnimBg="0"/>
      <p:bldP spid="873534" grpId="0" autoUpdateAnimBg="0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2"/>
          <p:cNvSpPr>
            <a:spLocks noChangeArrowheads="1"/>
          </p:cNvSpPr>
          <p:nvPr/>
        </p:nvSpPr>
        <p:spPr bwMode="auto">
          <a:xfrm>
            <a:off x="900113" y="2832100"/>
            <a:ext cx="2376487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24610" name="Group 3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24619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20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21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22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23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24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25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26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27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28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29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30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31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32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33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34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35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36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37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4638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24673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74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75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4639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24670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71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72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4640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24667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68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69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4641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24664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65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66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4642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24661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62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63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4643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24658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59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60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4644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24655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56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57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4645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24652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53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54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4646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24647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24648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24649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4650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4651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24611" name="Text Box 62"/>
          <p:cNvSpPr txBox="1">
            <a:spLocks noChangeArrowheads="1"/>
          </p:cNvSpPr>
          <p:nvPr/>
        </p:nvSpPr>
        <p:spPr bwMode="auto">
          <a:xfrm>
            <a:off x="914400" y="1514475"/>
            <a:ext cx="4581525" cy="421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hlink"/>
                </a:solidFill>
                <a:sym typeface="Symbol" pitchFamily="18" charset="2"/>
              </a:rPr>
              <a:t>{</a:t>
            </a:r>
            <a:r>
              <a:rPr lang="en-US" altLang="zh-CN" sz="1800">
                <a:sym typeface="Symbol" pitchFamily="18" charset="2"/>
              </a:rPr>
              <a:t>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int * p = NULL ;			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p = new int ( 89 )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初始化存储区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if ( p == NULL )	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{ cout &lt;&lt; "allocation faiure\n"; return 1; }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cout &lt;&lt; *p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delete p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4883150" y="1504950"/>
            <a:ext cx="1060450" cy="366713"/>
            <a:chOff x="3076" y="1104"/>
            <a:chExt cx="668" cy="231"/>
          </a:xfrm>
        </p:grpSpPr>
        <p:sp>
          <p:nvSpPr>
            <p:cNvPr id="324616" name="Rectangle 64"/>
            <p:cNvSpPr>
              <a:spLocks noChangeArrowheads="1"/>
            </p:cNvSpPr>
            <p:nvPr/>
          </p:nvSpPr>
          <p:spPr bwMode="auto">
            <a:xfrm>
              <a:off x="3264" y="1176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24617" name="Rectangle 65"/>
            <p:cNvSpPr>
              <a:spLocks noChangeArrowheads="1"/>
            </p:cNvSpPr>
            <p:nvPr/>
          </p:nvSpPr>
          <p:spPr bwMode="auto">
            <a:xfrm>
              <a:off x="3432" y="1224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24618" name="Text Box 66"/>
            <p:cNvSpPr txBox="1">
              <a:spLocks noChangeArrowheads="1"/>
            </p:cNvSpPr>
            <p:nvPr/>
          </p:nvSpPr>
          <p:spPr bwMode="auto">
            <a:xfrm>
              <a:off x="3076" y="110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p</a:t>
              </a:r>
            </a:p>
          </p:txBody>
        </p:sp>
      </p:grpSp>
      <p:sp>
        <p:nvSpPr>
          <p:cNvPr id="324613" name="Rectangle 67"/>
          <p:cNvSpPr>
            <a:spLocks noChangeArrowheads="1"/>
          </p:cNvSpPr>
          <p:nvPr/>
        </p:nvSpPr>
        <p:spPr bwMode="auto">
          <a:xfrm>
            <a:off x="609600" y="11239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4-16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算符建立简单对象 </a:t>
            </a:r>
          </a:p>
        </p:txBody>
      </p:sp>
      <p:sp>
        <p:nvSpPr>
          <p:cNvPr id="324614" name="Rectangle 7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</a:rPr>
              <a:t>4.5.1  new </a:t>
            </a:r>
            <a:r>
              <a:rPr lang="zh-CN" altLang="en-US" sz="800" smtClean="0">
                <a:latin typeface="楷体_GB2312" pitchFamily="49" charset="-122"/>
              </a:rPr>
              <a:t>和 </a:t>
            </a:r>
            <a:r>
              <a:rPr lang="en-US" altLang="zh-CN" sz="800" smtClean="0">
                <a:latin typeface="楷体_GB2312" pitchFamily="49" charset="-122"/>
              </a:rPr>
              <a:t>delete </a:t>
            </a:r>
            <a:r>
              <a:rPr lang="zh-CN" altLang="en-US" sz="8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24615" name="Rectangle 7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5" name="Text Box 5"/>
          <p:cNvSpPr txBox="1">
            <a:spLocks noChangeArrowheads="1"/>
          </p:cNvSpPr>
          <p:nvPr/>
        </p:nvSpPr>
        <p:spPr bwMode="auto">
          <a:xfrm>
            <a:off x="990600" y="593725"/>
            <a:ext cx="4419600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4-2  </a:t>
            </a:r>
            <a:r>
              <a:rPr lang="zh-CN" altLang="en-US" sz="1800" b="1" i="1">
                <a:solidFill>
                  <a:srgbClr val="008000"/>
                </a:solidFill>
              </a:rPr>
              <a:t>以下标方式访问数组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{ int i, total = 0;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int intary [10]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for( i = 0 ;  i &lt; 10 ;  i ++ )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   { intary[ i ] = i ; 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      cout &lt;&lt; intary[ i ] &lt;&lt; "  "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  }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cout &lt;&lt; endl;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for( i = 0; i &lt; 10 ;  i ++ )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   total += intary[ i ] 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cout &lt;&lt; "total =  " &lt;&lt; total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} </a:t>
            </a:r>
          </a:p>
        </p:txBody>
      </p:sp>
      <p:sp>
        <p:nvSpPr>
          <p:cNvPr id="40962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5" grpId="0" autoUpdateAnimBg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2"/>
          <p:cNvSpPr>
            <a:spLocks noChangeArrowheads="1"/>
          </p:cNvSpPr>
          <p:nvPr/>
        </p:nvSpPr>
        <p:spPr bwMode="auto">
          <a:xfrm>
            <a:off x="1066800" y="3263900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25634" name="Group 3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25644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45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46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47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48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49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50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51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52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53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54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55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56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57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58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59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60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61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62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5663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25698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99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700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5664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25695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96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97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5665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25692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93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94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5666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25689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90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91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5667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25686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87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88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5668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25683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84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85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5669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25680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81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82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5670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25677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78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79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5671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25672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25673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25674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5675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5676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25635" name="Text Box 62"/>
          <p:cNvSpPr txBox="1">
            <a:spLocks noChangeArrowheads="1"/>
          </p:cNvSpPr>
          <p:nvPr/>
        </p:nvSpPr>
        <p:spPr bwMode="auto">
          <a:xfrm>
            <a:off x="914400" y="1514475"/>
            <a:ext cx="4581525" cy="421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p = new int ( 89 ) ;</a:t>
            </a:r>
            <a:r>
              <a:rPr lang="en-US" altLang="zh-CN" sz="1800">
                <a:sym typeface="Symbol" pitchFamily="18" charset="2"/>
              </a:rPr>
              <a:t>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初始化存储区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if ( p == NULL )	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{ cout &lt;&lt; "allocation faiure\n"; return 1; }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cout &lt;&lt; *p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delete p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25636" name="Rectangle 63"/>
          <p:cNvSpPr>
            <a:spLocks noChangeArrowheads="1"/>
          </p:cNvSpPr>
          <p:nvPr/>
        </p:nvSpPr>
        <p:spPr bwMode="auto">
          <a:xfrm>
            <a:off x="5181600" y="16192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5637" name="Text Box 64"/>
          <p:cNvSpPr txBox="1">
            <a:spLocks noChangeArrowheads="1"/>
          </p:cNvSpPr>
          <p:nvPr/>
        </p:nvSpPr>
        <p:spPr bwMode="auto">
          <a:xfrm>
            <a:off x="4883150" y="15049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875585" name="Line 65"/>
          <p:cNvSpPr>
            <a:spLocks noChangeShapeType="1"/>
          </p:cNvSpPr>
          <p:nvPr/>
        </p:nvSpPr>
        <p:spPr bwMode="auto">
          <a:xfrm>
            <a:off x="5867400" y="17335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75586" name="Rectangle 66"/>
          <p:cNvSpPr>
            <a:spLocks noChangeArrowheads="1"/>
          </p:cNvSpPr>
          <p:nvPr/>
        </p:nvSpPr>
        <p:spPr bwMode="auto">
          <a:xfrm>
            <a:off x="6638925" y="1693863"/>
            <a:ext cx="1312863" cy="420687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75587" name="Text Box 67"/>
          <p:cNvSpPr txBox="1">
            <a:spLocks noChangeArrowheads="1"/>
          </p:cNvSpPr>
          <p:nvPr/>
        </p:nvSpPr>
        <p:spPr bwMode="auto">
          <a:xfrm>
            <a:off x="7088188" y="17335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89</a:t>
            </a:r>
          </a:p>
        </p:txBody>
      </p:sp>
      <p:sp>
        <p:nvSpPr>
          <p:cNvPr id="325641" name="Rectangle 68"/>
          <p:cNvSpPr>
            <a:spLocks noChangeArrowheads="1"/>
          </p:cNvSpPr>
          <p:nvPr/>
        </p:nvSpPr>
        <p:spPr bwMode="auto">
          <a:xfrm>
            <a:off x="609600" y="11239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4-16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算符建立简单对象 </a:t>
            </a:r>
          </a:p>
        </p:txBody>
      </p:sp>
      <p:sp>
        <p:nvSpPr>
          <p:cNvPr id="325642" name="Rectangle 7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25643" name="Rectangle 72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5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5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5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7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85" grpId="0" animBg="1"/>
      <p:bldP spid="875586" grpId="0" animBg="1"/>
      <p:bldP spid="875587" grpId="0" autoUpdateAnimBg="0"/>
    </p:bld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2"/>
          <p:cNvSpPr>
            <a:spLocks noChangeArrowheads="1"/>
          </p:cNvSpPr>
          <p:nvPr/>
        </p:nvSpPr>
        <p:spPr bwMode="auto">
          <a:xfrm>
            <a:off x="1066800" y="3695700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26658" name="Group 3"/>
          <p:cNvGrpSpPr>
            <a:grpSpLocks/>
          </p:cNvGrpSpPr>
          <p:nvPr/>
        </p:nvGrpSpPr>
        <p:grpSpPr bwMode="auto">
          <a:xfrm>
            <a:off x="6629400" y="838200"/>
            <a:ext cx="1323975" cy="5334000"/>
            <a:chOff x="4176" y="672"/>
            <a:chExt cx="834" cy="3360"/>
          </a:xfrm>
        </p:grpSpPr>
        <p:sp>
          <p:nvSpPr>
            <p:cNvPr id="326669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70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71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72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73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74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75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76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77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78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79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80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81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82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83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84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85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86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687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6688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26723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24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25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6689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26720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21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22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6690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26717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18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19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6691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26714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15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16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6692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26711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12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13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6693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26708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09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10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6694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26705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06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07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6695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26702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03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04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6696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26697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26698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26699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6700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6701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26659" name="Text Box 62"/>
          <p:cNvSpPr txBox="1">
            <a:spLocks noChangeArrowheads="1"/>
          </p:cNvSpPr>
          <p:nvPr/>
        </p:nvSpPr>
        <p:spPr bwMode="auto">
          <a:xfrm>
            <a:off x="914400" y="1514475"/>
            <a:ext cx="4581525" cy="421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p = new int ( 89 )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初始化存储区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if ( p == NULL )</a:t>
            </a:r>
            <a:r>
              <a:rPr lang="en-US" altLang="zh-CN" sz="1800">
                <a:sym typeface="Symbol" pitchFamily="18" charset="2"/>
              </a:rPr>
              <a:t>	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{ cout &lt;&lt; "allocation faiure\n"; return 1; }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cout &lt;&lt; *p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delete p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grpSp>
        <p:nvGrpSpPr>
          <p:cNvPr id="326660" name="Group 74"/>
          <p:cNvGrpSpPr>
            <a:grpSpLocks/>
          </p:cNvGrpSpPr>
          <p:nvPr/>
        </p:nvGrpSpPr>
        <p:grpSpPr bwMode="auto">
          <a:xfrm>
            <a:off x="4883150" y="1524000"/>
            <a:ext cx="3068638" cy="609600"/>
            <a:chOff x="3076" y="1104"/>
            <a:chExt cx="1933" cy="384"/>
          </a:xfrm>
        </p:grpSpPr>
        <p:sp>
          <p:nvSpPr>
            <p:cNvPr id="326664" name="Rectangle 64"/>
            <p:cNvSpPr>
              <a:spLocks noChangeArrowheads="1"/>
            </p:cNvSpPr>
            <p:nvPr/>
          </p:nvSpPr>
          <p:spPr bwMode="auto">
            <a:xfrm>
              <a:off x="3264" y="1176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26665" name="Text Box 65"/>
            <p:cNvSpPr txBox="1">
              <a:spLocks noChangeArrowheads="1"/>
            </p:cNvSpPr>
            <p:nvPr/>
          </p:nvSpPr>
          <p:spPr bwMode="auto">
            <a:xfrm>
              <a:off x="3076" y="110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p</a:t>
              </a:r>
            </a:p>
          </p:txBody>
        </p:sp>
        <p:sp>
          <p:nvSpPr>
            <p:cNvPr id="326666" name="Line 66"/>
            <p:cNvSpPr>
              <a:spLocks noChangeShapeType="1"/>
            </p:cNvSpPr>
            <p:nvPr/>
          </p:nvSpPr>
          <p:spPr bwMode="auto">
            <a:xfrm>
              <a:off x="369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6667" name="Rectangle 67"/>
            <p:cNvSpPr>
              <a:spLocks noChangeArrowheads="1"/>
            </p:cNvSpPr>
            <p:nvPr/>
          </p:nvSpPr>
          <p:spPr bwMode="auto">
            <a:xfrm>
              <a:off x="4182" y="1223"/>
              <a:ext cx="827" cy="265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26668" name="Text Box 68"/>
            <p:cNvSpPr txBox="1">
              <a:spLocks noChangeArrowheads="1"/>
            </p:cNvSpPr>
            <p:nvPr/>
          </p:nvSpPr>
          <p:spPr bwMode="auto">
            <a:xfrm>
              <a:off x="4465" y="1248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 b="1">
                  <a:solidFill>
                    <a:schemeClr val="accent2"/>
                  </a:solidFill>
                </a:rPr>
                <a:t>89</a:t>
              </a:r>
            </a:p>
          </p:txBody>
        </p:sp>
      </p:grpSp>
      <p:sp>
        <p:nvSpPr>
          <p:cNvPr id="326661" name="Rectangle 69"/>
          <p:cNvSpPr>
            <a:spLocks noChangeArrowheads="1"/>
          </p:cNvSpPr>
          <p:nvPr/>
        </p:nvSpPr>
        <p:spPr bwMode="auto">
          <a:xfrm>
            <a:off x="609600" y="11430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4-16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算符建立简单对象 </a:t>
            </a:r>
          </a:p>
        </p:txBody>
      </p:sp>
      <p:sp>
        <p:nvSpPr>
          <p:cNvPr id="326662" name="Rectangle 7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0"/>
            <a:ext cx="55610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26663" name="Rectangle 73"/>
          <p:cNvSpPr>
            <a:spLocks noChangeArrowheads="1"/>
          </p:cNvSpPr>
          <p:nvPr/>
        </p:nvSpPr>
        <p:spPr bwMode="auto">
          <a:xfrm>
            <a:off x="457200" y="24765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/>
          <p:cNvSpPr>
            <a:spLocks noChangeArrowheads="1"/>
          </p:cNvSpPr>
          <p:nvPr/>
        </p:nvSpPr>
        <p:spPr bwMode="auto">
          <a:xfrm>
            <a:off x="1066800" y="4560888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27682" name="Group 3"/>
          <p:cNvGrpSpPr>
            <a:grpSpLocks/>
          </p:cNvGrpSpPr>
          <p:nvPr/>
        </p:nvGrpSpPr>
        <p:grpSpPr bwMode="auto">
          <a:xfrm>
            <a:off x="6629400" y="838200"/>
            <a:ext cx="1323975" cy="5334000"/>
            <a:chOff x="4176" y="672"/>
            <a:chExt cx="834" cy="3360"/>
          </a:xfrm>
        </p:grpSpPr>
        <p:sp>
          <p:nvSpPr>
            <p:cNvPr id="327695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696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697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698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699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00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01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02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03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04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05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06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07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08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09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10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11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12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13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7714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27749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50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51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715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27746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47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48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716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27743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44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45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717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27740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41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42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718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27737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38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39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719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27734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35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36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720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27731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32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33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721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27728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29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30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722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27723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27724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27725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726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727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27683" name="Text Box 62"/>
          <p:cNvSpPr txBox="1">
            <a:spLocks noChangeArrowheads="1"/>
          </p:cNvSpPr>
          <p:nvPr/>
        </p:nvSpPr>
        <p:spPr bwMode="auto">
          <a:xfrm>
            <a:off x="914400" y="1514475"/>
            <a:ext cx="4581525" cy="421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p = new int ( 89 ) ;		 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初始化存储区</a:t>
            </a:r>
            <a:endParaRPr lang="zh-CN" altLang="en-US" sz="1800" i="1">
              <a:solidFill>
                <a:srgbClr val="0000FF"/>
              </a:solidFill>
              <a:sym typeface="Symbol" pitchFamily="18" charset="2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if ( p == NULL )	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{ cout &lt;&lt; "allocation faiure\n"; return 1; }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cout &lt;&lt; *p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delete p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877638" name="Text Box 70"/>
          <p:cNvSpPr txBox="1">
            <a:spLocks noChangeArrowheads="1"/>
          </p:cNvSpPr>
          <p:nvPr/>
        </p:nvSpPr>
        <p:spPr bwMode="auto">
          <a:xfrm>
            <a:off x="2743200" y="5410200"/>
            <a:ext cx="2590800" cy="449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89</a:t>
            </a:r>
          </a:p>
        </p:txBody>
      </p:sp>
      <p:sp>
        <p:nvSpPr>
          <p:cNvPr id="877639" name="AutoShape 71"/>
          <p:cNvSpPr>
            <a:spLocks/>
          </p:cNvSpPr>
          <p:nvPr/>
        </p:nvSpPr>
        <p:spPr bwMode="auto">
          <a:xfrm>
            <a:off x="3200400" y="2743200"/>
            <a:ext cx="2209800" cy="838200"/>
          </a:xfrm>
          <a:prstGeom prst="borderCallout2">
            <a:avLst>
              <a:gd name="adj1" fmla="val 13634"/>
              <a:gd name="adj2" fmla="val 103449"/>
              <a:gd name="adj3" fmla="val 13634"/>
              <a:gd name="adj4" fmla="val 117458"/>
              <a:gd name="adj5" fmla="val -87310"/>
              <a:gd name="adj6" fmla="val 16235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对象无名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 sz="1800" b="1"/>
              <a:t>只能通过指针访问</a:t>
            </a:r>
          </a:p>
        </p:txBody>
      </p:sp>
      <p:sp>
        <p:nvSpPr>
          <p:cNvPr id="327686" name="Rectangle 72"/>
          <p:cNvSpPr>
            <a:spLocks noChangeArrowheads="1"/>
          </p:cNvSpPr>
          <p:nvPr/>
        </p:nvSpPr>
        <p:spPr bwMode="auto">
          <a:xfrm>
            <a:off x="609600" y="11430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4-16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算符建立简单对象 </a:t>
            </a:r>
          </a:p>
        </p:txBody>
      </p:sp>
      <p:sp>
        <p:nvSpPr>
          <p:cNvPr id="327687" name="Rectangle 7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5720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27688" name="Rectangle 76"/>
          <p:cNvSpPr>
            <a:spLocks noChangeArrowheads="1"/>
          </p:cNvSpPr>
          <p:nvPr/>
        </p:nvSpPr>
        <p:spPr bwMode="auto">
          <a:xfrm>
            <a:off x="457200" y="24765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  <p:grpSp>
        <p:nvGrpSpPr>
          <p:cNvPr id="327689" name="Group 77"/>
          <p:cNvGrpSpPr>
            <a:grpSpLocks/>
          </p:cNvGrpSpPr>
          <p:nvPr/>
        </p:nvGrpSpPr>
        <p:grpSpPr bwMode="auto">
          <a:xfrm>
            <a:off x="4883150" y="1524000"/>
            <a:ext cx="3068638" cy="609600"/>
            <a:chOff x="3076" y="1104"/>
            <a:chExt cx="1933" cy="384"/>
          </a:xfrm>
        </p:grpSpPr>
        <p:sp>
          <p:nvSpPr>
            <p:cNvPr id="327690" name="Rectangle 78"/>
            <p:cNvSpPr>
              <a:spLocks noChangeArrowheads="1"/>
            </p:cNvSpPr>
            <p:nvPr/>
          </p:nvSpPr>
          <p:spPr bwMode="auto">
            <a:xfrm>
              <a:off x="3264" y="1176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27691" name="Text Box 79"/>
            <p:cNvSpPr txBox="1">
              <a:spLocks noChangeArrowheads="1"/>
            </p:cNvSpPr>
            <p:nvPr/>
          </p:nvSpPr>
          <p:spPr bwMode="auto">
            <a:xfrm>
              <a:off x="3076" y="110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p</a:t>
              </a:r>
            </a:p>
          </p:txBody>
        </p:sp>
        <p:sp>
          <p:nvSpPr>
            <p:cNvPr id="327692" name="Line 80"/>
            <p:cNvSpPr>
              <a:spLocks noChangeShapeType="1"/>
            </p:cNvSpPr>
            <p:nvPr/>
          </p:nvSpPr>
          <p:spPr bwMode="auto">
            <a:xfrm>
              <a:off x="369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693" name="Rectangle 81"/>
            <p:cNvSpPr>
              <a:spLocks noChangeArrowheads="1"/>
            </p:cNvSpPr>
            <p:nvPr/>
          </p:nvSpPr>
          <p:spPr bwMode="auto">
            <a:xfrm>
              <a:off x="4182" y="1223"/>
              <a:ext cx="827" cy="265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877650" name="Text Box 82"/>
            <p:cNvSpPr txBox="1">
              <a:spLocks noChangeArrowheads="1"/>
            </p:cNvSpPr>
            <p:nvPr/>
          </p:nvSpPr>
          <p:spPr bwMode="auto">
            <a:xfrm>
              <a:off x="4465" y="1248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89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638" grpId="0" animBg="1" autoUpdateAnimBg="0"/>
      <p:bldP spid="877639" grpId="0" animBg="1" autoUpdateAnimBg="0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2"/>
          <p:cNvSpPr>
            <a:spLocks noChangeArrowheads="1"/>
          </p:cNvSpPr>
          <p:nvPr/>
        </p:nvSpPr>
        <p:spPr bwMode="auto">
          <a:xfrm>
            <a:off x="1066800" y="4919663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28706" name="Group 3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28717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18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8719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20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21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22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23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24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25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26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27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28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29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30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31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32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33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34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735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8736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28771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72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73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737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28768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69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70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738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28765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66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67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739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28762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63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64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740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28759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60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61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741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28756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57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58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742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28753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54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55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743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28750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51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52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744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28745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28746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28747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748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749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28707" name="Text Box 62"/>
          <p:cNvSpPr txBox="1">
            <a:spLocks noChangeArrowheads="1"/>
          </p:cNvSpPr>
          <p:nvPr/>
        </p:nvSpPr>
        <p:spPr bwMode="auto">
          <a:xfrm>
            <a:off x="914400" y="1514475"/>
            <a:ext cx="4581525" cy="421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p = new int ( 89 )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初始化存储区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if ( p == NULL )	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{ cout &lt;&lt; "allocation faiure\n"; return 1; }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cout &lt;&lt; *p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delete p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28708" name="Rectangle 63"/>
          <p:cNvSpPr>
            <a:spLocks noChangeArrowheads="1"/>
          </p:cNvSpPr>
          <p:nvPr/>
        </p:nvSpPr>
        <p:spPr bwMode="auto">
          <a:xfrm>
            <a:off x="5181600" y="16192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8709" name="Text Box 64"/>
          <p:cNvSpPr txBox="1">
            <a:spLocks noChangeArrowheads="1"/>
          </p:cNvSpPr>
          <p:nvPr/>
        </p:nvSpPr>
        <p:spPr bwMode="auto">
          <a:xfrm>
            <a:off x="4883150" y="15049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grpSp>
        <p:nvGrpSpPr>
          <p:cNvPr id="328710" name="Group 74"/>
          <p:cNvGrpSpPr>
            <a:grpSpLocks/>
          </p:cNvGrpSpPr>
          <p:nvPr/>
        </p:nvGrpSpPr>
        <p:grpSpPr bwMode="auto">
          <a:xfrm>
            <a:off x="6638925" y="1693863"/>
            <a:ext cx="1312863" cy="420687"/>
            <a:chOff x="4182" y="1223"/>
            <a:chExt cx="827" cy="265"/>
          </a:xfrm>
        </p:grpSpPr>
        <p:sp>
          <p:nvSpPr>
            <p:cNvPr id="328715" name="Rectangle 66"/>
            <p:cNvSpPr>
              <a:spLocks noChangeArrowheads="1"/>
            </p:cNvSpPr>
            <p:nvPr/>
          </p:nvSpPr>
          <p:spPr bwMode="auto">
            <a:xfrm>
              <a:off x="4182" y="1223"/>
              <a:ext cx="827" cy="265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28716" name="Text Box 67"/>
            <p:cNvSpPr txBox="1">
              <a:spLocks noChangeArrowheads="1"/>
            </p:cNvSpPr>
            <p:nvPr/>
          </p:nvSpPr>
          <p:spPr bwMode="auto">
            <a:xfrm>
              <a:off x="4465" y="1248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 b="1">
                  <a:solidFill>
                    <a:schemeClr val="accent2"/>
                  </a:solidFill>
                </a:rPr>
                <a:t>89</a:t>
              </a:r>
            </a:p>
          </p:txBody>
        </p:sp>
      </p:grpSp>
      <p:sp>
        <p:nvSpPr>
          <p:cNvPr id="328711" name="Text Box 68"/>
          <p:cNvSpPr txBox="1">
            <a:spLocks noChangeArrowheads="1"/>
          </p:cNvSpPr>
          <p:nvPr/>
        </p:nvSpPr>
        <p:spPr bwMode="auto">
          <a:xfrm>
            <a:off x="2743200" y="5391150"/>
            <a:ext cx="2590800" cy="449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89</a:t>
            </a:r>
          </a:p>
        </p:txBody>
      </p:sp>
      <p:sp>
        <p:nvSpPr>
          <p:cNvPr id="328712" name="Rectangle 69"/>
          <p:cNvSpPr>
            <a:spLocks noChangeArrowheads="1"/>
          </p:cNvSpPr>
          <p:nvPr/>
        </p:nvSpPr>
        <p:spPr bwMode="auto">
          <a:xfrm>
            <a:off x="609600" y="11239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4-16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算符建立简单对象 </a:t>
            </a:r>
          </a:p>
        </p:txBody>
      </p:sp>
      <p:sp>
        <p:nvSpPr>
          <p:cNvPr id="328713" name="Rectangle 7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28714" name="Rectangle 73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ChangeArrowheads="1"/>
          </p:cNvSpPr>
          <p:nvPr/>
        </p:nvSpPr>
        <p:spPr bwMode="auto">
          <a:xfrm>
            <a:off x="1066800" y="4919663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29730" name="Group 3"/>
          <p:cNvGrpSpPr>
            <a:grpSpLocks/>
          </p:cNvGrpSpPr>
          <p:nvPr/>
        </p:nvGrpSpPr>
        <p:grpSpPr bwMode="auto">
          <a:xfrm>
            <a:off x="6629400" y="819150"/>
            <a:ext cx="1323975" cy="5334000"/>
            <a:chOff x="4176" y="672"/>
            <a:chExt cx="834" cy="3360"/>
          </a:xfrm>
        </p:grpSpPr>
        <p:sp>
          <p:nvSpPr>
            <p:cNvPr id="329739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40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9741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42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43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44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45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46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47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48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49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50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51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52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53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54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55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56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57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9758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29793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94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95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9759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29790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91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92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9760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29787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88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89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9761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29784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85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86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9762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29781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82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83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9763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29778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79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80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9764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29775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76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77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9765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29772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73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74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9766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29767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29768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29769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770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771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29731" name="Text Box 62"/>
          <p:cNvSpPr txBox="1">
            <a:spLocks noChangeArrowheads="1"/>
          </p:cNvSpPr>
          <p:nvPr/>
        </p:nvSpPr>
        <p:spPr bwMode="auto">
          <a:xfrm>
            <a:off x="914400" y="1514475"/>
            <a:ext cx="4581525" cy="421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p = new int ( 89 ) ;		</a:t>
            </a:r>
            <a:r>
              <a:rPr lang="en-US" altLang="zh-CN" sz="1800" b="1" i="1">
                <a:solidFill>
                  <a:srgbClr val="008000"/>
                </a:solidFill>
                <a:sym typeface="Symbol" pitchFamily="18" charset="2"/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  <a:sym typeface="Symbol" pitchFamily="18" charset="2"/>
              </a:rPr>
              <a:t>初始化存储区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800">
                <a:sym typeface="Symbol" pitchFamily="18" charset="2"/>
              </a:rPr>
              <a:t>  </a:t>
            </a:r>
            <a:r>
              <a:rPr lang="en-US" altLang="zh-CN" sz="1800">
                <a:sym typeface="Symbol" pitchFamily="18" charset="2"/>
              </a:rPr>
              <a:t>if ( p == NULL )	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{ cout &lt;&lt; "allocation faiure\n"; return 1; }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cout &lt;&lt; *p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delete p ;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29732" name="Text Box 63"/>
          <p:cNvSpPr txBox="1">
            <a:spLocks noChangeArrowheads="1"/>
          </p:cNvSpPr>
          <p:nvPr/>
        </p:nvSpPr>
        <p:spPr bwMode="auto">
          <a:xfrm>
            <a:off x="7088188" y="17335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>
                <a:solidFill>
                  <a:schemeClr val="accent2"/>
                </a:solidFill>
              </a:rPr>
              <a:t>89</a:t>
            </a:r>
          </a:p>
        </p:txBody>
      </p:sp>
      <p:sp>
        <p:nvSpPr>
          <p:cNvPr id="329733" name="Text Box 64"/>
          <p:cNvSpPr txBox="1">
            <a:spLocks noChangeArrowheads="1"/>
          </p:cNvSpPr>
          <p:nvPr/>
        </p:nvSpPr>
        <p:spPr bwMode="auto">
          <a:xfrm>
            <a:off x="2743200" y="5391150"/>
            <a:ext cx="2590800" cy="449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89</a:t>
            </a:r>
          </a:p>
        </p:txBody>
      </p:sp>
      <p:sp>
        <p:nvSpPr>
          <p:cNvPr id="329734" name="Rectangle 65"/>
          <p:cNvSpPr>
            <a:spLocks noChangeArrowheads="1"/>
          </p:cNvSpPr>
          <p:nvPr/>
        </p:nvSpPr>
        <p:spPr bwMode="auto">
          <a:xfrm>
            <a:off x="609600" y="11239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4-16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算符建立简单对象 </a:t>
            </a:r>
          </a:p>
        </p:txBody>
      </p:sp>
      <p:sp>
        <p:nvSpPr>
          <p:cNvPr id="329735" name="Rectangle 66"/>
          <p:cNvSpPr>
            <a:spLocks noChangeArrowheads="1"/>
          </p:cNvSpPr>
          <p:nvPr/>
        </p:nvSpPr>
        <p:spPr bwMode="auto">
          <a:xfrm>
            <a:off x="5181600" y="16192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9736" name="Text Box 67"/>
          <p:cNvSpPr txBox="1">
            <a:spLocks noChangeArrowheads="1"/>
          </p:cNvSpPr>
          <p:nvPr/>
        </p:nvSpPr>
        <p:spPr bwMode="auto">
          <a:xfrm>
            <a:off x="4883150" y="15049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29737" name="Rectangle 7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29738" name="Rectangle 7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753" name="Group 2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30758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59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30760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61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62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63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64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65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66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67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68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69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70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71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72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73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74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75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76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0777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30812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813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814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0778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30809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810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811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0779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30806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807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808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0780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30803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804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805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0781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30800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801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802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0782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30797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798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799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0783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30794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795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796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0784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30791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792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793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0785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30786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0787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30788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0789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0790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80701" name="Text Box 61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}</a:t>
            </a:r>
          </a:p>
        </p:txBody>
      </p:sp>
      <p:sp>
        <p:nvSpPr>
          <p:cNvPr id="880702" name="Rectangle 62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 </a:t>
            </a:r>
          </a:p>
        </p:txBody>
      </p:sp>
      <p:sp>
        <p:nvSpPr>
          <p:cNvPr id="330756" name="Rectangle 6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30757" name="Rectangle 66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8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8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1" grpId="0" autoUpdateAnimBg="0"/>
      <p:bldP spid="880702" grpId="0" autoUpdateAnimBg="0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ChangeArrowheads="1"/>
          </p:cNvSpPr>
          <p:nvPr/>
        </p:nvSpPr>
        <p:spPr bwMode="auto">
          <a:xfrm>
            <a:off x="914400" y="2246313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31778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31795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796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31797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798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799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00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01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02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03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04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05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06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07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08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09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10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11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12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813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1814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31849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50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51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1815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31846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47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48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1816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31843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44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45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1817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31840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41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42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1818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31837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38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39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1819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31834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35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36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1820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31831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32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33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1821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31828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29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30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1822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31823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1824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31825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826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827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31779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chemeClr val="hlink"/>
                </a:solidFill>
                <a:sym typeface="Symbol" pitchFamily="18" charset="2"/>
              </a:rPr>
              <a:t>{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31780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 </a:t>
            </a:r>
          </a:p>
        </p:txBody>
      </p: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5264150" y="528638"/>
            <a:ext cx="1060450" cy="1357312"/>
            <a:chOff x="3316" y="489"/>
            <a:chExt cx="668" cy="855"/>
          </a:xfrm>
        </p:grpSpPr>
        <p:grpSp>
          <p:nvGrpSpPr>
            <p:cNvPr id="331784" name="Group 65"/>
            <p:cNvGrpSpPr>
              <a:grpSpLocks/>
            </p:cNvGrpSpPr>
            <p:nvPr/>
          </p:nvGrpSpPr>
          <p:grpSpPr bwMode="auto">
            <a:xfrm>
              <a:off x="3316" y="816"/>
              <a:ext cx="668" cy="231"/>
              <a:chOff x="3312" y="816"/>
              <a:chExt cx="668" cy="231"/>
            </a:xfrm>
          </p:grpSpPr>
          <p:grpSp>
            <p:nvGrpSpPr>
              <p:cNvPr id="331791" name="Group 66"/>
              <p:cNvGrpSpPr>
                <a:grpSpLocks/>
              </p:cNvGrpSpPr>
              <p:nvPr/>
            </p:nvGrpSpPr>
            <p:grpSpPr bwMode="auto">
              <a:xfrm>
                <a:off x="3500" y="888"/>
                <a:ext cx="480" cy="144"/>
                <a:chOff x="3500" y="888"/>
                <a:chExt cx="480" cy="144"/>
              </a:xfrm>
            </p:grpSpPr>
            <p:sp>
              <p:nvSpPr>
                <p:cNvPr id="331793" name="Rectangle 67"/>
                <p:cNvSpPr>
                  <a:spLocks noChangeArrowheads="1"/>
                </p:cNvSpPr>
                <p:nvPr/>
              </p:nvSpPr>
              <p:spPr bwMode="auto">
                <a:xfrm>
                  <a:off x="3500" y="888"/>
                  <a:ext cx="480" cy="144"/>
                </a:xfrm>
                <a:prstGeom prst="rect">
                  <a:avLst/>
                </a:pr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1794" name="Rectangle 68"/>
                <p:cNvSpPr>
                  <a:spLocks noChangeArrowheads="1"/>
                </p:cNvSpPr>
                <p:nvPr/>
              </p:nvSpPr>
              <p:spPr bwMode="auto">
                <a:xfrm>
                  <a:off x="3668" y="936"/>
                  <a:ext cx="14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31792" name="Text Box 69"/>
              <p:cNvSpPr txBox="1">
                <a:spLocks noChangeArrowheads="1"/>
              </p:cNvSpPr>
              <p:nvPr/>
            </p:nvSpPr>
            <p:spPr bwMode="auto">
              <a:xfrm>
                <a:off x="3312" y="816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p</a:t>
                </a:r>
              </a:p>
            </p:txBody>
          </p:sp>
        </p:grpSp>
        <p:grpSp>
          <p:nvGrpSpPr>
            <p:cNvPr id="331785" name="Group 70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31789" name="Rectangle 71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790" name="Text Box 72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grpSp>
          <p:nvGrpSpPr>
            <p:cNvPr id="331786" name="Group 73"/>
            <p:cNvGrpSpPr>
              <a:grpSpLocks/>
            </p:cNvGrpSpPr>
            <p:nvPr/>
          </p:nvGrpSpPr>
          <p:grpSpPr bwMode="auto">
            <a:xfrm>
              <a:off x="3332" y="489"/>
              <a:ext cx="652" cy="231"/>
              <a:chOff x="3332" y="489"/>
              <a:chExt cx="652" cy="231"/>
            </a:xfrm>
          </p:grpSpPr>
          <p:sp>
            <p:nvSpPr>
              <p:cNvPr id="331787" name="Rectangle 74"/>
              <p:cNvSpPr>
                <a:spLocks noChangeArrowheads="1"/>
              </p:cNvSpPr>
              <p:nvPr/>
            </p:nvSpPr>
            <p:spPr bwMode="auto">
              <a:xfrm>
                <a:off x="3504" y="561"/>
                <a:ext cx="480" cy="14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788" name="Text Box 75"/>
              <p:cNvSpPr txBox="1">
                <a:spLocks noChangeArrowheads="1"/>
              </p:cNvSpPr>
              <p:nvPr/>
            </p:nvSpPr>
            <p:spPr bwMode="auto">
              <a:xfrm>
                <a:off x="3332" y="489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i</a:t>
                </a:r>
              </a:p>
            </p:txBody>
          </p:sp>
        </p:grpSp>
      </p:grpSp>
      <p:sp>
        <p:nvSpPr>
          <p:cNvPr id="331782" name="Rectangle 78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31783" name="Rectangle 79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2"/>
          <p:cNvSpPr>
            <a:spLocks noChangeArrowheads="1"/>
          </p:cNvSpPr>
          <p:nvPr/>
        </p:nvSpPr>
        <p:spPr bwMode="auto">
          <a:xfrm>
            <a:off x="914400" y="2606675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32802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32817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18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32819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20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21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22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23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24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25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26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27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28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29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30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31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32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33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34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35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2836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32871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72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73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2837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32868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69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70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2838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32865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66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67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2839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32862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63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64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2840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32859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60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61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2841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32856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57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58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2842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32853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54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55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2843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32850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51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52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2844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32845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2846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32847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2848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2849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32803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32804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 </a:t>
            </a:r>
          </a:p>
        </p:txBody>
      </p:sp>
      <p:sp>
        <p:nvSpPr>
          <p:cNvPr id="332805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2806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grpSp>
        <p:nvGrpSpPr>
          <p:cNvPr id="332807" name="Group 66"/>
          <p:cNvGrpSpPr>
            <a:grpSpLocks/>
          </p:cNvGrpSpPr>
          <p:nvPr/>
        </p:nvGrpSpPr>
        <p:grpSpPr bwMode="auto">
          <a:xfrm>
            <a:off x="5289550" y="1519238"/>
            <a:ext cx="1035050" cy="366712"/>
            <a:chOff x="3328" y="1113"/>
            <a:chExt cx="652" cy="231"/>
          </a:xfrm>
        </p:grpSpPr>
        <p:sp>
          <p:nvSpPr>
            <p:cNvPr id="332815" name="Rectangle 67"/>
            <p:cNvSpPr>
              <a:spLocks noChangeArrowheads="1"/>
            </p:cNvSpPr>
            <p:nvPr/>
          </p:nvSpPr>
          <p:spPr bwMode="auto">
            <a:xfrm>
              <a:off x="3500" y="1185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2816" name="Text Box 68"/>
            <p:cNvSpPr txBox="1">
              <a:spLocks noChangeArrowheads="1"/>
            </p:cNvSpPr>
            <p:nvPr/>
          </p:nvSpPr>
          <p:spPr bwMode="auto">
            <a:xfrm>
              <a:off x="3328" y="1113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t</a:t>
              </a:r>
            </a:p>
          </p:txBody>
        </p:sp>
      </p:grpSp>
      <p:grpSp>
        <p:nvGrpSpPr>
          <p:cNvPr id="332808" name="Group 69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32813" name="Rectangle 70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2814" name="Text Box 71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882760" name="Line 72"/>
          <p:cNvSpPr>
            <a:spLocks noChangeShapeType="1"/>
          </p:cNvSpPr>
          <p:nvPr/>
        </p:nvSpPr>
        <p:spPr bwMode="auto">
          <a:xfrm>
            <a:off x="6227763" y="1268413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2761" name="Rectangle 73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2811" name="Rectangle 7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32812" name="Rectangle 77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8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2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2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760" grpId="0" animBg="1"/>
      <p:bldP spid="882761" grpId="0" animBg="1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2"/>
          <p:cNvSpPr>
            <a:spLocks noChangeArrowheads="1"/>
          </p:cNvSpPr>
          <p:nvPr/>
        </p:nvSpPr>
        <p:spPr bwMode="auto">
          <a:xfrm>
            <a:off x="914400" y="2965450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33826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33841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42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33843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44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45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46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47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48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49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50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51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52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53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54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55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56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57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58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59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3860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33895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96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97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3861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33892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93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94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3862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33889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90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91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3863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33886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87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88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3864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33883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84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85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3865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33880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81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82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3866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33877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78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79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3867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33874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75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76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3868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33869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3870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33871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3872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3873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33827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33828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 </a:t>
            </a:r>
          </a:p>
        </p:txBody>
      </p:sp>
      <p:sp>
        <p:nvSpPr>
          <p:cNvPr id="333829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3830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grpSp>
        <p:nvGrpSpPr>
          <p:cNvPr id="333831" name="Group 66"/>
          <p:cNvGrpSpPr>
            <a:grpSpLocks/>
          </p:cNvGrpSpPr>
          <p:nvPr/>
        </p:nvGrpSpPr>
        <p:grpSpPr bwMode="auto">
          <a:xfrm>
            <a:off x="5289550" y="1519238"/>
            <a:ext cx="1035050" cy="366712"/>
            <a:chOff x="3328" y="1113"/>
            <a:chExt cx="652" cy="231"/>
          </a:xfrm>
        </p:grpSpPr>
        <p:sp>
          <p:nvSpPr>
            <p:cNvPr id="333839" name="Rectangle 67"/>
            <p:cNvSpPr>
              <a:spLocks noChangeArrowheads="1"/>
            </p:cNvSpPr>
            <p:nvPr/>
          </p:nvSpPr>
          <p:spPr bwMode="auto">
            <a:xfrm>
              <a:off x="3500" y="1185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3840" name="Text Box 68"/>
            <p:cNvSpPr txBox="1">
              <a:spLocks noChangeArrowheads="1"/>
            </p:cNvSpPr>
            <p:nvPr/>
          </p:nvSpPr>
          <p:spPr bwMode="auto">
            <a:xfrm>
              <a:off x="3328" y="1113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t</a:t>
              </a:r>
            </a:p>
          </p:txBody>
        </p:sp>
      </p:grpSp>
      <p:grpSp>
        <p:nvGrpSpPr>
          <p:cNvPr id="333832" name="Group 69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33837" name="Rectangle 70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3838" name="Text Box 71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33833" name="Line 72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3834" name="Rectangle 73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3835" name="Rectangle 7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33836" name="Rectangle 77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2"/>
          <p:cNvSpPr>
            <a:spLocks noChangeArrowheads="1"/>
          </p:cNvSpPr>
          <p:nvPr/>
        </p:nvSpPr>
        <p:spPr bwMode="auto">
          <a:xfrm>
            <a:off x="914400" y="3668713"/>
            <a:ext cx="3352800" cy="685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34850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34866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67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34868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69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70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71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72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73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74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75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76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77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78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79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80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81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82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83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884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4885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34920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21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22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4886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34917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18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19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4887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34914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15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16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4888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34911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12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13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4889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34908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09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10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4890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34905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06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07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4891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34902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03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04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4892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34899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00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01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4893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34894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4895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34896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4897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4898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34851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       p[i] = 100 + i ;</a:t>
            </a:r>
            <a:r>
              <a:rPr lang="en-US" altLang="zh-CN" sz="1800">
                <a:sym typeface="Symbol" pitchFamily="18" charset="2"/>
              </a:rPr>
              <a:t>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34852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 </a:t>
            </a:r>
          </a:p>
        </p:txBody>
      </p:sp>
      <p:sp>
        <p:nvSpPr>
          <p:cNvPr id="334853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4854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grpSp>
        <p:nvGrpSpPr>
          <p:cNvPr id="334855" name="Group 66"/>
          <p:cNvGrpSpPr>
            <a:grpSpLocks/>
          </p:cNvGrpSpPr>
          <p:nvPr/>
        </p:nvGrpSpPr>
        <p:grpSpPr bwMode="auto">
          <a:xfrm>
            <a:off x="5289550" y="1519238"/>
            <a:ext cx="1035050" cy="366712"/>
            <a:chOff x="3328" y="1113"/>
            <a:chExt cx="652" cy="231"/>
          </a:xfrm>
        </p:grpSpPr>
        <p:sp>
          <p:nvSpPr>
            <p:cNvPr id="334864" name="Rectangle 67"/>
            <p:cNvSpPr>
              <a:spLocks noChangeArrowheads="1"/>
            </p:cNvSpPr>
            <p:nvPr/>
          </p:nvSpPr>
          <p:spPr bwMode="auto">
            <a:xfrm>
              <a:off x="3500" y="1185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4865" name="Text Box 68"/>
            <p:cNvSpPr txBox="1">
              <a:spLocks noChangeArrowheads="1"/>
            </p:cNvSpPr>
            <p:nvPr/>
          </p:nvSpPr>
          <p:spPr bwMode="auto">
            <a:xfrm>
              <a:off x="3328" y="1113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t</a:t>
              </a:r>
            </a:p>
          </p:txBody>
        </p:sp>
      </p:grpSp>
      <p:grpSp>
        <p:nvGrpSpPr>
          <p:cNvPr id="334856" name="Group 69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34862" name="Rectangle 70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4863" name="Text Box 71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34857" name="Line 72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4858" name="Rectangle 73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84810" name="Text Box 74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34860" name="Rectangle 7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34861" name="Rectangle 78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81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5"/>
          <p:cNvSpPr txBox="1">
            <a:spLocks noChangeArrowheads="1"/>
          </p:cNvSpPr>
          <p:nvPr/>
        </p:nvSpPr>
        <p:spPr bwMode="auto">
          <a:xfrm>
            <a:off x="990600" y="593725"/>
            <a:ext cx="4419600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4-2  </a:t>
            </a:r>
            <a:r>
              <a:rPr lang="zh-CN" altLang="en-US" sz="1800" b="1" i="1">
                <a:solidFill>
                  <a:srgbClr val="008000"/>
                </a:solidFill>
              </a:rPr>
              <a:t>以下标方式访问数组</a:t>
            </a:r>
            <a:endParaRPr lang="zh-CN" altLang="en-US" sz="1600">
              <a:solidFill>
                <a:srgbClr val="00800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{ int i, total = 0;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int intary [10]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for( i = 0 ;  i &lt; 10 ;  i ++ )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   { </a:t>
            </a:r>
            <a:r>
              <a:rPr lang="en-US" altLang="zh-CN" sz="1800" b="1" i="1">
                <a:solidFill>
                  <a:srgbClr val="0000FF"/>
                </a:solidFill>
              </a:rPr>
              <a:t>intary[ </a:t>
            </a:r>
            <a:r>
              <a:rPr lang="en-US" altLang="zh-CN" sz="1800" b="1" i="1">
                <a:solidFill>
                  <a:schemeClr val="accent2"/>
                </a:solidFill>
              </a:rPr>
              <a:t>i</a:t>
            </a:r>
            <a:r>
              <a:rPr lang="en-US" altLang="zh-CN" sz="1800" b="1" i="1">
                <a:solidFill>
                  <a:srgbClr val="0000FF"/>
                </a:solidFill>
              </a:rPr>
              <a:t> ]</a:t>
            </a:r>
            <a:r>
              <a:rPr lang="en-US" altLang="zh-CN" sz="1800"/>
              <a:t> = i ; 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      cout &lt;&lt; </a:t>
            </a:r>
            <a:r>
              <a:rPr lang="en-US" altLang="zh-CN" sz="1800" b="1" i="1">
                <a:solidFill>
                  <a:srgbClr val="0000FF"/>
                </a:solidFill>
              </a:rPr>
              <a:t>intary[ </a:t>
            </a:r>
            <a:r>
              <a:rPr lang="en-US" altLang="zh-CN" sz="1800" b="1" i="1">
                <a:solidFill>
                  <a:schemeClr val="accent2"/>
                </a:solidFill>
              </a:rPr>
              <a:t>i</a:t>
            </a:r>
            <a:r>
              <a:rPr lang="en-US" altLang="zh-CN" sz="1800" b="1" i="1">
                <a:solidFill>
                  <a:srgbClr val="0000FF"/>
                </a:solidFill>
              </a:rPr>
              <a:t> ]</a:t>
            </a:r>
            <a:r>
              <a:rPr lang="en-US" altLang="zh-CN" sz="1800"/>
              <a:t> &lt;&lt; "  "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cout &lt;&lt; endl;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for( i = 0; i &lt; 10 ;  i ++ )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   total += </a:t>
            </a:r>
            <a:r>
              <a:rPr lang="en-US" altLang="zh-CN" sz="1800" b="1" i="1">
                <a:solidFill>
                  <a:srgbClr val="0000FF"/>
                </a:solidFill>
              </a:rPr>
              <a:t>intary[ </a:t>
            </a:r>
            <a:r>
              <a:rPr lang="en-US" altLang="zh-CN" sz="1800" b="1" i="1">
                <a:solidFill>
                  <a:schemeClr val="accent2"/>
                </a:solidFill>
              </a:rPr>
              <a:t>i</a:t>
            </a:r>
            <a:r>
              <a:rPr lang="en-US" altLang="zh-CN" sz="1800" b="1" i="1">
                <a:solidFill>
                  <a:srgbClr val="0000FF"/>
                </a:solidFill>
              </a:rPr>
              <a:t> ]</a:t>
            </a:r>
            <a:r>
              <a:rPr lang="en-US" altLang="zh-CN" sz="1800"/>
              <a:t>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cout &lt;&lt; "total =  " &lt;&lt; total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538630" name="AutoShape 6"/>
          <p:cNvSpPr>
            <a:spLocks/>
          </p:cNvSpPr>
          <p:nvPr/>
        </p:nvSpPr>
        <p:spPr bwMode="auto">
          <a:xfrm>
            <a:off x="6019800" y="1720850"/>
            <a:ext cx="1981200" cy="838200"/>
          </a:xfrm>
          <a:prstGeom prst="borderCallout2">
            <a:avLst>
              <a:gd name="adj1" fmla="val 13634"/>
              <a:gd name="adj2" fmla="val -3847"/>
              <a:gd name="adj3" fmla="val 13634"/>
              <a:gd name="adj4" fmla="val -34856"/>
              <a:gd name="adj5" fmla="val 197917"/>
              <a:gd name="adj6" fmla="val -13445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1800" b="1"/>
              <a:t>循环控制变量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作下标表达式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pic>
        <p:nvPicPr>
          <p:cNvPr id="5386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933825"/>
            <a:ext cx="4141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8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0" grpId="0" animBg="1" autoUpdateAnimBg="0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/>
          <p:cNvSpPr>
            <a:spLocks noChangeArrowheads="1"/>
          </p:cNvSpPr>
          <p:nvPr/>
        </p:nvSpPr>
        <p:spPr bwMode="auto">
          <a:xfrm>
            <a:off x="914400" y="4333875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35874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35891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92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35893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94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95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96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97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98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899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00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01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02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03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04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05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06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07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08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909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5910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35945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46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47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5911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35942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43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44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5912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35939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40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41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5913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35936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37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38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5914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35933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34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35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5915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35930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31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32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5916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35927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28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29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5917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35924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25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26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5918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35919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5920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35921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5922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5923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35875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35876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 </a:t>
            </a:r>
          </a:p>
        </p:txBody>
      </p:sp>
      <p:sp>
        <p:nvSpPr>
          <p:cNvPr id="335877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5878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grpSp>
        <p:nvGrpSpPr>
          <p:cNvPr id="335879" name="Group 66"/>
          <p:cNvGrpSpPr>
            <a:grpSpLocks/>
          </p:cNvGrpSpPr>
          <p:nvPr/>
        </p:nvGrpSpPr>
        <p:grpSpPr bwMode="auto">
          <a:xfrm>
            <a:off x="5289550" y="1519238"/>
            <a:ext cx="1035050" cy="366712"/>
            <a:chOff x="3328" y="1113"/>
            <a:chExt cx="652" cy="231"/>
          </a:xfrm>
        </p:grpSpPr>
        <p:sp>
          <p:nvSpPr>
            <p:cNvPr id="335889" name="Rectangle 67"/>
            <p:cNvSpPr>
              <a:spLocks noChangeArrowheads="1"/>
            </p:cNvSpPr>
            <p:nvPr/>
          </p:nvSpPr>
          <p:spPr bwMode="auto">
            <a:xfrm>
              <a:off x="3500" y="1185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5890" name="Text Box 68"/>
            <p:cNvSpPr txBox="1">
              <a:spLocks noChangeArrowheads="1"/>
            </p:cNvSpPr>
            <p:nvPr/>
          </p:nvSpPr>
          <p:spPr bwMode="auto">
            <a:xfrm>
              <a:off x="3328" y="1113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t</a:t>
              </a:r>
            </a:p>
          </p:txBody>
        </p:sp>
      </p:grpSp>
      <p:grpSp>
        <p:nvGrpSpPr>
          <p:cNvPr id="335880" name="Group 69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35887" name="Rectangle 70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35888" name="Text Box 71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35881" name="Line 72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5882" name="Rectangle 73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85834" name="Text Box 74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885835" name="Text Box 75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335885" name="Rectangle 78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35886" name="Rectangle 79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835" grpId="0" animBg="1" autoUpdateAnimBg="0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2"/>
          <p:cNvSpPr>
            <a:spLocks noChangeArrowheads="1"/>
          </p:cNvSpPr>
          <p:nvPr/>
        </p:nvSpPr>
        <p:spPr bwMode="auto">
          <a:xfrm>
            <a:off x="914400" y="4643438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36898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36919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20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36921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22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23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24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25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26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27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28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29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30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31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32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33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34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35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36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937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6938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36973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74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75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6939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36970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71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72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6940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36967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68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69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6941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36964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65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66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6942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36961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62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63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6943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36958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59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60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6944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36955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56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57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6945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36952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53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54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6946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36947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6948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36949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6950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6951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36899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for ( t = p ; t &lt; p+10 ; t ++ )</a:t>
            </a:r>
            <a:r>
              <a:rPr lang="en-US" altLang="zh-CN" sz="1800">
                <a:sym typeface="Symbol" pitchFamily="18" charset="2"/>
              </a:rPr>
              <a:t>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36900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 </a:t>
            </a:r>
          </a:p>
        </p:txBody>
      </p:sp>
      <p:sp>
        <p:nvSpPr>
          <p:cNvPr id="336901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6902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grpSp>
        <p:nvGrpSpPr>
          <p:cNvPr id="336903" name="Group 66"/>
          <p:cNvGrpSpPr>
            <a:grpSpLocks/>
          </p:cNvGrpSpPr>
          <p:nvPr/>
        </p:nvGrpSpPr>
        <p:grpSpPr bwMode="auto">
          <a:xfrm>
            <a:off x="5289550" y="1519238"/>
            <a:ext cx="1035050" cy="366712"/>
            <a:chOff x="3328" y="1113"/>
            <a:chExt cx="652" cy="231"/>
          </a:xfrm>
        </p:grpSpPr>
        <p:sp>
          <p:nvSpPr>
            <p:cNvPr id="336917" name="Rectangle 67"/>
            <p:cNvSpPr>
              <a:spLocks noChangeArrowheads="1"/>
            </p:cNvSpPr>
            <p:nvPr/>
          </p:nvSpPr>
          <p:spPr bwMode="auto">
            <a:xfrm>
              <a:off x="3500" y="1185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6918" name="Text Box 68"/>
            <p:cNvSpPr txBox="1">
              <a:spLocks noChangeArrowheads="1"/>
            </p:cNvSpPr>
            <p:nvPr/>
          </p:nvSpPr>
          <p:spPr bwMode="auto">
            <a:xfrm>
              <a:off x="3328" y="1113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t</a:t>
              </a:r>
            </a:p>
          </p:txBody>
        </p:sp>
      </p:grpSp>
      <p:sp>
        <p:nvSpPr>
          <p:cNvPr id="336904" name="Line 69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6905" name="Rectangle 70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86855" name="Text Box 71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36907" name="Text Box 72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|</a:t>
            </a:r>
          </a:p>
        </p:txBody>
      </p: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6248400" y="1428750"/>
            <a:ext cx="762000" cy="304800"/>
            <a:chOff x="3936" y="1056"/>
            <a:chExt cx="480" cy="192"/>
          </a:xfrm>
        </p:grpSpPr>
        <p:sp>
          <p:nvSpPr>
            <p:cNvPr id="336914" name="Line 74"/>
            <p:cNvSpPr>
              <a:spLocks noChangeShapeType="1"/>
            </p:cNvSpPr>
            <p:nvPr/>
          </p:nvSpPr>
          <p:spPr bwMode="auto">
            <a:xfrm>
              <a:off x="4128" y="1056"/>
              <a:ext cx="28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6915" name="Line 75"/>
            <p:cNvSpPr>
              <a:spLocks noChangeShapeType="1"/>
            </p:cNvSpPr>
            <p:nvPr/>
          </p:nvSpPr>
          <p:spPr bwMode="auto">
            <a:xfrm>
              <a:off x="4128" y="1056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6916" name="Line 76"/>
            <p:cNvSpPr>
              <a:spLocks noChangeShapeType="1"/>
            </p:cNvSpPr>
            <p:nvPr/>
          </p:nvSpPr>
          <p:spPr bwMode="auto">
            <a:xfrm flipH="1">
              <a:off x="3936" y="1248"/>
              <a:ext cx="1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36909" name="Group 77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36912" name="Rectangle 78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36913" name="Text Box 79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36910" name="Rectangle 8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36911" name="Rectangle 83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Rectangle 2"/>
          <p:cNvSpPr>
            <a:spLocks noChangeArrowheads="1"/>
          </p:cNvSpPr>
          <p:nvPr/>
        </p:nvSpPr>
        <p:spPr bwMode="auto">
          <a:xfrm>
            <a:off x="914400" y="5003800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37922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37943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44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37945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46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47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48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49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50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51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52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53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54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55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56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57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58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59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60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61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7962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37997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98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99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7963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37994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95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96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7964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37991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92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93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7965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37988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89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90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7966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37985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86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87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7967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37982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83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84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7968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37979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80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81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7969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37976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77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78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7970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37971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7972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37973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7974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7975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37923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37924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37925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7926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grpSp>
        <p:nvGrpSpPr>
          <p:cNvPr id="337927" name="Group 66"/>
          <p:cNvGrpSpPr>
            <a:grpSpLocks/>
          </p:cNvGrpSpPr>
          <p:nvPr/>
        </p:nvGrpSpPr>
        <p:grpSpPr bwMode="auto">
          <a:xfrm>
            <a:off x="5289550" y="1519238"/>
            <a:ext cx="1035050" cy="366712"/>
            <a:chOff x="3328" y="1113"/>
            <a:chExt cx="652" cy="231"/>
          </a:xfrm>
        </p:grpSpPr>
        <p:sp>
          <p:nvSpPr>
            <p:cNvPr id="337941" name="Rectangle 67"/>
            <p:cNvSpPr>
              <a:spLocks noChangeArrowheads="1"/>
            </p:cNvSpPr>
            <p:nvPr/>
          </p:nvSpPr>
          <p:spPr bwMode="auto">
            <a:xfrm>
              <a:off x="3500" y="1185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7942" name="Text Box 68"/>
            <p:cNvSpPr txBox="1">
              <a:spLocks noChangeArrowheads="1"/>
            </p:cNvSpPr>
            <p:nvPr/>
          </p:nvSpPr>
          <p:spPr bwMode="auto">
            <a:xfrm>
              <a:off x="3328" y="1113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t</a:t>
              </a:r>
            </a:p>
          </p:txBody>
        </p:sp>
      </p:grpSp>
      <p:sp>
        <p:nvSpPr>
          <p:cNvPr id="337928" name="Line 69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29" name="Rectangle 70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87879" name="Text Box 71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37931" name="Text Box 72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|</a:t>
            </a:r>
          </a:p>
        </p:txBody>
      </p:sp>
      <p:grpSp>
        <p:nvGrpSpPr>
          <p:cNvPr id="337932" name="Group 73"/>
          <p:cNvGrpSpPr>
            <a:grpSpLocks/>
          </p:cNvGrpSpPr>
          <p:nvPr/>
        </p:nvGrpSpPr>
        <p:grpSpPr bwMode="auto">
          <a:xfrm>
            <a:off x="6248400" y="1428750"/>
            <a:ext cx="762000" cy="304800"/>
            <a:chOff x="3936" y="1056"/>
            <a:chExt cx="480" cy="192"/>
          </a:xfrm>
        </p:grpSpPr>
        <p:sp>
          <p:nvSpPr>
            <p:cNvPr id="337938" name="Line 74"/>
            <p:cNvSpPr>
              <a:spLocks noChangeShapeType="1"/>
            </p:cNvSpPr>
            <p:nvPr/>
          </p:nvSpPr>
          <p:spPr bwMode="auto">
            <a:xfrm>
              <a:off x="4128" y="1056"/>
              <a:ext cx="28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7939" name="Line 75"/>
            <p:cNvSpPr>
              <a:spLocks noChangeShapeType="1"/>
            </p:cNvSpPr>
            <p:nvPr/>
          </p:nvSpPr>
          <p:spPr bwMode="auto">
            <a:xfrm>
              <a:off x="4128" y="1056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7940" name="Line 76"/>
            <p:cNvSpPr>
              <a:spLocks noChangeShapeType="1"/>
            </p:cNvSpPr>
            <p:nvPr/>
          </p:nvSpPr>
          <p:spPr bwMode="auto">
            <a:xfrm flipH="1">
              <a:off x="3936" y="1248"/>
              <a:ext cx="1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37933" name="Group 77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37936" name="Rectangle 78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37937" name="Text Box 79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37934" name="Rectangle 8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37935" name="Rectangle 83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2"/>
          <p:cNvSpPr>
            <a:spLocks noChangeArrowheads="1"/>
          </p:cNvSpPr>
          <p:nvPr/>
        </p:nvSpPr>
        <p:spPr bwMode="auto">
          <a:xfrm>
            <a:off x="914400" y="5003800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38946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38967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68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38969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70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71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72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73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74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75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76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77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78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79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80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81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82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83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84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85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986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39021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22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23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987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39018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19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20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988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39015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16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17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989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39012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13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14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990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39009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10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11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991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39006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07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08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992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39003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04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05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993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39000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01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02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994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38995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8996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38997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998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999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38947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38948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38949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8950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grpSp>
        <p:nvGrpSpPr>
          <p:cNvPr id="338951" name="Group 66"/>
          <p:cNvGrpSpPr>
            <a:grpSpLocks/>
          </p:cNvGrpSpPr>
          <p:nvPr/>
        </p:nvGrpSpPr>
        <p:grpSpPr bwMode="auto">
          <a:xfrm>
            <a:off x="5289550" y="1519238"/>
            <a:ext cx="1035050" cy="366712"/>
            <a:chOff x="3328" y="1113"/>
            <a:chExt cx="652" cy="231"/>
          </a:xfrm>
        </p:grpSpPr>
        <p:sp>
          <p:nvSpPr>
            <p:cNvPr id="338965" name="Rectangle 67"/>
            <p:cNvSpPr>
              <a:spLocks noChangeArrowheads="1"/>
            </p:cNvSpPr>
            <p:nvPr/>
          </p:nvSpPr>
          <p:spPr bwMode="auto">
            <a:xfrm>
              <a:off x="3500" y="1185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8966" name="Text Box 68"/>
            <p:cNvSpPr txBox="1">
              <a:spLocks noChangeArrowheads="1"/>
            </p:cNvSpPr>
            <p:nvPr/>
          </p:nvSpPr>
          <p:spPr bwMode="auto">
            <a:xfrm>
              <a:off x="3328" y="1113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t</a:t>
              </a:r>
            </a:p>
          </p:txBody>
        </p:sp>
      </p:grpSp>
      <p:sp>
        <p:nvSpPr>
          <p:cNvPr id="338952" name="Line 69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953" name="Rectangle 70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88903" name="Text Box 71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38955" name="Text Box 72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|</a:t>
            </a:r>
          </a:p>
        </p:txBody>
      </p:sp>
      <p:grpSp>
        <p:nvGrpSpPr>
          <p:cNvPr id="338956" name="Group 73"/>
          <p:cNvGrpSpPr>
            <a:grpSpLocks/>
          </p:cNvGrpSpPr>
          <p:nvPr/>
        </p:nvGrpSpPr>
        <p:grpSpPr bwMode="auto">
          <a:xfrm>
            <a:off x="6248400" y="1428750"/>
            <a:ext cx="762000" cy="304800"/>
            <a:chOff x="3936" y="1056"/>
            <a:chExt cx="480" cy="192"/>
          </a:xfrm>
        </p:grpSpPr>
        <p:sp>
          <p:nvSpPr>
            <p:cNvPr id="338962" name="Line 74"/>
            <p:cNvSpPr>
              <a:spLocks noChangeShapeType="1"/>
            </p:cNvSpPr>
            <p:nvPr/>
          </p:nvSpPr>
          <p:spPr bwMode="auto">
            <a:xfrm>
              <a:off x="4128" y="1056"/>
              <a:ext cx="28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963" name="Line 75"/>
            <p:cNvSpPr>
              <a:spLocks noChangeShapeType="1"/>
            </p:cNvSpPr>
            <p:nvPr/>
          </p:nvSpPr>
          <p:spPr bwMode="auto">
            <a:xfrm>
              <a:off x="4128" y="1056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964" name="Line 76"/>
            <p:cNvSpPr>
              <a:spLocks noChangeShapeType="1"/>
            </p:cNvSpPr>
            <p:nvPr/>
          </p:nvSpPr>
          <p:spPr bwMode="auto">
            <a:xfrm flipH="1">
              <a:off x="3936" y="1248"/>
              <a:ext cx="1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38957" name="Group 77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38960" name="Rectangle 78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38961" name="Text Box 79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38958" name="Rectangle 8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38959" name="Rectangle 84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2"/>
          <p:cNvSpPr>
            <a:spLocks noChangeArrowheads="1"/>
          </p:cNvSpPr>
          <p:nvPr/>
        </p:nvSpPr>
        <p:spPr bwMode="auto">
          <a:xfrm>
            <a:off x="914400" y="4643438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39970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39988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89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39990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91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92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93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94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95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96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97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98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99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00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01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02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03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04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05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06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0007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40042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43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44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0008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40039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40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41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0009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40036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37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38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0010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40033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34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35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0011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40030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31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32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0012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40027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28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29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0013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40024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25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26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0014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40021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22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23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0015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40016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40017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40018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0019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0020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39971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39972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39973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39974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grpSp>
        <p:nvGrpSpPr>
          <p:cNvPr id="339975" name="Group 66"/>
          <p:cNvGrpSpPr>
            <a:grpSpLocks/>
          </p:cNvGrpSpPr>
          <p:nvPr/>
        </p:nvGrpSpPr>
        <p:grpSpPr bwMode="auto">
          <a:xfrm>
            <a:off x="5289550" y="1519238"/>
            <a:ext cx="1035050" cy="366712"/>
            <a:chOff x="3328" y="1113"/>
            <a:chExt cx="652" cy="231"/>
          </a:xfrm>
        </p:grpSpPr>
        <p:sp>
          <p:nvSpPr>
            <p:cNvPr id="339986" name="Rectangle 67"/>
            <p:cNvSpPr>
              <a:spLocks noChangeArrowheads="1"/>
            </p:cNvSpPr>
            <p:nvPr/>
          </p:nvSpPr>
          <p:spPr bwMode="auto">
            <a:xfrm>
              <a:off x="3500" y="1185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9987" name="Text Box 68"/>
            <p:cNvSpPr txBox="1">
              <a:spLocks noChangeArrowheads="1"/>
            </p:cNvSpPr>
            <p:nvPr/>
          </p:nvSpPr>
          <p:spPr bwMode="auto">
            <a:xfrm>
              <a:off x="3328" y="1113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t</a:t>
              </a:r>
            </a:p>
          </p:txBody>
        </p:sp>
      </p:grpSp>
      <p:sp>
        <p:nvSpPr>
          <p:cNvPr id="339976" name="Line 69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9977" name="Rectangle 70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89927" name="Text Box 71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39979" name="Text Box 72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|</a:t>
            </a:r>
          </a:p>
        </p:txBody>
      </p:sp>
      <p:sp>
        <p:nvSpPr>
          <p:cNvPr id="889929" name="Line 73"/>
          <p:cNvSpPr>
            <a:spLocks noChangeShapeType="1"/>
          </p:cNvSpPr>
          <p:nvPr/>
        </p:nvSpPr>
        <p:spPr bwMode="auto">
          <a:xfrm>
            <a:off x="6248400" y="17335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39981" name="Group 74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39984" name="Rectangle 75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39985" name="Text Box 76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39982" name="Rectangle 8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39983" name="Rectangle 8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9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9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929" grpId="0" animBg="1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2"/>
          <p:cNvSpPr>
            <a:spLocks noChangeArrowheads="1"/>
          </p:cNvSpPr>
          <p:nvPr/>
        </p:nvSpPr>
        <p:spPr bwMode="auto">
          <a:xfrm>
            <a:off x="914400" y="5003800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40994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41012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13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41014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15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16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17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18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19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20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21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22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23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24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25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26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27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28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29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30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1031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41066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67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68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1032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41063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64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65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1033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41060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61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62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1034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41057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58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59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1035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41054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55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56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1036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41051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52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53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1037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41048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49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50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1038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41045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46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47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1039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41040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41041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41042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1043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1044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40995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40996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40997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0998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grpSp>
        <p:nvGrpSpPr>
          <p:cNvPr id="340999" name="Group 66"/>
          <p:cNvGrpSpPr>
            <a:grpSpLocks/>
          </p:cNvGrpSpPr>
          <p:nvPr/>
        </p:nvGrpSpPr>
        <p:grpSpPr bwMode="auto">
          <a:xfrm>
            <a:off x="5289550" y="1519238"/>
            <a:ext cx="1035050" cy="366712"/>
            <a:chOff x="3328" y="1113"/>
            <a:chExt cx="652" cy="231"/>
          </a:xfrm>
        </p:grpSpPr>
        <p:sp>
          <p:nvSpPr>
            <p:cNvPr id="341010" name="Rectangle 67"/>
            <p:cNvSpPr>
              <a:spLocks noChangeArrowheads="1"/>
            </p:cNvSpPr>
            <p:nvPr/>
          </p:nvSpPr>
          <p:spPr bwMode="auto">
            <a:xfrm>
              <a:off x="3500" y="1185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41011" name="Text Box 68"/>
            <p:cNvSpPr txBox="1">
              <a:spLocks noChangeArrowheads="1"/>
            </p:cNvSpPr>
            <p:nvPr/>
          </p:nvSpPr>
          <p:spPr bwMode="auto">
            <a:xfrm>
              <a:off x="3328" y="1113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t</a:t>
              </a:r>
            </a:p>
          </p:txBody>
        </p:sp>
      </p:grpSp>
      <p:sp>
        <p:nvSpPr>
          <p:cNvPr id="341000" name="Line 69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1001" name="Rectangle 70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90951" name="Text Box 71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41003" name="Text Box 72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|</a:t>
            </a:r>
          </a:p>
        </p:txBody>
      </p:sp>
      <p:sp>
        <p:nvSpPr>
          <p:cNvPr id="341004" name="Line 73"/>
          <p:cNvSpPr>
            <a:spLocks noChangeShapeType="1"/>
          </p:cNvSpPr>
          <p:nvPr/>
        </p:nvSpPr>
        <p:spPr bwMode="auto">
          <a:xfrm>
            <a:off x="6248400" y="17335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41005" name="Group 74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41008" name="Rectangle 75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41009" name="Text Box 76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41006" name="Rectangle 8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41007" name="Rectangle 8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2"/>
          <p:cNvSpPr>
            <a:spLocks noChangeArrowheads="1"/>
          </p:cNvSpPr>
          <p:nvPr/>
        </p:nvSpPr>
        <p:spPr bwMode="auto">
          <a:xfrm>
            <a:off x="914400" y="5003800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42018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42036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37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42038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39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0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1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2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3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4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5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6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7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8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9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50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51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52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53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54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2055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42090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91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92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2056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42087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88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89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2057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42084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85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86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2058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42081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82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83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2059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42078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79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80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2060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42075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76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77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2061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42072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73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74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2062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42069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70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71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2063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42064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42065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42066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2067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2068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42019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42020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42021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2022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grpSp>
        <p:nvGrpSpPr>
          <p:cNvPr id="342023" name="Group 66"/>
          <p:cNvGrpSpPr>
            <a:grpSpLocks/>
          </p:cNvGrpSpPr>
          <p:nvPr/>
        </p:nvGrpSpPr>
        <p:grpSpPr bwMode="auto">
          <a:xfrm>
            <a:off x="5289550" y="1519238"/>
            <a:ext cx="1035050" cy="366712"/>
            <a:chOff x="3328" y="1113"/>
            <a:chExt cx="652" cy="231"/>
          </a:xfrm>
        </p:grpSpPr>
        <p:sp>
          <p:nvSpPr>
            <p:cNvPr id="342034" name="Rectangle 67"/>
            <p:cNvSpPr>
              <a:spLocks noChangeArrowheads="1"/>
            </p:cNvSpPr>
            <p:nvPr/>
          </p:nvSpPr>
          <p:spPr bwMode="auto">
            <a:xfrm>
              <a:off x="3500" y="1185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42035" name="Text Box 68"/>
            <p:cNvSpPr txBox="1">
              <a:spLocks noChangeArrowheads="1"/>
            </p:cNvSpPr>
            <p:nvPr/>
          </p:nvSpPr>
          <p:spPr bwMode="auto">
            <a:xfrm>
              <a:off x="3328" y="1113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t</a:t>
              </a:r>
            </a:p>
          </p:txBody>
        </p:sp>
      </p:grpSp>
      <p:sp>
        <p:nvSpPr>
          <p:cNvPr id="342024" name="Line 69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2025" name="Rectangle 70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91975" name="Text Box 71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42027" name="Text Box 72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100 101 |</a:t>
            </a:r>
          </a:p>
        </p:txBody>
      </p:sp>
      <p:sp>
        <p:nvSpPr>
          <p:cNvPr id="342028" name="Line 73"/>
          <p:cNvSpPr>
            <a:spLocks noChangeShapeType="1"/>
          </p:cNvSpPr>
          <p:nvPr/>
        </p:nvSpPr>
        <p:spPr bwMode="auto">
          <a:xfrm>
            <a:off x="6248400" y="17335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42029" name="Group 74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42032" name="Rectangle 75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42033" name="Text Box 76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42030" name="Rectangle 8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42031" name="Rectangle 8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2"/>
          <p:cNvSpPr>
            <a:spLocks noChangeArrowheads="1"/>
          </p:cNvSpPr>
          <p:nvPr/>
        </p:nvSpPr>
        <p:spPr bwMode="auto">
          <a:xfrm>
            <a:off x="914400" y="4643438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43042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43061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62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43063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64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65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66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67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68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69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70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71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72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73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74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75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76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77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78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79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3080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43115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16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17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3081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43112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13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14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3082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43109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10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11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3083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43106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07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08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3084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43103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04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05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3085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43100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01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02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3086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43097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098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099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3087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43094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095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096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3088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43089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43090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43091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3092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3093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43043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43044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43045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3046" name="Text Box 65"/>
          <p:cNvSpPr txBox="1">
            <a:spLocks noChangeArrowheads="1"/>
          </p:cNvSpPr>
          <p:nvPr/>
        </p:nvSpPr>
        <p:spPr bwMode="auto">
          <a:xfrm>
            <a:off x="5264150" y="8366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43047" name="Line 66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3048" name="Rectangle 67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92996" name="Text Box 68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43050" name="Text Box 69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100 101 |</a:t>
            </a:r>
          </a:p>
        </p:txBody>
      </p:sp>
      <p:grpSp>
        <p:nvGrpSpPr>
          <p:cNvPr id="343051" name="Group 70"/>
          <p:cNvGrpSpPr>
            <a:grpSpLocks/>
          </p:cNvGrpSpPr>
          <p:nvPr/>
        </p:nvGrpSpPr>
        <p:grpSpPr bwMode="auto">
          <a:xfrm>
            <a:off x="5289550" y="1519238"/>
            <a:ext cx="1720850" cy="366712"/>
            <a:chOff x="3332" y="1113"/>
            <a:chExt cx="1084" cy="231"/>
          </a:xfrm>
        </p:grpSpPr>
        <p:grpSp>
          <p:nvGrpSpPr>
            <p:cNvPr id="343057" name="Group 71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43059" name="Rectangle 72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060" name="Text Box 73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43058" name="Line 74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3052" name="Group 75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43055" name="Rectangle 76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43056" name="Text Box 77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43053" name="Rectangle 8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43054" name="Rectangle 82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Rectangle 2"/>
          <p:cNvSpPr>
            <a:spLocks noChangeArrowheads="1"/>
          </p:cNvSpPr>
          <p:nvPr/>
        </p:nvSpPr>
        <p:spPr bwMode="auto">
          <a:xfrm>
            <a:off x="914400" y="4643438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44066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44085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86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44087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88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89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90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91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92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93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94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95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96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97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98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99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100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101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102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103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4104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44139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40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41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4105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44136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37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38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4106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44133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34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35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4107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44130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31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32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4108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44127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28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29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4109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44124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25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26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4110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44121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22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23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4111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44118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19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20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4112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44113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44114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44115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4116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4117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44067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44068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44069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4070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44071" name="Line 66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4072" name="Rectangle 67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94020" name="Text Box 68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44074" name="Text Box 69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100 101 |</a:t>
            </a:r>
          </a:p>
        </p:txBody>
      </p: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5289550" y="1900238"/>
            <a:ext cx="1720850" cy="366712"/>
            <a:chOff x="3332" y="1113"/>
            <a:chExt cx="1084" cy="231"/>
          </a:xfrm>
        </p:grpSpPr>
        <p:grpSp>
          <p:nvGrpSpPr>
            <p:cNvPr id="344081" name="Group 71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44083" name="Rectangle 72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4084" name="Text Box 73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44082" name="Line 74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4076" name="Group 75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44079" name="Rectangle 76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44080" name="Text Box 77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44077" name="Rectangle 8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44078" name="Rectangle 8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2"/>
          <p:cNvSpPr>
            <a:spLocks noChangeArrowheads="1"/>
          </p:cNvSpPr>
          <p:nvPr/>
        </p:nvSpPr>
        <p:spPr bwMode="auto">
          <a:xfrm>
            <a:off x="914400" y="4981575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45090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45109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10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45111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12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13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14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15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16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17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18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19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20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21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22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23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24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25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26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27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5128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45163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64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65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5129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45160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61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62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5130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45157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58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59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5131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45154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55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56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5132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45151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52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53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5133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45148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49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50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5134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45145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46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47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5135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45142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43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44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5136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45137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45138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45139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5140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5141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45091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45092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45093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5094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45095" name="Line 66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5096" name="Rectangle 67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95044" name="Text Box 68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45098" name="Text Box 69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100 101 |</a:t>
            </a:r>
          </a:p>
        </p:txBody>
      </p:sp>
      <p:grpSp>
        <p:nvGrpSpPr>
          <p:cNvPr id="345099" name="Group 70"/>
          <p:cNvGrpSpPr>
            <a:grpSpLocks/>
          </p:cNvGrpSpPr>
          <p:nvPr/>
        </p:nvGrpSpPr>
        <p:grpSpPr bwMode="auto">
          <a:xfrm>
            <a:off x="5289550" y="1900238"/>
            <a:ext cx="1720850" cy="366712"/>
            <a:chOff x="3332" y="1113"/>
            <a:chExt cx="1084" cy="231"/>
          </a:xfrm>
        </p:grpSpPr>
        <p:grpSp>
          <p:nvGrpSpPr>
            <p:cNvPr id="345105" name="Group 71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45107" name="Rectangle 72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5108" name="Text Box 73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45106" name="Line 74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5100" name="Group 75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45103" name="Rectangle 76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45104" name="Text Box 77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45101" name="Rectangle 8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45102" name="Rectangle 81"/>
          <p:cNvSpPr>
            <a:spLocks noChangeArrowheads="1"/>
          </p:cNvSpPr>
          <p:nvPr/>
        </p:nvSpPr>
        <p:spPr bwMode="auto">
          <a:xfrm>
            <a:off x="455613" y="230188"/>
            <a:ext cx="55610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609600" y="133985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008000"/>
                </a:solidFill>
              </a:rPr>
              <a:t>2</a:t>
            </a:r>
            <a:r>
              <a:rPr lang="zh-CN" altLang="en-US" sz="2000" b="1" i="1">
                <a:solidFill>
                  <a:srgbClr val="008000"/>
                </a:solidFill>
              </a:rPr>
              <a:t>．以指针方式访问数组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21225" y="958850"/>
            <a:ext cx="3736975" cy="5135563"/>
            <a:chOff x="2640" y="720"/>
            <a:chExt cx="2354" cy="3235"/>
          </a:xfrm>
        </p:grpSpPr>
        <p:sp>
          <p:nvSpPr>
            <p:cNvPr id="43015" name="Text Box 8"/>
            <p:cNvSpPr txBox="1">
              <a:spLocks noChangeArrowheads="1"/>
            </p:cNvSpPr>
            <p:nvPr/>
          </p:nvSpPr>
          <p:spPr bwMode="auto">
            <a:xfrm>
              <a:off x="4608" y="1008"/>
              <a:ext cx="386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a[0]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a[1]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a[2]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a[3]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a[4]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a[5]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a[6]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a[7]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a[8]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a[9]</a:t>
              </a:r>
            </a:p>
          </p:txBody>
        </p:sp>
        <p:sp>
          <p:nvSpPr>
            <p:cNvPr id="43016" name="Text Box 9"/>
            <p:cNvSpPr txBox="1">
              <a:spLocks noChangeArrowheads="1"/>
            </p:cNvSpPr>
            <p:nvPr/>
          </p:nvSpPr>
          <p:spPr bwMode="auto">
            <a:xfrm>
              <a:off x="2640" y="1008"/>
              <a:ext cx="11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kumimoji="0" lang="en-US" altLang="zh-CN" sz="1800"/>
                <a:t>a   0x0065FDE4</a:t>
              </a:r>
            </a:p>
          </p:txBody>
        </p:sp>
        <p:grpSp>
          <p:nvGrpSpPr>
            <p:cNvPr id="43017" name="Group 10"/>
            <p:cNvGrpSpPr>
              <a:grpSpLocks/>
            </p:cNvGrpSpPr>
            <p:nvPr/>
          </p:nvGrpSpPr>
          <p:grpSpPr bwMode="auto">
            <a:xfrm>
              <a:off x="3744" y="720"/>
              <a:ext cx="834" cy="3235"/>
              <a:chOff x="3744" y="720"/>
              <a:chExt cx="834" cy="3235"/>
            </a:xfrm>
          </p:grpSpPr>
          <p:sp>
            <p:nvSpPr>
              <p:cNvPr id="43019" name="Line 11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0" name="AutoShape 12"/>
              <p:cNvSpPr>
                <a:spLocks noChangeArrowheads="1"/>
              </p:cNvSpPr>
              <p:nvPr/>
            </p:nvSpPr>
            <p:spPr bwMode="auto">
              <a:xfrm>
                <a:off x="3744" y="720"/>
                <a:ext cx="834" cy="3235"/>
              </a:xfrm>
              <a:prstGeom prst="wave">
                <a:avLst>
                  <a:gd name="adj1" fmla="val 2611"/>
                  <a:gd name="adj2" fmla="val 0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021" name="Line 13"/>
              <p:cNvSpPr>
                <a:spLocks noChangeShapeType="1"/>
              </p:cNvSpPr>
              <p:nvPr/>
            </p:nvSpPr>
            <p:spPr bwMode="auto">
              <a:xfrm>
                <a:off x="3744" y="134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2" name="Line 14"/>
              <p:cNvSpPr>
                <a:spLocks noChangeShapeType="1"/>
              </p:cNvSpPr>
              <p:nvPr/>
            </p:nvSpPr>
            <p:spPr bwMode="auto">
              <a:xfrm>
                <a:off x="3744" y="184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3" name="Line 15"/>
              <p:cNvSpPr>
                <a:spLocks noChangeShapeType="1"/>
              </p:cNvSpPr>
              <p:nvPr/>
            </p:nvSpPr>
            <p:spPr bwMode="auto">
              <a:xfrm>
                <a:off x="3744" y="1591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4" name="Line 16"/>
              <p:cNvSpPr>
                <a:spLocks noChangeShapeType="1"/>
              </p:cNvSpPr>
              <p:nvPr/>
            </p:nvSpPr>
            <p:spPr bwMode="auto">
              <a:xfrm>
                <a:off x="3744" y="2089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5" name="Line 17"/>
              <p:cNvSpPr>
                <a:spLocks noChangeShapeType="1"/>
              </p:cNvSpPr>
              <p:nvPr/>
            </p:nvSpPr>
            <p:spPr bwMode="auto">
              <a:xfrm>
                <a:off x="3744" y="2338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6" name="Line 18"/>
              <p:cNvSpPr>
                <a:spLocks noChangeShapeType="1"/>
              </p:cNvSpPr>
              <p:nvPr/>
            </p:nvSpPr>
            <p:spPr bwMode="auto">
              <a:xfrm>
                <a:off x="3744" y="258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7" name="Line 19"/>
              <p:cNvSpPr>
                <a:spLocks noChangeShapeType="1"/>
              </p:cNvSpPr>
              <p:nvPr/>
            </p:nvSpPr>
            <p:spPr bwMode="auto">
              <a:xfrm>
                <a:off x="3744" y="2835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8" name="Line 20"/>
              <p:cNvSpPr>
                <a:spLocks noChangeShapeType="1"/>
              </p:cNvSpPr>
              <p:nvPr/>
            </p:nvSpPr>
            <p:spPr bwMode="auto">
              <a:xfrm>
                <a:off x="3744" y="308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9" name="Line 21"/>
              <p:cNvSpPr>
                <a:spLocks noChangeShapeType="1"/>
              </p:cNvSpPr>
              <p:nvPr/>
            </p:nvSpPr>
            <p:spPr bwMode="auto">
              <a:xfrm>
                <a:off x="3744" y="333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30" name="Line 22"/>
              <p:cNvSpPr>
                <a:spLocks noChangeShapeType="1"/>
              </p:cNvSpPr>
              <p:nvPr/>
            </p:nvSpPr>
            <p:spPr bwMode="auto">
              <a:xfrm>
                <a:off x="3744" y="122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31" name="Line 23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32" name="Line 24"/>
              <p:cNvSpPr>
                <a:spLocks noChangeShapeType="1"/>
              </p:cNvSpPr>
              <p:nvPr/>
            </p:nvSpPr>
            <p:spPr bwMode="auto">
              <a:xfrm>
                <a:off x="3744" y="358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33" name="Line 25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34" name="Line 26"/>
              <p:cNvSpPr>
                <a:spLocks noChangeShapeType="1"/>
              </p:cNvSpPr>
              <p:nvPr/>
            </p:nvSpPr>
            <p:spPr bwMode="auto">
              <a:xfrm>
                <a:off x="3744" y="129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35" name="Line 27"/>
              <p:cNvSpPr>
                <a:spLocks noChangeShapeType="1"/>
              </p:cNvSpPr>
              <p:nvPr/>
            </p:nvSpPr>
            <p:spPr bwMode="auto">
              <a:xfrm>
                <a:off x="3744" y="146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36" name="Line 28"/>
              <p:cNvSpPr>
                <a:spLocks noChangeShapeType="1"/>
              </p:cNvSpPr>
              <p:nvPr/>
            </p:nvSpPr>
            <p:spPr bwMode="auto">
              <a:xfrm>
                <a:off x="3744" y="139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37" name="Line 29"/>
              <p:cNvSpPr>
                <a:spLocks noChangeShapeType="1"/>
              </p:cNvSpPr>
              <p:nvPr/>
            </p:nvSpPr>
            <p:spPr bwMode="auto">
              <a:xfrm>
                <a:off x="3744" y="153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3038" name="Group 30"/>
              <p:cNvGrpSpPr>
                <a:grpSpLocks/>
              </p:cNvGrpSpPr>
              <p:nvPr/>
            </p:nvGrpSpPr>
            <p:grpSpPr bwMode="auto">
              <a:xfrm>
                <a:off x="3744" y="1654"/>
                <a:ext cx="834" cy="144"/>
                <a:chOff x="3744" y="1632"/>
                <a:chExt cx="834" cy="144"/>
              </a:xfrm>
            </p:grpSpPr>
            <p:sp>
              <p:nvSpPr>
                <p:cNvPr id="43067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68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69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039" name="Group 34"/>
              <p:cNvGrpSpPr>
                <a:grpSpLocks/>
              </p:cNvGrpSpPr>
              <p:nvPr/>
            </p:nvGrpSpPr>
            <p:grpSpPr bwMode="auto">
              <a:xfrm>
                <a:off x="3744" y="1899"/>
                <a:ext cx="834" cy="144"/>
                <a:chOff x="3744" y="1632"/>
                <a:chExt cx="834" cy="144"/>
              </a:xfrm>
            </p:grpSpPr>
            <p:sp>
              <p:nvSpPr>
                <p:cNvPr id="43064" name="Line 35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65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66" name="Line 37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040" name="Group 38"/>
              <p:cNvGrpSpPr>
                <a:grpSpLocks/>
              </p:cNvGrpSpPr>
              <p:nvPr/>
            </p:nvGrpSpPr>
            <p:grpSpPr bwMode="auto">
              <a:xfrm>
                <a:off x="3744" y="2144"/>
                <a:ext cx="834" cy="144"/>
                <a:chOff x="3744" y="1632"/>
                <a:chExt cx="834" cy="144"/>
              </a:xfrm>
            </p:grpSpPr>
            <p:sp>
              <p:nvSpPr>
                <p:cNvPr id="43061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62" name="Line 40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63" name="Line 41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041" name="Group 42"/>
              <p:cNvGrpSpPr>
                <a:grpSpLocks/>
              </p:cNvGrpSpPr>
              <p:nvPr/>
            </p:nvGrpSpPr>
            <p:grpSpPr bwMode="auto">
              <a:xfrm>
                <a:off x="3744" y="2396"/>
                <a:ext cx="834" cy="144"/>
                <a:chOff x="3744" y="1632"/>
                <a:chExt cx="834" cy="144"/>
              </a:xfrm>
            </p:grpSpPr>
            <p:sp>
              <p:nvSpPr>
                <p:cNvPr id="43058" name="Line 43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59" name="Line 44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60" name="Line 45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042" name="Group 46"/>
              <p:cNvGrpSpPr>
                <a:grpSpLocks/>
              </p:cNvGrpSpPr>
              <p:nvPr/>
            </p:nvGrpSpPr>
            <p:grpSpPr bwMode="auto">
              <a:xfrm>
                <a:off x="3744" y="2640"/>
                <a:ext cx="834" cy="144"/>
                <a:chOff x="3744" y="1632"/>
                <a:chExt cx="834" cy="144"/>
              </a:xfrm>
            </p:grpSpPr>
            <p:sp>
              <p:nvSpPr>
                <p:cNvPr id="43055" name="Line 4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56" name="Line 4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57" name="Line 4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043" name="Group 50"/>
              <p:cNvGrpSpPr>
                <a:grpSpLocks/>
              </p:cNvGrpSpPr>
              <p:nvPr/>
            </p:nvGrpSpPr>
            <p:grpSpPr bwMode="auto">
              <a:xfrm>
                <a:off x="3744" y="2897"/>
                <a:ext cx="834" cy="144"/>
                <a:chOff x="3744" y="1632"/>
                <a:chExt cx="834" cy="144"/>
              </a:xfrm>
            </p:grpSpPr>
            <p:sp>
              <p:nvSpPr>
                <p:cNvPr id="43052" name="Line 51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53" name="Line 52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54" name="Line 53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044" name="Group 54"/>
              <p:cNvGrpSpPr>
                <a:grpSpLocks/>
              </p:cNvGrpSpPr>
              <p:nvPr/>
            </p:nvGrpSpPr>
            <p:grpSpPr bwMode="auto">
              <a:xfrm>
                <a:off x="3744" y="3137"/>
                <a:ext cx="834" cy="144"/>
                <a:chOff x="3744" y="1632"/>
                <a:chExt cx="834" cy="144"/>
              </a:xfrm>
            </p:grpSpPr>
            <p:sp>
              <p:nvSpPr>
                <p:cNvPr id="43049" name="Line 55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50" name="Line 56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51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045" name="Group 58"/>
              <p:cNvGrpSpPr>
                <a:grpSpLocks/>
              </p:cNvGrpSpPr>
              <p:nvPr/>
            </p:nvGrpSpPr>
            <p:grpSpPr bwMode="auto">
              <a:xfrm>
                <a:off x="3744" y="3400"/>
                <a:ext cx="834" cy="144"/>
                <a:chOff x="3744" y="1632"/>
                <a:chExt cx="834" cy="144"/>
              </a:xfrm>
            </p:grpSpPr>
            <p:sp>
              <p:nvSpPr>
                <p:cNvPr id="43046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47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48" name="Line 61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3018" name="Text Box 62"/>
            <p:cNvSpPr txBox="1">
              <a:spLocks noChangeArrowheads="1"/>
            </p:cNvSpPr>
            <p:nvPr/>
          </p:nvSpPr>
          <p:spPr bwMode="auto">
            <a:xfrm>
              <a:off x="2832" y="1776"/>
              <a:ext cx="91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kumimoji="0" lang="en-US" altLang="zh-CN" sz="1800"/>
                <a:t>0x0065FDF0</a:t>
              </a:r>
            </a:p>
          </p:txBody>
        </p:sp>
      </p:grpSp>
      <p:sp>
        <p:nvSpPr>
          <p:cNvPr id="539711" name="Text Box 63"/>
          <p:cNvSpPr txBox="1">
            <a:spLocks noChangeArrowheads="1"/>
          </p:cNvSpPr>
          <p:nvPr/>
        </p:nvSpPr>
        <p:spPr bwMode="auto">
          <a:xfrm>
            <a:off x="609600" y="1798638"/>
            <a:ext cx="57721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4-3</a:t>
            </a:r>
          </a:p>
          <a:p>
            <a:pPr>
              <a:lnSpc>
                <a:spcPct val="140000"/>
              </a:lnSpc>
            </a:pPr>
            <a:r>
              <a:rPr lang="en-US" altLang="zh-CN" sz="18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18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18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1800" b="1"/>
              <a:t>{ int a[ 10 ] = { 1, 3, 5, 7, 9 } ; </a:t>
            </a:r>
          </a:p>
          <a:p>
            <a:pPr>
              <a:lnSpc>
                <a:spcPct val="140000"/>
              </a:lnSpc>
            </a:pPr>
            <a:r>
              <a:rPr lang="en-US" altLang="zh-CN" sz="1800" b="1"/>
              <a:t>   cout &lt;&lt; "Address of array a : " &lt;&lt; a &lt;&lt; endl ;</a:t>
            </a:r>
          </a:p>
          <a:p>
            <a:pPr>
              <a:lnSpc>
                <a:spcPct val="140000"/>
              </a:lnSpc>
            </a:pPr>
            <a:r>
              <a:rPr lang="en-US" altLang="zh-CN" sz="1800" b="1"/>
              <a:t>   cout &lt;&lt; "Address of element a[3] : " &lt;&lt; &amp;a[3] &lt;&lt; endl ;</a:t>
            </a:r>
          </a:p>
          <a:p>
            <a:pPr>
              <a:lnSpc>
                <a:spcPct val="140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43013" name="Rectangle 6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pic>
        <p:nvPicPr>
          <p:cNvPr id="539716" name="Picture 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724400"/>
            <a:ext cx="50641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711" grpId="0" autoUpdateAnimBg="0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2"/>
          <p:cNvSpPr>
            <a:spLocks noChangeArrowheads="1"/>
          </p:cNvSpPr>
          <p:nvPr/>
        </p:nvSpPr>
        <p:spPr bwMode="auto">
          <a:xfrm>
            <a:off x="914400" y="4981575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46114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46133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34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46135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36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37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38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39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40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41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42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43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44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45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46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47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48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49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50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51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6152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46187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88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89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6153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46184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85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86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6154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46181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82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83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6155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46178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79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80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6156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46175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76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77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6157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46172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73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74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6158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46169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70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71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6159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46166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67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68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6160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46161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46162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46163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6164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6165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46115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46116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46117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6118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46119" name="Line 66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6120" name="Rectangle 67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96068" name="Text Box 68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46122" name="Text Box 69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100 101 102 |</a:t>
            </a:r>
          </a:p>
        </p:txBody>
      </p:sp>
      <p:grpSp>
        <p:nvGrpSpPr>
          <p:cNvPr id="346123" name="Group 70"/>
          <p:cNvGrpSpPr>
            <a:grpSpLocks/>
          </p:cNvGrpSpPr>
          <p:nvPr/>
        </p:nvGrpSpPr>
        <p:grpSpPr bwMode="auto">
          <a:xfrm>
            <a:off x="5289550" y="1900238"/>
            <a:ext cx="1720850" cy="366712"/>
            <a:chOff x="3332" y="1113"/>
            <a:chExt cx="1084" cy="231"/>
          </a:xfrm>
        </p:grpSpPr>
        <p:grpSp>
          <p:nvGrpSpPr>
            <p:cNvPr id="346129" name="Group 71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46131" name="Rectangle 72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6132" name="Text Box 73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46130" name="Line 74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6124" name="Group 75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46127" name="Rectangle 76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46128" name="Text Box 77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46125" name="Rectangle 8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46126" name="Rectangle 8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ChangeArrowheads="1"/>
          </p:cNvSpPr>
          <p:nvPr/>
        </p:nvSpPr>
        <p:spPr bwMode="auto">
          <a:xfrm>
            <a:off x="914400" y="4643438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47138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47157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58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47159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60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61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62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63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64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65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66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67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68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69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70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71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72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73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74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75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7176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47211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212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213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7177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47208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209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210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7178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47205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206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207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7179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47202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203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204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7180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47199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200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201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7181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47196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197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198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7182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47193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194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195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7183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47190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191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192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7184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47185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47186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47187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7188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7189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47139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47140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47141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7142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47143" name="Line 66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7144" name="Rectangle 67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97092" name="Text Box 68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47146" name="Text Box 69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100 101 102 |</a:t>
            </a:r>
          </a:p>
        </p:txBody>
      </p:sp>
      <p:grpSp>
        <p:nvGrpSpPr>
          <p:cNvPr id="347147" name="Group 70"/>
          <p:cNvGrpSpPr>
            <a:grpSpLocks/>
          </p:cNvGrpSpPr>
          <p:nvPr/>
        </p:nvGrpSpPr>
        <p:grpSpPr bwMode="auto">
          <a:xfrm>
            <a:off x="5289550" y="1900238"/>
            <a:ext cx="1720850" cy="366712"/>
            <a:chOff x="3332" y="1113"/>
            <a:chExt cx="1084" cy="231"/>
          </a:xfrm>
        </p:grpSpPr>
        <p:grpSp>
          <p:nvGrpSpPr>
            <p:cNvPr id="347153" name="Group 71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47155" name="Rectangle 72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7156" name="Text Box 73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47154" name="Line 74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7148" name="Group 75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47151" name="Rectangle 76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47152" name="Text Box 77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47149" name="Rectangle 8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47150" name="Rectangle 8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 noChangeArrowheads="1"/>
          </p:cNvSpPr>
          <p:nvPr/>
        </p:nvSpPr>
        <p:spPr bwMode="auto">
          <a:xfrm>
            <a:off x="914400" y="4643438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48162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48181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82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48183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84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85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86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87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88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89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90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91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92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93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94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95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96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97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98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99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8200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48235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36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37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8201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48232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33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34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8202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48229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30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31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8203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48226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27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28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8204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48223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24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25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8205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48220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21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22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8206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48217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18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19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8207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48214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15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16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8208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48209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48210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48211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8212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8213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48163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48164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48165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8166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48167" name="Line 66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168" name="Rectangle 67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98116" name="Text Box 68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48170" name="Text Box 69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100 101 102 |</a:t>
            </a:r>
          </a:p>
        </p:txBody>
      </p: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5289550" y="2281238"/>
            <a:ext cx="1720850" cy="366712"/>
            <a:chOff x="3332" y="1113"/>
            <a:chExt cx="1084" cy="231"/>
          </a:xfrm>
        </p:grpSpPr>
        <p:grpSp>
          <p:nvGrpSpPr>
            <p:cNvPr id="348177" name="Group 71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48179" name="Rectangle 72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8180" name="Text Box 73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48178" name="Line 74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8172" name="Group 75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48175" name="Rectangle 76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48176" name="Text Box 77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48173" name="Rectangle 8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48174" name="Rectangle 8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2"/>
          <p:cNvSpPr>
            <a:spLocks noChangeArrowheads="1"/>
          </p:cNvSpPr>
          <p:nvPr/>
        </p:nvSpPr>
        <p:spPr bwMode="auto">
          <a:xfrm>
            <a:off x="914400" y="5003800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49186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49205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06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49207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08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09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10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11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12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13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14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15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16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17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18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19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20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21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22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223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9224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49259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60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61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9225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49256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57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58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9226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49253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54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55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9227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49250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51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52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9228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49247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48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49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9229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49244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45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46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9230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49241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42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43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9231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49238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39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40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9232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49233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49234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49235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9236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9237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49187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49188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49189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9190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49191" name="Line 66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9192" name="Rectangle 67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99140" name="Text Box 68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49194" name="Text Box 69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100 101 102 |</a:t>
            </a:r>
          </a:p>
        </p:txBody>
      </p:sp>
      <p:grpSp>
        <p:nvGrpSpPr>
          <p:cNvPr id="349195" name="Group 70"/>
          <p:cNvGrpSpPr>
            <a:grpSpLocks/>
          </p:cNvGrpSpPr>
          <p:nvPr/>
        </p:nvGrpSpPr>
        <p:grpSpPr bwMode="auto">
          <a:xfrm>
            <a:off x="5289550" y="2281238"/>
            <a:ext cx="1720850" cy="366712"/>
            <a:chOff x="3332" y="1113"/>
            <a:chExt cx="1084" cy="231"/>
          </a:xfrm>
        </p:grpSpPr>
        <p:grpSp>
          <p:nvGrpSpPr>
            <p:cNvPr id="349201" name="Group 71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49203" name="Rectangle 72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9204" name="Text Box 73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49202" name="Line 74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9196" name="Group 75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49199" name="Rectangle 76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49200" name="Text Box 77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49197" name="Rectangle 8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49198" name="Rectangle 8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Rectangle 2"/>
          <p:cNvSpPr>
            <a:spLocks noChangeArrowheads="1"/>
          </p:cNvSpPr>
          <p:nvPr/>
        </p:nvSpPr>
        <p:spPr bwMode="auto">
          <a:xfrm>
            <a:off x="914400" y="5003800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50210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50229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30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50231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32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33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34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35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36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37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38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39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40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41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42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43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44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45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46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47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0248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50283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84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85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0249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50280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81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82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0250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50277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78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79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0251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50274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75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76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0252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50271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72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73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0253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50268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69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70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0254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50265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66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67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0255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50262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63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64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0256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50257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0258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50259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0260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0261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0211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50212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50213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0214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50215" name="Line 66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0216" name="Rectangle 67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00164" name="Text Box 68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50218" name="Text Box 69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100 101 102 103 |</a:t>
            </a:r>
          </a:p>
        </p:txBody>
      </p:sp>
      <p:grpSp>
        <p:nvGrpSpPr>
          <p:cNvPr id="350219" name="Group 70"/>
          <p:cNvGrpSpPr>
            <a:grpSpLocks/>
          </p:cNvGrpSpPr>
          <p:nvPr/>
        </p:nvGrpSpPr>
        <p:grpSpPr bwMode="auto">
          <a:xfrm>
            <a:off x="5289550" y="2281238"/>
            <a:ext cx="1720850" cy="366712"/>
            <a:chOff x="3332" y="1113"/>
            <a:chExt cx="1084" cy="231"/>
          </a:xfrm>
        </p:grpSpPr>
        <p:grpSp>
          <p:nvGrpSpPr>
            <p:cNvPr id="350225" name="Group 71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50227" name="Rectangle 72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0228" name="Text Box 73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50226" name="Line 74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0220" name="Group 75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50223" name="Rectangle 76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50224" name="Text Box 77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50221" name="Rectangle 8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50222" name="Rectangle 8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914400" y="5003800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51234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51253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54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51255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56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57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58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59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60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61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62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63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64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65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66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67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68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69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70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271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1272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51307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308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309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1273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51304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305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306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1274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51301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302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303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1275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51298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299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300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1276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51295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296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297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1277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51292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293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294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1278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51289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290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291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1279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51286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287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288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1280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51281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1282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51283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1284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1285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1235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51236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51237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1238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51239" name="Line 66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1240" name="Rectangle 67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01188" name="Text Box 68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51242" name="Text Box 69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100 101 102 103 104 105 106 107 108 109 |</a:t>
            </a:r>
          </a:p>
        </p:txBody>
      </p: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5289550" y="5024438"/>
            <a:ext cx="1720850" cy="366712"/>
            <a:chOff x="3332" y="1113"/>
            <a:chExt cx="1084" cy="231"/>
          </a:xfrm>
        </p:grpSpPr>
        <p:grpSp>
          <p:nvGrpSpPr>
            <p:cNvPr id="351249" name="Group 71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51251" name="Rectangle 72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1252" name="Text Box 73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51250" name="Line 74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1244" name="Group 75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51247" name="Rectangle 76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51248" name="Text Box 77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51245" name="Rectangle 8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51246" name="Rectangle 8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2"/>
          <p:cNvSpPr>
            <a:spLocks noChangeArrowheads="1"/>
          </p:cNvSpPr>
          <p:nvPr/>
        </p:nvSpPr>
        <p:spPr bwMode="auto">
          <a:xfrm>
            <a:off x="914400" y="5341938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52258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52277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78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52279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80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81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82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83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84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85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86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87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88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89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90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91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92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93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94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95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2296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52331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32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33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2297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52328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29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30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2298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52325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26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27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2299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52322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23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24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2300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52319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20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21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2301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52316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17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18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2302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52313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14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15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2303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52310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11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12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2304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52305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2306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52307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308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309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2259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52260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52261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2262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52263" name="Line 66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2264" name="Rectangle 67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02212" name="Text Box 68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52266" name="Text Box 69"/>
          <p:cNvSpPr txBox="1">
            <a:spLocks noChangeArrowheads="1"/>
          </p:cNvSpPr>
          <p:nvPr/>
        </p:nvSpPr>
        <p:spPr bwMode="auto">
          <a:xfrm>
            <a:off x="2971800" y="5614988"/>
            <a:ext cx="4343400" cy="614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100 101 102 103 104 105 106 107 108 109 |</a:t>
            </a:r>
          </a:p>
        </p:txBody>
      </p:sp>
      <p:grpSp>
        <p:nvGrpSpPr>
          <p:cNvPr id="352267" name="Group 70"/>
          <p:cNvGrpSpPr>
            <a:grpSpLocks/>
          </p:cNvGrpSpPr>
          <p:nvPr/>
        </p:nvGrpSpPr>
        <p:grpSpPr bwMode="auto">
          <a:xfrm>
            <a:off x="5289550" y="5024438"/>
            <a:ext cx="1720850" cy="366712"/>
            <a:chOff x="3332" y="1113"/>
            <a:chExt cx="1084" cy="231"/>
          </a:xfrm>
        </p:grpSpPr>
        <p:grpSp>
          <p:nvGrpSpPr>
            <p:cNvPr id="352273" name="Group 71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52275" name="Rectangle 72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2276" name="Text Box 73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52274" name="Line 74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2268" name="Group 75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52271" name="Rectangle 76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52272" name="Text Box 77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52269" name="Rectangle 8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52270" name="Rectangle 8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2"/>
          <p:cNvSpPr>
            <a:spLocks noChangeArrowheads="1"/>
          </p:cNvSpPr>
          <p:nvPr/>
        </p:nvSpPr>
        <p:spPr bwMode="auto">
          <a:xfrm>
            <a:off x="914400" y="5341938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53282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53300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01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53302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03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04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05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06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07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08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09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10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11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12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13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14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15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16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17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318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3319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53354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55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56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3320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53351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52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53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3321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53348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49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50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3322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53345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46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47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3323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53342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43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44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3324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53339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40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41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3325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53336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37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38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3326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53333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34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35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3327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53328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3329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53330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3331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3332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3283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53284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53285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3286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53287" name="Line 66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3288" name="Rectangle 67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03236" name="Text Box 68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53290" name="Text Box 69"/>
          <p:cNvSpPr txBox="1">
            <a:spLocks noChangeArrowheads="1"/>
          </p:cNvSpPr>
          <p:nvPr/>
        </p:nvSpPr>
        <p:spPr bwMode="auto">
          <a:xfrm>
            <a:off x="2971800" y="5614988"/>
            <a:ext cx="4343400" cy="944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100 101 102 103 104 105 106 107 108 109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|</a:t>
            </a:r>
          </a:p>
        </p:txBody>
      </p:sp>
      <p:grpSp>
        <p:nvGrpSpPr>
          <p:cNvPr id="353291" name="Group 70"/>
          <p:cNvGrpSpPr>
            <a:grpSpLocks/>
          </p:cNvGrpSpPr>
          <p:nvPr/>
        </p:nvGrpSpPr>
        <p:grpSpPr bwMode="auto">
          <a:xfrm>
            <a:off x="5289550" y="5024438"/>
            <a:ext cx="1720850" cy="366712"/>
            <a:chOff x="3332" y="1113"/>
            <a:chExt cx="1084" cy="231"/>
          </a:xfrm>
        </p:grpSpPr>
        <p:grpSp>
          <p:nvGrpSpPr>
            <p:cNvPr id="353296" name="Group 71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53298" name="Rectangle 72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299" name="Text Box 73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53297" name="Line 74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3292" name="Group 75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53294" name="Rectangle 76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53295" name="Text Box 77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53293" name="Rectangle 8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2"/>
          <p:cNvSpPr>
            <a:spLocks noChangeArrowheads="1"/>
          </p:cNvSpPr>
          <p:nvPr/>
        </p:nvSpPr>
        <p:spPr bwMode="auto">
          <a:xfrm>
            <a:off x="914400" y="5702300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54306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54325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26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54327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28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29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30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31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32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33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34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35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36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37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38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39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40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41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42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43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4344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54379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80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81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4345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54376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77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78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4346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54373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74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75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4347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54370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71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72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4348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54367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68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69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4349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54364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65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66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4350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54361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62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63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4351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54358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59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60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4352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54353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4354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54355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4356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4357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4307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54308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54309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4310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54311" name="Line 66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4312" name="Rectangle 67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04260" name="Text Box 68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100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101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102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103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104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105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106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107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108</a:t>
            </a:r>
          </a:p>
          <a:p>
            <a:pPr>
              <a:lnSpc>
                <a:spcPct val="144000"/>
              </a:lnSpc>
              <a:defRPr/>
            </a:pP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109</a:t>
            </a:r>
          </a:p>
        </p:txBody>
      </p:sp>
      <p:sp>
        <p:nvSpPr>
          <p:cNvPr id="354314" name="Text Box 69"/>
          <p:cNvSpPr txBox="1">
            <a:spLocks noChangeArrowheads="1"/>
          </p:cNvSpPr>
          <p:nvPr/>
        </p:nvSpPr>
        <p:spPr bwMode="auto">
          <a:xfrm>
            <a:off x="2971800" y="5614988"/>
            <a:ext cx="4343400" cy="944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100 101 102 103 104 105 106 107 108 109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|</a:t>
            </a:r>
          </a:p>
        </p:txBody>
      </p:sp>
      <p:grpSp>
        <p:nvGrpSpPr>
          <p:cNvPr id="354315" name="Group 70"/>
          <p:cNvGrpSpPr>
            <a:grpSpLocks/>
          </p:cNvGrpSpPr>
          <p:nvPr/>
        </p:nvGrpSpPr>
        <p:grpSpPr bwMode="auto">
          <a:xfrm>
            <a:off x="5289550" y="5024438"/>
            <a:ext cx="1720850" cy="366712"/>
            <a:chOff x="3332" y="1113"/>
            <a:chExt cx="1084" cy="231"/>
          </a:xfrm>
        </p:grpSpPr>
        <p:grpSp>
          <p:nvGrpSpPr>
            <p:cNvPr id="354321" name="Group 71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54323" name="Rectangle 72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4324" name="Text Box 73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54322" name="Line 74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4316" name="Group 75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54319" name="Rectangle 76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54320" name="Text Box 77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54317" name="Rectangle 8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54318" name="Rectangle 81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2"/>
          <p:cNvSpPr>
            <a:spLocks noChangeArrowheads="1"/>
          </p:cNvSpPr>
          <p:nvPr/>
        </p:nvSpPr>
        <p:spPr bwMode="auto">
          <a:xfrm>
            <a:off x="914400" y="5702300"/>
            <a:ext cx="3352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55330" name="Group 3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55347" name="Line 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48" name="AutoShape 5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55349" name="Line 6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50" name="Line 7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51" name="Line 8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52" name="Line 9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53" name="Line 10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54" name="Line 11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55" name="Line 12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56" name="Line 13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57" name="Line 14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58" name="Line 15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59" name="Line 1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60" name="Line 17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61" name="Line 18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62" name="Line 19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63" name="Line 20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64" name="Line 21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365" name="Line 22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5366" name="Group 23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55401" name="Line 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402" name="Line 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403" name="Line 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5367" name="Group 27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55398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399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400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5368" name="Group 31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55395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396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397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5369" name="Group 35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55392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393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394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5370" name="Group 39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55389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390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391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5371" name="Group 43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55386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387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388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5372" name="Group 47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55383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384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385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5373" name="Group 51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55380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381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382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5374" name="Group 55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55375" name="Line 56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5376" name="Group 57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55377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5378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5379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5331" name="Text Box 62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FFFFFF"/>
                </a:solidFill>
                <a:sym typeface="Symbol" pitchFamily="18" charset="2"/>
              </a:rPr>
              <a:t>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55332" name="Rectangle 63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55333" name="Rectangle 64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5334" name="Text Box 65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55335" name="Text Box 66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100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101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102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103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104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105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106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107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108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109</a:t>
            </a:r>
          </a:p>
        </p:txBody>
      </p:sp>
      <p:sp>
        <p:nvSpPr>
          <p:cNvPr id="355336" name="Text Box 67"/>
          <p:cNvSpPr txBox="1">
            <a:spLocks noChangeArrowheads="1"/>
          </p:cNvSpPr>
          <p:nvPr/>
        </p:nvSpPr>
        <p:spPr bwMode="auto">
          <a:xfrm>
            <a:off x="2971800" y="5614988"/>
            <a:ext cx="4343400" cy="944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800" b="1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100 101 102 103 104 105 106 107 108 109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FFFFFF"/>
                </a:solidFill>
              </a:rPr>
              <a:t>|</a:t>
            </a:r>
          </a:p>
        </p:txBody>
      </p:sp>
      <p:grpSp>
        <p:nvGrpSpPr>
          <p:cNvPr id="355337" name="Group 68"/>
          <p:cNvGrpSpPr>
            <a:grpSpLocks/>
          </p:cNvGrpSpPr>
          <p:nvPr/>
        </p:nvGrpSpPr>
        <p:grpSpPr bwMode="auto">
          <a:xfrm>
            <a:off x="5289550" y="5024438"/>
            <a:ext cx="1720850" cy="366712"/>
            <a:chOff x="3332" y="1113"/>
            <a:chExt cx="1084" cy="231"/>
          </a:xfrm>
        </p:grpSpPr>
        <p:grpSp>
          <p:nvGrpSpPr>
            <p:cNvPr id="355343" name="Group 69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55345" name="Rectangle 70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346" name="Text Box 71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55344" name="Line 72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5338" name="Group 73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55341" name="Rectangle 74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55342" name="Text Box 75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55339" name="Rectangle 78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55340" name="Rectangle 79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724400"/>
            <a:ext cx="50641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609600" y="133985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008000"/>
                </a:solidFill>
              </a:rPr>
              <a:t>2</a:t>
            </a:r>
            <a:r>
              <a:rPr lang="zh-CN" altLang="en-US" sz="2000" b="1" i="1">
                <a:solidFill>
                  <a:srgbClr val="008000"/>
                </a:solidFill>
              </a:rPr>
              <a:t>．以指针方式访问数组 </a:t>
            </a:r>
          </a:p>
        </p:txBody>
      </p:sp>
      <p:grpSp>
        <p:nvGrpSpPr>
          <p:cNvPr id="44036" name="Group 8"/>
          <p:cNvGrpSpPr>
            <a:grpSpLocks/>
          </p:cNvGrpSpPr>
          <p:nvPr/>
        </p:nvGrpSpPr>
        <p:grpSpPr bwMode="auto">
          <a:xfrm>
            <a:off x="4721225" y="958850"/>
            <a:ext cx="3736975" cy="5135563"/>
            <a:chOff x="2640" y="720"/>
            <a:chExt cx="2354" cy="3235"/>
          </a:xfrm>
        </p:grpSpPr>
        <p:sp>
          <p:nvSpPr>
            <p:cNvPr id="44044" name="Text Box 9"/>
            <p:cNvSpPr txBox="1">
              <a:spLocks noChangeArrowheads="1"/>
            </p:cNvSpPr>
            <p:nvPr/>
          </p:nvSpPr>
          <p:spPr bwMode="auto">
            <a:xfrm>
              <a:off x="4608" y="1008"/>
              <a:ext cx="386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a[0]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a[1]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a[2]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a[3]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a[4]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a[5]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a[6]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a[7]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a[8]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a[9]</a:t>
              </a:r>
            </a:p>
          </p:txBody>
        </p:sp>
        <p:sp>
          <p:nvSpPr>
            <p:cNvPr id="44045" name="Text Box 10"/>
            <p:cNvSpPr txBox="1">
              <a:spLocks noChangeArrowheads="1"/>
            </p:cNvSpPr>
            <p:nvPr/>
          </p:nvSpPr>
          <p:spPr bwMode="auto">
            <a:xfrm>
              <a:off x="2640" y="1008"/>
              <a:ext cx="11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kumimoji="0" lang="en-US" altLang="zh-CN" sz="1800" b="1">
                  <a:solidFill>
                    <a:srgbClr val="0000FF"/>
                  </a:solidFill>
                </a:rPr>
                <a:t>a</a:t>
              </a:r>
              <a:r>
                <a:rPr kumimoji="0" lang="en-US" altLang="zh-CN" sz="1800" b="1">
                  <a:solidFill>
                    <a:schemeClr val="accent2"/>
                  </a:solidFill>
                </a:rPr>
                <a:t>   0x0065FDE4</a:t>
              </a:r>
            </a:p>
          </p:txBody>
        </p:sp>
        <p:grpSp>
          <p:nvGrpSpPr>
            <p:cNvPr id="44046" name="Group 11"/>
            <p:cNvGrpSpPr>
              <a:grpSpLocks/>
            </p:cNvGrpSpPr>
            <p:nvPr/>
          </p:nvGrpSpPr>
          <p:grpSpPr bwMode="auto">
            <a:xfrm>
              <a:off x="3744" y="720"/>
              <a:ext cx="834" cy="3235"/>
              <a:chOff x="3744" y="720"/>
              <a:chExt cx="834" cy="3235"/>
            </a:xfrm>
          </p:grpSpPr>
          <p:sp>
            <p:nvSpPr>
              <p:cNvPr id="44048" name="Line 12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49" name="AutoShape 13"/>
              <p:cNvSpPr>
                <a:spLocks noChangeArrowheads="1"/>
              </p:cNvSpPr>
              <p:nvPr/>
            </p:nvSpPr>
            <p:spPr bwMode="auto">
              <a:xfrm>
                <a:off x="3744" y="720"/>
                <a:ext cx="834" cy="3235"/>
              </a:xfrm>
              <a:prstGeom prst="wave">
                <a:avLst>
                  <a:gd name="adj1" fmla="val 2611"/>
                  <a:gd name="adj2" fmla="val 0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50" name="Line 14"/>
              <p:cNvSpPr>
                <a:spLocks noChangeShapeType="1"/>
              </p:cNvSpPr>
              <p:nvPr/>
            </p:nvSpPr>
            <p:spPr bwMode="auto">
              <a:xfrm>
                <a:off x="3744" y="134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1" name="Line 15"/>
              <p:cNvSpPr>
                <a:spLocks noChangeShapeType="1"/>
              </p:cNvSpPr>
              <p:nvPr/>
            </p:nvSpPr>
            <p:spPr bwMode="auto">
              <a:xfrm>
                <a:off x="3744" y="184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2" name="Line 16"/>
              <p:cNvSpPr>
                <a:spLocks noChangeShapeType="1"/>
              </p:cNvSpPr>
              <p:nvPr/>
            </p:nvSpPr>
            <p:spPr bwMode="auto">
              <a:xfrm>
                <a:off x="3744" y="1591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3" name="Line 17"/>
              <p:cNvSpPr>
                <a:spLocks noChangeShapeType="1"/>
              </p:cNvSpPr>
              <p:nvPr/>
            </p:nvSpPr>
            <p:spPr bwMode="auto">
              <a:xfrm>
                <a:off x="3744" y="2089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4" name="Line 18"/>
              <p:cNvSpPr>
                <a:spLocks noChangeShapeType="1"/>
              </p:cNvSpPr>
              <p:nvPr/>
            </p:nvSpPr>
            <p:spPr bwMode="auto">
              <a:xfrm>
                <a:off x="3744" y="2338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5" name="Line 19"/>
              <p:cNvSpPr>
                <a:spLocks noChangeShapeType="1"/>
              </p:cNvSpPr>
              <p:nvPr/>
            </p:nvSpPr>
            <p:spPr bwMode="auto">
              <a:xfrm>
                <a:off x="3744" y="258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6" name="Line 20"/>
              <p:cNvSpPr>
                <a:spLocks noChangeShapeType="1"/>
              </p:cNvSpPr>
              <p:nvPr/>
            </p:nvSpPr>
            <p:spPr bwMode="auto">
              <a:xfrm>
                <a:off x="3744" y="2835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7" name="Line 21"/>
              <p:cNvSpPr>
                <a:spLocks noChangeShapeType="1"/>
              </p:cNvSpPr>
              <p:nvPr/>
            </p:nvSpPr>
            <p:spPr bwMode="auto">
              <a:xfrm>
                <a:off x="3744" y="308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8" name="Line 22"/>
              <p:cNvSpPr>
                <a:spLocks noChangeShapeType="1"/>
              </p:cNvSpPr>
              <p:nvPr/>
            </p:nvSpPr>
            <p:spPr bwMode="auto">
              <a:xfrm>
                <a:off x="3744" y="333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9" name="Line 23"/>
              <p:cNvSpPr>
                <a:spLocks noChangeShapeType="1"/>
              </p:cNvSpPr>
              <p:nvPr/>
            </p:nvSpPr>
            <p:spPr bwMode="auto">
              <a:xfrm>
                <a:off x="3744" y="122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0" name="Line 24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1" name="Line 25"/>
              <p:cNvSpPr>
                <a:spLocks noChangeShapeType="1"/>
              </p:cNvSpPr>
              <p:nvPr/>
            </p:nvSpPr>
            <p:spPr bwMode="auto">
              <a:xfrm>
                <a:off x="3744" y="358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2" name="Line 26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3" name="Line 27"/>
              <p:cNvSpPr>
                <a:spLocks noChangeShapeType="1"/>
              </p:cNvSpPr>
              <p:nvPr/>
            </p:nvSpPr>
            <p:spPr bwMode="auto">
              <a:xfrm>
                <a:off x="3744" y="129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4" name="Line 28"/>
              <p:cNvSpPr>
                <a:spLocks noChangeShapeType="1"/>
              </p:cNvSpPr>
              <p:nvPr/>
            </p:nvSpPr>
            <p:spPr bwMode="auto">
              <a:xfrm>
                <a:off x="3744" y="146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5" name="Line 29"/>
              <p:cNvSpPr>
                <a:spLocks noChangeShapeType="1"/>
              </p:cNvSpPr>
              <p:nvPr/>
            </p:nvSpPr>
            <p:spPr bwMode="auto">
              <a:xfrm>
                <a:off x="3744" y="139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6" name="Line 30"/>
              <p:cNvSpPr>
                <a:spLocks noChangeShapeType="1"/>
              </p:cNvSpPr>
              <p:nvPr/>
            </p:nvSpPr>
            <p:spPr bwMode="auto">
              <a:xfrm>
                <a:off x="3744" y="153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4067" name="Group 31"/>
              <p:cNvGrpSpPr>
                <a:grpSpLocks/>
              </p:cNvGrpSpPr>
              <p:nvPr/>
            </p:nvGrpSpPr>
            <p:grpSpPr bwMode="auto">
              <a:xfrm>
                <a:off x="3744" y="1654"/>
                <a:ext cx="834" cy="144"/>
                <a:chOff x="3744" y="1632"/>
                <a:chExt cx="834" cy="144"/>
              </a:xfrm>
            </p:grpSpPr>
            <p:sp>
              <p:nvSpPr>
                <p:cNvPr id="44096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97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98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068" name="Group 35"/>
              <p:cNvGrpSpPr>
                <a:grpSpLocks/>
              </p:cNvGrpSpPr>
              <p:nvPr/>
            </p:nvGrpSpPr>
            <p:grpSpPr bwMode="auto">
              <a:xfrm>
                <a:off x="3744" y="1899"/>
                <a:ext cx="834" cy="144"/>
                <a:chOff x="3744" y="1632"/>
                <a:chExt cx="834" cy="144"/>
              </a:xfrm>
            </p:grpSpPr>
            <p:sp>
              <p:nvSpPr>
                <p:cNvPr id="44093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94" name="Line 37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95" name="Line 38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069" name="Group 39"/>
              <p:cNvGrpSpPr>
                <a:grpSpLocks/>
              </p:cNvGrpSpPr>
              <p:nvPr/>
            </p:nvGrpSpPr>
            <p:grpSpPr bwMode="auto">
              <a:xfrm>
                <a:off x="3744" y="2144"/>
                <a:ext cx="834" cy="144"/>
                <a:chOff x="3744" y="1632"/>
                <a:chExt cx="834" cy="144"/>
              </a:xfrm>
            </p:grpSpPr>
            <p:sp>
              <p:nvSpPr>
                <p:cNvPr id="44090" name="Line 40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91" name="Line 41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92" name="Line 42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070" name="Group 43"/>
              <p:cNvGrpSpPr>
                <a:grpSpLocks/>
              </p:cNvGrpSpPr>
              <p:nvPr/>
            </p:nvGrpSpPr>
            <p:grpSpPr bwMode="auto">
              <a:xfrm>
                <a:off x="3744" y="2396"/>
                <a:ext cx="834" cy="144"/>
                <a:chOff x="3744" y="1632"/>
                <a:chExt cx="834" cy="144"/>
              </a:xfrm>
            </p:grpSpPr>
            <p:sp>
              <p:nvSpPr>
                <p:cNvPr id="44087" name="Line 44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88" name="Line 45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89" name="Line 46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071" name="Group 47"/>
              <p:cNvGrpSpPr>
                <a:grpSpLocks/>
              </p:cNvGrpSpPr>
              <p:nvPr/>
            </p:nvGrpSpPr>
            <p:grpSpPr bwMode="auto">
              <a:xfrm>
                <a:off x="3744" y="2640"/>
                <a:ext cx="834" cy="144"/>
                <a:chOff x="3744" y="1632"/>
                <a:chExt cx="834" cy="144"/>
              </a:xfrm>
            </p:grpSpPr>
            <p:sp>
              <p:nvSpPr>
                <p:cNvPr id="44084" name="Line 4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85" name="Line 4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86" name="Line 5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072" name="Group 51"/>
              <p:cNvGrpSpPr>
                <a:grpSpLocks/>
              </p:cNvGrpSpPr>
              <p:nvPr/>
            </p:nvGrpSpPr>
            <p:grpSpPr bwMode="auto">
              <a:xfrm>
                <a:off x="3744" y="2897"/>
                <a:ext cx="834" cy="144"/>
                <a:chOff x="3744" y="1632"/>
                <a:chExt cx="834" cy="144"/>
              </a:xfrm>
            </p:grpSpPr>
            <p:sp>
              <p:nvSpPr>
                <p:cNvPr id="44081" name="Line 52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82" name="Line 53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83" name="Line 54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073" name="Group 55"/>
              <p:cNvGrpSpPr>
                <a:grpSpLocks/>
              </p:cNvGrpSpPr>
              <p:nvPr/>
            </p:nvGrpSpPr>
            <p:grpSpPr bwMode="auto">
              <a:xfrm>
                <a:off x="3744" y="3137"/>
                <a:ext cx="834" cy="144"/>
                <a:chOff x="3744" y="1632"/>
                <a:chExt cx="834" cy="144"/>
              </a:xfrm>
            </p:grpSpPr>
            <p:sp>
              <p:nvSpPr>
                <p:cNvPr id="44078" name="Line 56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79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80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074" name="Group 59"/>
              <p:cNvGrpSpPr>
                <a:grpSpLocks/>
              </p:cNvGrpSpPr>
              <p:nvPr/>
            </p:nvGrpSpPr>
            <p:grpSpPr bwMode="auto">
              <a:xfrm>
                <a:off x="3744" y="3400"/>
                <a:ext cx="834" cy="144"/>
                <a:chOff x="3744" y="1632"/>
                <a:chExt cx="834" cy="144"/>
              </a:xfrm>
            </p:grpSpPr>
            <p:sp>
              <p:nvSpPr>
                <p:cNvPr id="44075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76" name="Line 61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77" name="Line 62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4047" name="Text Box 63"/>
            <p:cNvSpPr txBox="1">
              <a:spLocks noChangeArrowheads="1"/>
            </p:cNvSpPr>
            <p:nvPr/>
          </p:nvSpPr>
          <p:spPr bwMode="auto">
            <a:xfrm>
              <a:off x="2832" y="1776"/>
              <a:ext cx="91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kumimoji="0" lang="en-US" altLang="zh-CN" sz="1800"/>
                <a:t>0x0065FDF0</a:t>
              </a:r>
            </a:p>
          </p:txBody>
        </p:sp>
      </p:grpSp>
      <p:sp>
        <p:nvSpPr>
          <p:cNvPr id="44037" name="Text Box 64"/>
          <p:cNvSpPr txBox="1">
            <a:spLocks noChangeArrowheads="1"/>
          </p:cNvSpPr>
          <p:nvPr/>
        </p:nvSpPr>
        <p:spPr bwMode="auto">
          <a:xfrm>
            <a:off x="609600" y="1797050"/>
            <a:ext cx="54927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4-3</a:t>
            </a:r>
            <a:endParaRPr lang="en-US" altLang="zh-CN" sz="1800"/>
          </a:p>
          <a:p>
            <a:pPr>
              <a:lnSpc>
                <a:spcPct val="140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1800"/>
              <a:t>{ int a[ 10 ] = { 1, 3, 5, 7, 9 } ; </a:t>
            </a:r>
          </a:p>
          <a:p>
            <a:pPr>
              <a:lnSpc>
                <a:spcPct val="140000"/>
              </a:lnSpc>
            </a:pPr>
            <a:r>
              <a:rPr lang="en-US" altLang="zh-CN" sz="1800"/>
              <a:t>   cout &lt;&lt; "Address of array a : " &lt;&lt; </a:t>
            </a:r>
            <a:r>
              <a:rPr lang="en-US" altLang="zh-CN" sz="1800" b="1">
                <a:solidFill>
                  <a:srgbClr val="0000FF"/>
                </a:solidFill>
              </a:rPr>
              <a:t>a</a:t>
            </a:r>
            <a:r>
              <a:rPr lang="en-US" altLang="zh-CN" sz="1800"/>
              <a:t> &lt;&lt; endl ;</a:t>
            </a:r>
          </a:p>
          <a:p>
            <a:pPr>
              <a:lnSpc>
                <a:spcPct val="140000"/>
              </a:lnSpc>
            </a:pPr>
            <a:r>
              <a:rPr lang="en-US" altLang="zh-CN" sz="1800"/>
              <a:t>   cout &lt;&lt; "Address of element a[3] : " &lt;&lt; &amp;a[3] &lt;&lt; endl ;</a:t>
            </a:r>
          </a:p>
          <a:p>
            <a:pPr>
              <a:lnSpc>
                <a:spcPct val="14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40737" name="Oval 65"/>
          <p:cNvSpPr>
            <a:spLocks noChangeArrowheads="1"/>
          </p:cNvSpPr>
          <p:nvPr/>
        </p:nvSpPr>
        <p:spPr bwMode="auto">
          <a:xfrm>
            <a:off x="3403600" y="4941888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40738" name="Oval 66"/>
          <p:cNvSpPr>
            <a:spLocks noChangeArrowheads="1"/>
          </p:cNvSpPr>
          <p:nvPr/>
        </p:nvSpPr>
        <p:spPr bwMode="auto">
          <a:xfrm flipH="1">
            <a:off x="3997325" y="3840163"/>
            <a:ext cx="228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4400550" y="4005263"/>
            <a:ext cx="4419600" cy="990600"/>
            <a:chOff x="2208" y="2352"/>
            <a:chExt cx="3072" cy="768"/>
          </a:xfrm>
        </p:grpSpPr>
        <p:sp>
          <p:nvSpPr>
            <p:cNvPr id="44042" name="AutoShape 68"/>
            <p:cNvSpPr>
              <a:spLocks/>
            </p:cNvSpPr>
            <p:nvPr/>
          </p:nvSpPr>
          <p:spPr bwMode="auto">
            <a:xfrm>
              <a:off x="3792" y="2592"/>
              <a:ext cx="1488" cy="528"/>
            </a:xfrm>
            <a:prstGeom prst="borderCallout2">
              <a:avLst>
                <a:gd name="adj1" fmla="val 13634"/>
                <a:gd name="adj2" fmla="val -3227"/>
                <a:gd name="adj3" fmla="val 13634"/>
                <a:gd name="adj4" fmla="val -22444"/>
                <a:gd name="adj5" fmla="val 129356"/>
                <a:gd name="adj6" fmla="val -84139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sz="1800" b="1"/>
                <a:t>数组名</a:t>
              </a:r>
            </a:p>
            <a:p>
              <a:pPr algn="ct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zh-CN" altLang="en-US" sz="1800" b="1"/>
                <a:t>是存储空间首地址</a:t>
              </a:r>
            </a:p>
          </p:txBody>
        </p:sp>
        <p:sp>
          <p:nvSpPr>
            <p:cNvPr id="44043" name="Line 69"/>
            <p:cNvSpPr>
              <a:spLocks noChangeShapeType="1"/>
            </p:cNvSpPr>
            <p:nvPr/>
          </p:nvSpPr>
          <p:spPr bwMode="auto">
            <a:xfrm>
              <a:off x="2208" y="2352"/>
              <a:ext cx="120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4041" name="Rectangle 7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29388" y="621508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首元素的首地址</a:t>
            </a:r>
            <a:endParaRPr lang="zh-CN" altLang="en-US">
              <a:solidFill>
                <a:schemeClr val="accent1"/>
              </a:solidFill>
            </a:endParaRPr>
          </a:p>
        </p:txBody>
      </p:sp>
      <p:cxnSp>
        <p:nvCxnSpPr>
          <p:cNvPr id="70" name="直接连接符 69"/>
          <p:cNvCxnSpPr/>
          <p:nvPr/>
        </p:nvCxnSpPr>
        <p:spPr bwMode="auto">
          <a:xfrm rot="5400000" flipH="1" flipV="1">
            <a:off x="6643702" y="5357826"/>
            <a:ext cx="1285884" cy="571504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37" grpId="0" animBg="1"/>
      <p:bldP spid="540738" grpId="0" animBg="1"/>
    </p:bld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53" name="Group 2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56370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71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56372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73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74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75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76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77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78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79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80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81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82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83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84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85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86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87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88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6389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56424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25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26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6390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56421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22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23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6391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56418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19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20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6392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56415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16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17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6393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56412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13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14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6394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56409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10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11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6395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56406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07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08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6396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56403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04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05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6397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56398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6399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56400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6401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6402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6354" name="Text Box 61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56355" name="Rectangle 62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56356" name="Rectangle 63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6357" name="Text Box 64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56358" name="Line 65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6359" name="Text Box 66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100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101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102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103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104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105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106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107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108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109</a:t>
            </a:r>
          </a:p>
        </p:txBody>
      </p:sp>
      <p:grpSp>
        <p:nvGrpSpPr>
          <p:cNvPr id="356360" name="Group 67"/>
          <p:cNvGrpSpPr>
            <a:grpSpLocks/>
          </p:cNvGrpSpPr>
          <p:nvPr/>
        </p:nvGrpSpPr>
        <p:grpSpPr bwMode="auto">
          <a:xfrm>
            <a:off x="5289550" y="5024438"/>
            <a:ext cx="1720850" cy="366712"/>
            <a:chOff x="3332" y="1113"/>
            <a:chExt cx="1084" cy="231"/>
          </a:xfrm>
        </p:grpSpPr>
        <p:grpSp>
          <p:nvGrpSpPr>
            <p:cNvPr id="356366" name="Group 68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56368" name="Rectangle 69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369" name="Text Box 70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56367" name="Line 71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6361" name="Group 72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56364" name="Rectangle 73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56365" name="Text Box 74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56362" name="Rectangle 7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56363" name="Rectangle 78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377" name="Group 2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57396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397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57398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399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00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01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02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03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04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05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06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07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08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09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10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11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12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13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414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7415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57450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51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52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7416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57447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48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49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7417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57444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45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46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7418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57441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42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43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7419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57438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39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40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7420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57435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36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37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7421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57432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33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34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7422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57429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30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31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7423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57424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7425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57426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7427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7428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7378" name="Text Box 61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p[i]</a:t>
            </a:r>
            <a:r>
              <a:rPr lang="en-US" altLang="zh-CN" sz="1800">
                <a:sym typeface="Symbol" pitchFamily="18" charset="2"/>
              </a:rPr>
              <a:t>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57379" name="Rectangle 62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57380" name="Rectangle 63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7381" name="Text Box 64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57382" name="Line 65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7383" name="Text Box 66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100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101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102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103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104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105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106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107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108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109</a:t>
            </a:r>
          </a:p>
        </p:txBody>
      </p:sp>
      <p:grpSp>
        <p:nvGrpSpPr>
          <p:cNvPr id="357384" name="Group 67"/>
          <p:cNvGrpSpPr>
            <a:grpSpLocks/>
          </p:cNvGrpSpPr>
          <p:nvPr/>
        </p:nvGrpSpPr>
        <p:grpSpPr bwMode="auto">
          <a:xfrm>
            <a:off x="5289550" y="5024438"/>
            <a:ext cx="1720850" cy="366712"/>
            <a:chOff x="3332" y="1113"/>
            <a:chExt cx="1084" cy="231"/>
          </a:xfrm>
        </p:grpSpPr>
        <p:grpSp>
          <p:nvGrpSpPr>
            <p:cNvPr id="357392" name="Group 68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57394" name="Rectangle 69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395" name="Text Box 70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57393" name="Line 71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7385" name="Group 72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57390" name="Rectangle 73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57391" name="Text Box 74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907339" name="Oval 75"/>
          <p:cNvSpPr>
            <a:spLocks noChangeArrowheads="1"/>
          </p:cNvSpPr>
          <p:nvPr/>
        </p:nvSpPr>
        <p:spPr bwMode="auto">
          <a:xfrm>
            <a:off x="1219200" y="3908425"/>
            <a:ext cx="6858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07340" name="AutoShape 76"/>
          <p:cNvSpPr>
            <a:spLocks/>
          </p:cNvSpPr>
          <p:nvPr/>
        </p:nvSpPr>
        <p:spPr bwMode="auto">
          <a:xfrm>
            <a:off x="3657600" y="2370138"/>
            <a:ext cx="1981200" cy="914400"/>
          </a:xfrm>
          <a:prstGeom prst="borderCallout2">
            <a:avLst>
              <a:gd name="adj1" fmla="val 12500"/>
              <a:gd name="adj2" fmla="val -3847"/>
              <a:gd name="adj3" fmla="val 12500"/>
              <a:gd name="adj4" fmla="val -24199"/>
              <a:gd name="adj5" fmla="val 164412"/>
              <a:gd name="adj6" fmla="val -8942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以下标方式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访问动态数组</a:t>
            </a:r>
          </a:p>
        </p:txBody>
      </p:sp>
      <p:sp>
        <p:nvSpPr>
          <p:cNvPr id="357388" name="Rectangle 7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57389" name="Rectangle 80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339" grpId="0" animBg="1"/>
      <p:bldP spid="907340" grpId="0" animBg="1" autoUpdateAnimBg="0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01" name="Group 2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58420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21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58422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23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24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25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26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27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28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29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30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31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32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33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34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35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36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37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38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8439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58474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75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76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8440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58471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72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73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8441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58468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69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70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8442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58465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66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67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8443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58462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63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64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8444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58459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60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61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8445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58456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57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58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8446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58453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54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55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8447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58448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8449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58450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8451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8452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8402" name="Text Box 61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p[i]</a:t>
            </a:r>
            <a:r>
              <a:rPr lang="en-US" altLang="zh-CN" sz="1800">
                <a:sym typeface="Symbol" pitchFamily="18" charset="2"/>
              </a:rPr>
              <a:t>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t = p ; t &lt; p+10 ; t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*t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58403" name="Rectangle 62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58404" name="Rectangle 63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8405" name="Text Box 64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58406" name="Line 65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07" name="Text Box 66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100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101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102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103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104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105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106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107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108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109</a:t>
            </a:r>
          </a:p>
        </p:txBody>
      </p:sp>
      <p:grpSp>
        <p:nvGrpSpPr>
          <p:cNvPr id="358408" name="Group 67"/>
          <p:cNvGrpSpPr>
            <a:grpSpLocks/>
          </p:cNvGrpSpPr>
          <p:nvPr/>
        </p:nvGrpSpPr>
        <p:grpSpPr bwMode="auto">
          <a:xfrm>
            <a:off x="5289550" y="5024438"/>
            <a:ext cx="1720850" cy="366712"/>
            <a:chOff x="3332" y="1113"/>
            <a:chExt cx="1084" cy="231"/>
          </a:xfrm>
        </p:grpSpPr>
        <p:grpSp>
          <p:nvGrpSpPr>
            <p:cNvPr id="358416" name="Group 68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58418" name="Rectangle 69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419" name="Text Box 70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58417" name="Line 71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8409" name="Group 72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58414" name="Rectangle 73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58415" name="Text Box 74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58410" name="Oval 75"/>
          <p:cNvSpPr>
            <a:spLocks noChangeArrowheads="1"/>
          </p:cNvSpPr>
          <p:nvPr/>
        </p:nvSpPr>
        <p:spPr bwMode="auto">
          <a:xfrm>
            <a:off x="1219200" y="3908425"/>
            <a:ext cx="6858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08364" name="AutoShape 76"/>
          <p:cNvSpPr>
            <a:spLocks/>
          </p:cNvSpPr>
          <p:nvPr/>
        </p:nvSpPr>
        <p:spPr bwMode="auto">
          <a:xfrm>
            <a:off x="3657600" y="2420938"/>
            <a:ext cx="2209800" cy="914400"/>
          </a:xfrm>
          <a:prstGeom prst="borderCallout2">
            <a:avLst>
              <a:gd name="adj1" fmla="val 12500"/>
              <a:gd name="adj2" fmla="val -3449"/>
              <a:gd name="adj3" fmla="val 12500"/>
              <a:gd name="adj4" fmla="val -21694"/>
              <a:gd name="adj5" fmla="val 164412"/>
              <a:gd name="adj6" fmla="val -8017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altLang="zh-CN" sz="1800" b="1" i="1">
                <a:solidFill>
                  <a:srgbClr val="0000FF"/>
                </a:solidFill>
              </a:rPr>
              <a:t>i </a:t>
            </a:r>
            <a:r>
              <a:rPr lang="zh-CN" altLang="en-US" sz="1800" b="1"/>
              <a:t>是偏移量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p</a:t>
            </a:r>
            <a:r>
              <a:rPr lang="en-US" altLang="zh-CN" sz="1800" b="1"/>
              <a:t> </a:t>
            </a:r>
            <a:r>
              <a:rPr lang="zh-CN" altLang="en-US" sz="1800" b="1"/>
              <a:t>指针本身值不变</a:t>
            </a:r>
          </a:p>
        </p:txBody>
      </p:sp>
      <p:sp>
        <p:nvSpPr>
          <p:cNvPr id="358412" name="Rectangle 7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58413" name="Rectangle 80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364" grpId="0" animBg="1" autoUpdateAnimBg="0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425" name="Group 2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59444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45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59446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47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48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49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50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51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52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53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54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55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56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57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58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59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60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61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462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9463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59498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99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500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9464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59495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96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97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9465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59492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93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94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9466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59489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90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91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9467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59486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87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88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9468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59483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84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85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9469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59480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81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82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9470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59477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78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79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9471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59472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9473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59474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475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476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9426" name="Text Box 61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t = p</a:t>
            </a:r>
            <a:r>
              <a:rPr lang="en-US" altLang="zh-CN" sz="1800">
                <a:sym typeface="Symbol" pitchFamily="18" charset="2"/>
              </a:rPr>
              <a:t> ; t &lt; p+10 ;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t ++</a:t>
            </a:r>
            <a:r>
              <a:rPr lang="en-US" altLang="zh-CN" sz="1800">
                <a:sym typeface="Symbol" pitchFamily="18" charset="2"/>
              </a:rPr>
              <a:t>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*t</a:t>
            </a:r>
            <a:r>
              <a:rPr lang="en-US" altLang="zh-CN" sz="1800">
                <a:sym typeface="Symbol" pitchFamily="18" charset="2"/>
              </a:rPr>
              <a:t>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59427" name="Rectangle 62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59428" name="Rectangle 63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9429" name="Text Box 64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59430" name="Line 65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9431" name="Text Box 66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100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101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102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103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104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105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106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107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108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109</a:t>
            </a:r>
          </a:p>
        </p:txBody>
      </p:sp>
      <p:grpSp>
        <p:nvGrpSpPr>
          <p:cNvPr id="359432" name="Group 67"/>
          <p:cNvGrpSpPr>
            <a:grpSpLocks/>
          </p:cNvGrpSpPr>
          <p:nvPr/>
        </p:nvGrpSpPr>
        <p:grpSpPr bwMode="auto">
          <a:xfrm>
            <a:off x="5289550" y="5024438"/>
            <a:ext cx="1720850" cy="366712"/>
            <a:chOff x="3332" y="1113"/>
            <a:chExt cx="1084" cy="231"/>
          </a:xfrm>
        </p:grpSpPr>
        <p:grpSp>
          <p:nvGrpSpPr>
            <p:cNvPr id="359440" name="Group 68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59442" name="Rectangle 69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443" name="Text Box 70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59441" name="Line 71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9433" name="Group 72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59438" name="Rectangle 73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59439" name="Text Box 74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909387" name="Oval 75"/>
          <p:cNvSpPr>
            <a:spLocks noChangeArrowheads="1"/>
          </p:cNvSpPr>
          <p:nvPr/>
        </p:nvSpPr>
        <p:spPr bwMode="auto">
          <a:xfrm>
            <a:off x="1524000" y="4627563"/>
            <a:ext cx="6096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09388" name="AutoShape 76"/>
          <p:cNvSpPr>
            <a:spLocks/>
          </p:cNvSpPr>
          <p:nvPr/>
        </p:nvSpPr>
        <p:spPr bwMode="auto">
          <a:xfrm>
            <a:off x="3810000" y="3111500"/>
            <a:ext cx="2209800" cy="533400"/>
          </a:xfrm>
          <a:prstGeom prst="borderCallout2">
            <a:avLst>
              <a:gd name="adj1" fmla="val 21431"/>
              <a:gd name="adj2" fmla="val -3449"/>
              <a:gd name="adj3" fmla="val 21431"/>
              <a:gd name="adj4" fmla="val -21694"/>
              <a:gd name="adj5" fmla="val 281847"/>
              <a:gd name="adj6" fmla="val -8017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跟踪指针赋初值</a:t>
            </a:r>
          </a:p>
        </p:txBody>
      </p:sp>
      <p:sp>
        <p:nvSpPr>
          <p:cNvPr id="359436" name="Rectangle 7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59437" name="Rectangle 80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87" grpId="0" animBg="1"/>
      <p:bldP spid="909388" grpId="0" animBg="1" autoUpdateAnimBg="0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449" name="Group 2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60468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69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60470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71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72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73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74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75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76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77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78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79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80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81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82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83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84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85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486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60487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60522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23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24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0488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60519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20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21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0489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60516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17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18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0490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60513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14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15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0491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60510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11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12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0492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60507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08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09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0493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60504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05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06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0494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60501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02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03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0495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60496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0497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60498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0499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0500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60450" name="Text Box 61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t = p</a:t>
            </a:r>
            <a:r>
              <a:rPr lang="en-US" altLang="zh-CN" sz="1800">
                <a:sym typeface="Symbol" pitchFamily="18" charset="2"/>
              </a:rPr>
              <a:t> ; t &lt; p+10 ;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t ++</a:t>
            </a:r>
            <a:r>
              <a:rPr lang="en-US" altLang="zh-CN" sz="1800">
                <a:sym typeface="Symbol" pitchFamily="18" charset="2"/>
              </a:rPr>
              <a:t>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*t</a:t>
            </a:r>
            <a:r>
              <a:rPr lang="en-US" altLang="zh-CN" sz="1800">
                <a:sym typeface="Symbol" pitchFamily="18" charset="2"/>
              </a:rPr>
              <a:t>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60451" name="Rectangle 62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60452" name="Rectangle 63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0453" name="Text Box 64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60454" name="Line 65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0455" name="Text Box 66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100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101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102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103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104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105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106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107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108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109</a:t>
            </a:r>
          </a:p>
        </p:txBody>
      </p:sp>
      <p:grpSp>
        <p:nvGrpSpPr>
          <p:cNvPr id="360456" name="Group 67"/>
          <p:cNvGrpSpPr>
            <a:grpSpLocks/>
          </p:cNvGrpSpPr>
          <p:nvPr/>
        </p:nvGrpSpPr>
        <p:grpSpPr bwMode="auto">
          <a:xfrm>
            <a:off x="5289550" y="5024438"/>
            <a:ext cx="1720850" cy="366712"/>
            <a:chOff x="3332" y="1113"/>
            <a:chExt cx="1084" cy="231"/>
          </a:xfrm>
        </p:grpSpPr>
        <p:grpSp>
          <p:nvGrpSpPr>
            <p:cNvPr id="360464" name="Group 68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60466" name="Rectangle 69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467" name="Text Box 70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60465" name="Line 71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60457" name="Group 72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60462" name="Rectangle 73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60463" name="Text Box 74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910411" name="Oval 75"/>
          <p:cNvSpPr>
            <a:spLocks noChangeArrowheads="1"/>
          </p:cNvSpPr>
          <p:nvPr/>
        </p:nvSpPr>
        <p:spPr bwMode="auto">
          <a:xfrm>
            <a:off x="3124200" y="4629150"/>
            <a:ext cx="6096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10412" name="AutoShape 76"/>
          <p:cNvSpPr>
            <a:spLocks/>
          </p:cNvSpPr>
          <p:nvPr/>
        </p:nvSpPr>
        <p:spPr bwMode="auto">
          <a:xfrm>
            <a:off x="4572000" y="264795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17417"/>
              <a:gd name="adj5" fmla="val 350894"/>
              <a:gd name="adj6" fmla="val -60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跟踪指针移动</a:t>
            </a:r>
          </a:p>
        </p:txBody>
      </p:sp>
      <p:sp>
        <p:nvSpPr>
          <p:cNvPr id="360460" name="Rectangle 7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60461" name="Rectangle 80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411" grpId="0" animBg="1"/>
      <p:bldP spid="910412" grpId="0" animBg="1" autoUpdateAnimBg="0"/>
    </p:bld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473" name="Group 2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61492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493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61494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495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496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497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498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499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00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01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02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03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04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05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06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07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08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09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10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61511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61546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47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48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1512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61543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44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45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1513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61540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41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42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1514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61537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38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39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1515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61534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35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36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1516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61531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32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33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1517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61528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29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30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1518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61525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26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27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1519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61520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1521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61522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1523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1524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61474" name="Text Box 61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t = p</a:t>
            </a:r>
            <a:r>
              <a:rPr lang="en-US" altLang="zh-CN" sz="1800">
                <a:sym typeface="Symbol" pitchFamily="18" charset="2"/>
              </a:rPr>
              <a:t> ; t &lt; p+10 ;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t ++</a:t>
            </a:r>
            <a:r>
              <a:rPr lang="en-US" altLang="zh-CN" sz="1800">
                <a:sym typeface="Symbol" pitchFamily="18" charset="2"/>
              </a:rPr>
              <a:t>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*t</a:t>
            </a:r>
            <a:r>
              <a:rPr lang="en-US" altLang="zh-CN" sz="1800">
                <a:sym typeface="Symbol" pitchFamily="18" charset="2"/>
              </a:rPr>
              <a:t>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61475" name="Rectangle 62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61476" name="Rectangle 63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1477" name="Text Box 64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61478" name="Line 65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1479" name="Text Box 66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100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101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102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103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104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105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106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107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108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109</a:t>
            </a:r>
          </a:p>
        </p:txBody>
      </p:sp>
      <p:grpSp>
        <p:nvGrpSpPr>
          <p:cNvPr id="361480" name="Group 67"/>
          <p:cNvGrpSpPr>
            <a:grpSpLocks/>
          </p:cNvGrpSpPr>
          <p:nvPr/>
        </p:nvGrpSpPr>
        <p:grpSpPr bwMode="auto">
          <a:xfrm>
            <a:off x="5289550" y="5024438"/>
            <a:ext cx="1720850" cy="366712"/>
            <a:chOff x="3332" y="1113"/>
            <a:chExt cx="1084" cy="231"/>
          </a:xfrm>
        </p:grpSpPr>
        <p:grpSp>
          <p:nvGrpSpPr>
            <p:cNvPr id="361488" name="Group 68"/>
            <p:cNvGrpSpPr>
              <a:grpSpLocks/>
            </p:cNvGrpSpPr>
            <p:nvPr/>
          </p:nvGrpSpPr>
          <p:grpSpPr bwMode="auto">
            <a:xfrm>
              <a:off x="3332" y="1113"/>
              <a:ext cx="652" cy="231"/>
              <a:chOff x="3328" y="1113"/>
              <a:chExt cx="652" cy="231"/>
            </a:xfrm>
          </p:grpSpPr>
          <p:sp>
            <p:nvSpPr>
              <p:cNvPr id="361490" name="Rectangle 69"/>
              <p:cNvSpPr>
                <a:spLocks noChangeArrowheads="1"/>
              </p:cNvSpPr>
              <p:nvPr/>
            </p:nvSpPr>
            <p:spPr bwMode="auto">
              <a:xfrm>
                <a:off x="3500" y="1185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491" name="Text Box 70"/>
              <p:cNvSpPr txBox="1">
                <a:spLocks noChangeArrowheads="1"/>
              </p:cNvSpPr>
              <p:nvPr/>
            </p:nvSpPr>
            <p:spPr bwMode="auto">
              <a:xfrm>
                <a:off x="3328" y="1113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t</a:t>
                </a:r>
              </a:p>
            </p:txBody>
          </p:sp>
        </p:grpSp>
        <p:sp>
          <p:nvSpPr>
            <p:cNvPr id="361489" name="Line 71"/>
            <p:cNvSpPr>
              <a:spLocks noChangeShapeType="1"/>
            </p:cNvSpPr>
            <p:nvPr/>
          </p:nvSpPr>
          <p:spPr bwMode="auto">
            <a:xfrm>
              <a:off x="3936" y="124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61481" name="Group 72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61486" name="Rectangle 73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61487" name="Text Box 74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911435" name="Oval 75"/>
          <p:cNvSpPr>
            <a:spLocks noChangeArrowheads="1"/>
          </p:cNvSpPr>
          <p:nvPr/>
        </p:nvSpPr>
        <p:spPr bwMode="auto">
          <a:xfrm>
            <a:off x="2057400" y="4933950"/>
            <a:ext cx="4572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11436" name="AutoShape 76"/>
          <p:cNvSpPr>
            <a:spLocks/>
          </p:cNvSpPr>
          <p:nvPr/>
        </p:nvSpPr>
        <p:spPr bwMode="auto">
          <a:xfrm>
            <a:off x="3619500" y="3040063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17417"/>
              <a:gd name="adj5" fmla="val 350894"/>
              <a:gd name="adj6" fmla="val -60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间址访问元素</a:t>
            </a:r>
          </a:p>
        </p:txBody>
      </p:sp>
      <p:sp>
        <p:nvSpPr>
          <p:cNvPr id="361484" name="Rectangle 7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61485" name="Rectangle 80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5" grpId="0" animBg="1"/>
      <p:bldP spid="911436" grpId="0" animBg="1" autoUpdateAnimBg="0"/>
    </p:bld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497" name="Group 2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62511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12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62513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14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15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16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17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18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19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20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21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22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23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24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25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26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27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28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529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62530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62565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66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67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2531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62562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63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64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2532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62559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60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61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2533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62556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57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58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2534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62553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54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55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2535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62550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51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52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2536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62547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48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49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2537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62544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45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46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2538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62539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2540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62541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2542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2543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62498" name="Text Box 61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t = p</a:t>
            </a:r>
            <a:r>
              <a:rPr lang="en-US" altLang="zh-CN" sz="1800">
                <a:sym typeface="Symbol" pitchFamily="18" charset="2"/>
              </a:rPr>
              <a:t> ; t &lt; p+10 ;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t ++</a:t>
            </a:r>
            <a:r>
              <a:rPr lang="en-US" altLang="zh-CN" sz="1800">
                <a:sym typeface="Symbol" pitchFamily="18" charset="2"/>
              </a:rPr>
              <a:t>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*t</a:t>
            </a:r>
            <a:r>
              <a:rPr lang="en-US" altLang="zh-CN" sz="1800">
                <a:sym typeface="Symbol" pitchFamily="18" charset="2"/>
              </a:rPr>
              <a:t>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62499" name="Rectangle 62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362500" name="Rectangle 63"/>
          <p:cNvSpPr>
            <a:spLocks noChangeArrowheads="1"/>
          </p:cNvSpPr>
          <p:nvPr/>
        </p:nvSpPr>
        <p:spPr bwMode="auto">
          <a:xfrm>
            <a:off x="5562600" y="1162050"/>
            <a:ext cx="762000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2501" name="Text Box 64"/>
          <p:cNvSpPr txBox="1">
            <a:spLocks noChangeArrowheads="1"/>
          </p:cNvSpPr>
          <p:nvPr/>
        </p:nvSpPr>
        <p:spPr bwMode="auto">
          <a:xfrm>
            <a:off x="5264150" y="104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/>
              <a:t>p</a:t>
            </a:r>
          </a:p>
        </p:txBody>
      </p:sp>
      <p:sp>
        <p:nvSpPr>
          <p:cNvPr id="362502" name="Line 65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2503" name="Text Box 66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100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101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102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103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104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105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106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107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108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109</a:t>
            </a:r>
          </a:p>
        </p:txBody>
      </p:sp>
      <p:grpSp>
        <p:nvGrpSpPr>
          <p:cNvPr id="362504" name="Group 67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62509" name="Rectangle 68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62510" name="Text Box 69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912454" name="Rectangle 70"/>
          <p:cNvSpPr>
            <a:spLocks noChangeArrowheads="1"/>
          </p:cNvSpPr>
          <p:nvPr/>
        </p:nvSpPr>
        <p:spPr bwMode="auto">
          <a:xfrm>
            <a:off x="1066800" y="4652963"/>
            <a:ext cx="3505200" cy="7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for ( i = 0 ; i &lt; 10 ;  </a:t>
            </a:r>
            <a:r>
              <a:rPr lang="en-US" altLang="zh-CN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p ++</a:t>
            </a:r>
            <a:r>
              <a:rPr lang="en-US" altLang="zh-CN" sz="1800">
                <a:ea typeface="宋体" pitchFamily="2" charset="-122"/>
                <a:sym typeface="Symbol" pitchFamily="18" charset="2"/>
              </a:rPr>
              <a:t> ) </a:t>
            </a:r>
          </a:p>
          <a:p>
            <a:pPr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     cout &lt;&lt; </a:t>
            </a:r>
            <a:r>
              <a:rPr lang="en-US" altLang="zh-CN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*p</a:t>
            </a:r>
            <a:r>
              <a:rPr lang="en-US" altLang="zh-CN" sz="1800">
                <a:ea typeface="宋体" pitchFamily="2" charset="-122"/>
                <a:sym typeface="Symbol" pitchFamily="18" charset="2"/>
              </a:rPr>
              <a:t> &lt;&lt; "  " ;</a:t>
            </a:r>
          </a:p>
        </p:txBody>
      </p:sp>
      <p:sp>
        <p:nvSpPr>
          <p:cNvPr id="912455" name="AutoShape 71"/>
          <p:cNvSpPr>
            <a:spLocks noChangeArrowheads="1"/>
          </p:cNvSpPr>
          <p:nvPr/>
        </p:nvSpPr>
        <p:spPr bwMode="auto">
          <a:xfrm>
            <a:off x="2438400" y="2343150"/>
            <a:ext cx="3505200" cy="1295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zh-CN" altLang="en-US" sz="1800" b="1" i="1">
                <a:solidFill>
                  <a:srgbClr val="FF3300"/>
                </a:solidFill>
              </a:rPr>
              <a:t>注意</a:t>
            </a:r>
          </a:p>
          <a:p>
            <a:pPr algn="ctr">
              <a:lnSpc>
                <a:spcPct val="110000"/>
              </a:lnSpc>
            </a:pPr>
            <a:r>
              <a:rPr lang="zh-CN" altLang="en-US" sz="1800" b="1" i="1">
                <a:solidFill>
                  <a:srgbClr val="FF3300"/>
                </a:solidFill>
              </a:rPr>
              <a:t>结束循环后</a:t>
            </a:r>
          </a:p>
        </p:txBody>
      </p:sp>
      <p:sp>
        <p:nvSpPr>
          <p:cNvPr id="362507" name="Rectangle 7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62508" name="Rectangle 75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1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454" grpId="0" animBg="1" autoUpdateAnimBg="0"/>
      <p:bldP spid="912455" grpId="0" animBg="1" autoUpdateAnimBg="0"/>
    </p:bld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521" name="Group 2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63536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37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63538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39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0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1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2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3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4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5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6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7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8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49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0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1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2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3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54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63555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63590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91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92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3556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63587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88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89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3557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63584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85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86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3558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63581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82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83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3559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63578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79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80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3560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63575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76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77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3561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63572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73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74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3562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63569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70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71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3563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63564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3565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63566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567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568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5264150" y="5024438"/>
            <a:ext cx="1746250" cy="366712"/>
            <a:chOff x="3316" y="3321"/>
            <a:chExt cx="1100" cy="231"/>
          </a:xfrm>
        </p:grpSpPr>
        <p:sp>
          <p:nvSpPr>
            <p:cNvPr id="363533" name="Rectangle 64"/>
            <p:cNvSpPr>
              <a:spLocks noChangeArrowheads="1"/>
            </p:cNvSpPr>
            <p:nvPr/>
          </p:nvSpPr>
          <p:spPr bwMode="auto">
            <a:xfrm>
              <a:off x="3504" y="3393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63534" name="Text Box 65"/>
            <p:cNvSpPr txBox="1">
              <a:spLocks noChangeArrowheads="1"/>
            </p:cNvSpPr>
            <p:nvPr/>
          </p:nvSpPr>
          <p:spPr bwMode="auto">
            <a:xfrm>
              <a:off x="3316" y="332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p</a:t>
              </a:r>
            </a:p>
          </p:txBody>
        </p:sp>
        <p:sp>
          <p:nvSpPr>
            <p:cNvPr id="363535" name="Line 66"/>
            <p:cNvSpPr>
              <a:spLocks noChangeShapeType="1"/>
            </p:cNvSpPr>
            <p:nvPr/>
          </p:nvSpPr>
          <p:spPr bwMode="auto">
            <a:xfrm>
              <a:off x="3936" y="3465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63523" name="Text Box 67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100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101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102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103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104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105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106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107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108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109</a:t>
            </a:r>
          </a:p>
        </p:txBody>
      </p:sp>
      <p:grpSp>
        <p:nvGrpSpPr>
          <p:cNvPr id="363524" name="Group 68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63531" name="Rectangle 69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63532" name="Text Box 70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363525" name="Rectangle 7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63526" name="Rectangle 76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  <p:sp>
        <p:nvSpPr>
          <p:cNvPr id="363527" name="Text Box 77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t = p</a:t>
            </a:r>
            <a:r>
              <a:rPr lang="en-US" altLang="zh-CN" sz="1800">
                <a:sym typeface="Symbol" pitchFamily="18" charset="2"/>
              </a:rPr>
              <a:t> ; t &lt; p+10 ;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t ++</a:t>
            </a:r>
            <a:r>
              <a:rPr lang="en-US" altLang="zh-CN" sz="1800">
                <a:sym typeface="Symbol" pitchFamily="18" charset="2"/>
              </a:rPr>
              <a:t>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*t</a:t>
            </a:r>
            <a:r>
              <a:rPr lang="en-US" altLang="zh-CN" sz="1800">
                <a:sym typeface="Symbol" pitchFamily="18" charset="2"/>
              </a:rPr>
              <a:t>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63528" name="Rectangle 78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913487" name="Rectangle 79"/>
          <p:cNvSpPr>
            <a:spLocks noChangeArrowheads="1"/>
          </p:cNvSpPr>
          <p:nvPr/>
        </p:nvSpPr>
        <p:spPr bwMode="auto">
          <a:xfrm>
            <a:off x="1066800" y="4652963"/>
            <a:ext cx="3505200" cy="7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for ( i = 0 ; i &lt; 10 ;  </a:t>
            </a:r>
            <a:r>
              <a:rPr lang="en-US" altLang="zh-CN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p ++</a:t>
            </a:r>
            <a:r>
              <a:rPr lang="en-US" altLang="zh-CN" sz="1800">
                <a:ea typeface="宋体" pitchFamily="2" charset="-122"/>
                <a:sym typeface="Symbol" pitchFamily="18" charset="2"/>
              </a:rPr>
              <a:t> ) </a:t>
            </a:r>
          </a:p>
          <a:p>
            <a:pPr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     cout &lt;&lt; </a:t>
            </a:r>
            <a:r>
              <a:rPr lang="en-US" altLang="zh-CN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*p</a:t>
            </a:r>
            <a:r>
              <a:rPr lang="en-US" altLang="zh-CN" sz="1800">
                <a:ea typeface="宋体" pitchFamily="2" charset="-122"/>
                <a:sym typeface="Symbol" pitchFamily="18" charset="2"/>
              </a:rPr>
              <a:t> &lt;&lt; "  " ;</a:t>
            </a:r>
          </a:p>
        </p:txBody>
      </p:sp>
      <p:sp>
        <p:nvSpPr>
          <p:cNvPr id="363530" name="AutoShape 80"/>
          <p:cNvSpPr>
            <a:spLocks noChangeArrowheads="1"/>
          </p:cNvSpPr>
          <p:nvPr/>
        </p:nvSpPr>
        <p:spPr bwMode="auto">
          <a:xfrm>
            <a:off x="2438400" y="2343150"/>
            <a:ext cx="3505200" cy="1295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zh-CN" altLang="en-US" sz="1800" b="1" i="1">
                <a:solidFill>
                  <a:srgbClr val="FF3300"/>
                </a:solidFill>
              </a:rPr>
              <a:t>注意</a:t>
            </a:r>
          </a:p>
          <a:p>
            <a:pPr algn="ctr">
              <a:lnSpc>
                <a:spcPct val="110000"/>
              </a:lnSpc>
            </a:pPr>
            <a:r>
              <a:rPr lang="zh-CN" altLang="en-US" sz="1800" b="1" i="1">
                <a:solidFill>
                  <a:srgbClr val="FF3300"/>
                </a:solidFill>
              </a:rPr>
              <a:t>结束循环后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545" name="Group 2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64571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72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64573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74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75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76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77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78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79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80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81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82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83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84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85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86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87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88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589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64590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64625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26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27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4591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64622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23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24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4592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64619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20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21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4593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64616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17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18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4594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64613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14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15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4595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64610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11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12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4596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64607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08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09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4597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64604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05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06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4598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64599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4600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64601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602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603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64546" name="Group 63"/>
          <p:cNvGrpSpPr>
            <a:grpSpLocks/>
          </p:cNvGrpSpPr>
          <p:nvPr/>
        </p:nvGrpSpPr>
        <p:grpSpPr bwMode="auto">
          <a:xfrm>
            <a:off x="5264150" y="5024438"/>
            <a:ext cx="1746250" cy="366712"/>
            <a:chOff x="3316" y="3321"/>
            <a:chExt cx="1100" cy="231"/>
          </a:xfrm>
        </p:grpSpPr>
        <p:sp>
          <p:nvSpPr>
            <p:cNvPr id="364568" name="Rectangle 64"/>
            <p:cNvSpPr>
              <a:spLocks noChangeArrowheads="1"/>
            </p:cNvSpPr>
            <p:nvPr/>
          </p:nvSpPr>
          <p:spPr bwMode="auto">
            <a:xfrm>
              <a:off x="3504" y="3393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64569" name="Text Box 65"/>
            <p:cNvSpPr txBox="1">
              <a:spLocks noChangeArrowheads="1"/>
            </p:cNvSpPr>
            <p:nvPr/>
          </p:nvSpPr>
          <p:spPr bwMode="auto">
            <a:xfrm>
              <a:off x="3316" y="332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p</a:t>
              </a:r>
            </a:p>
          </p:txBody>
        </p:sp>
        <p:sp>
          <p:nvSpPr>
            <p:cNvPr id="364570" name="Line 66"/>
            <p:cNvSpPr>
              <a:spLocks noChangeShapeType="1"/>
            </p:cNvSpPr>
            <p:nvPr/>
          </p:nvSpPr>
          <p:spPr bwMode="auto">
            <a:xfrm>
              <a:off x="3936" y="3465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64547" name="Text Box 67"/>
          <p:cNvSpPr txBox="1">
            <a:spLocks noChangeArrowheads="1"/>
          </p:cNvSpPr>
          <p:nvPr/>
        </p:nvSpPr>
        <p:spPr bwMode="auto">
          <a:xfrm>
            <a:off x="7397750" y="1144588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100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101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102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103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104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105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106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107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108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109</a:t>
            </a:r>
          </a:p>
        </p:txBody>
      </p:sp>
      <p:grpSp>
        <p:nvGrpSpPr>
          <p:cNvPr id="364548" name="Group 68"/>
          <p:cNvGrpSpPr>
            <a:grpSpLocks/>
          </p:cNvGrpSpPr>
          <p:nvPr/>
        </p:nvGrpSpPr>
        <p:grpSpPr bwMode="auto">
          <a:xfrm>
            <a:off x="5289550" y="528638"/>
            <a:ext cx="1035050" cy="366712"/>
            <a:chOff x="3332" y="489"/>
            <a:chExt cx="652" cy="231"/>
          </a:xfrm>
        </p:grpSpPr>
        <p:sp>
          <p:nvSpPr>
            <p:cNvPr id="364566" name="Rectangle 69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64567" name="Text Box 70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7132638" y="5178425"/>
            <a:ext cx="1066800" cy="914400"/>
            <a:chOff x="4512" y="3408"/>
            <a:chExt cx="672" cy="576"/>
          </a:xfrm>
        </p:grpSpPr>
        <p:sp>
          <p:nvSpPr>
            <p:cNvPr id="364558" name="Line 76"/>
            <p:cNvSpPr>
              <a:spLocks noChangeShapeType="1"/>
            </p:cNvSpPr>
            <p:nvPr/>
          </p:nvSpPr>
          <p:spPr bwMode="auto">
            <a:xfrm>
              <a:off x="4512" y="3408"/>
              <a:ext cx="0" cy="38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4559" name="Line 77"/>
            <p:cNvSpPr>
              <a:spLocks noChangeShapeType="1"/>
            </p:cNvSpPr>
            <p:nvPr/>
          </p:nvSpPr>
          <p:spPr bwMode="auto">
            <a:xfrm>
              <a:off x="4608" y="3408"/>
              <a:ext cx="0" cy="38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4560" name="Line 78"/>
            <p:cNvSpPr>
              <a:spLocks noChangeShapeType="1"/>
            </p:cNvSpPr>
            <p:nvPr/>
          </p:nvSpPr>
          <p:spPr bwMode="auto">
            <a:xfrm>
              <a:off x="4704" y="3408"/>
              <a:ext cx="0" cy="43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4561" name="Line 79"/>
            <p:cNvSpPr>
              <a:spLocks noChangeShapeType="1"/>
            </p:cNvSpPr>
            <p:nvPr/>
          </p:nvSpPr>
          <p:spPr bwMode="auto">
            <a:xfrm>
              <a:off x="4800" y="3408"/>
              <a:ext cx="0" cy="43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4562" name="Line 80"/>
            <p:cNvSpPr>
              <a:spLocks noChangeShapeType="1"/>
            </p:cNvSpPr>
            <p:nvPr/>
          </p:nvSpPr>
          <p:spPr bwMode="auto">
            <a:xfrm>
              <a:off x="4896" y="3408"/>
              <a:ext cx="0" cy="52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4563" name="Line 81"/>
            <p:cNvSpPr>
              <a:spLocks noChangeShapeType="1"/>
            </p:cNvSpPr>
            <p:nvPr/>
          </p:nvSpPr>
          <p:spPr bwMode="auto">
            <a:xfrm>
              <a:off x="4992" y="3408"/>
              <a:ext cx="0" cy="5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4564" name="Line 82"/>
            <p:cNvSpPr>
              <a:spLocks noChangeShapeType="1"/>
            </p:cNvSpPr>
            <p:nvPr/>
          </p:nvSpPr>
          <p:spPr bwMode="auto">
            <a:xfrm>
              <a:off x="5088" y="3408"/>
              <a:ext cx="0" cy="5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4565" name="Line 83"/>
            <p:cNvSpPr>
              <a:spLocks noChangeShapeType="1"/>
            </p:cNvSpPr>
            <p:nvPr/>
          </p:nvSpPr>
          <p:spPr bwMode="auto">
            <a:xfrm>
              <a:off x="5184" y="3408"/>
              <a:ext cx="0" cy="52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64550" name="Rectangle 8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381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64551" name="Rectangle 87"/>
          <p:cNvSpPr>
            <a:spLocks noChangeArrowheads="1"/>
          </p:cNvSpPr>
          <p:nvPr/>
        </p:nvSpPr>
        <p:spPr bwMode="auto">
          <a:xfrm>
            <a:off x="457200" y="228600"/>
            <a:ext cx="5561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  <p:sp>
        <p:nvSpPr>
          <p:cNvPr id="364552" name="Text Box 88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t = p</a:t>
            </a:r>
            <a:r>
              <a:rPr lang="en-US" altLang="zh-CN" sz="1800">
                <a:sym typeface="Symbol" pitchFamily="18" charset="2"/>
              </a:rPr>
              <a:t> ; t &lt; p+10 ;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t ++</a:t>
            </a:r>
            <a:r>
              <a:rPr lang="en-US" altLang="zh-CN" sz="1800">
                <a:sym typeface="Symbol" pitchFamily="18" charset="2"/>
              </a:rPr>
              <a:t>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*t</a:t>
            </a:r>
            <a:r>
              <a:rPr lang="en-US" altLang="zh-CN" sz="1800">
                <a:sym typeface="Symbol" pitchFamily="18" charset="2"/>
              </a:rPr>
              <a:t>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64553" name="Rectangle 89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914522" name="Rectangle 90"/>
          <p:cNvSpPr>
            <a:spLocks noChangeArrowheads="1"/>
          </p:cNvSpPr>
          <p:nvPr/>
        </p:nvSpPr>
        <p:spPr bwMode="auto">
          <a:xfrm>
            <a:off x="1066800" y="4652963"/>
            <a:ext cx="3505200" cy="7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for ( i = 0 ; i &lt; 10 ;  </a:t>
            </a:r>
            <a:r>
              <a:rPr lang="en-US" altLang="zh-CN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p ++</a:t>
            </a:r>
            <a:r>
              <a:rPr lang="en-US" altLang="zh-CN" sz="1800">
                <a:ea typeface="宋体" pitchFamily="2" charset="-122"/>
                <a:sym typeface="Symbol" pitchFamily="18" charset="2"/>
              </a:rPr>
              <a:t> ) </a:t>
            </a:r>
          </a:p>
          <a:p>
            <a:pPr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     cout &lt;&lt; </a:t>
            </a:r>
            <a:r>
              <a:rPr lang="en-US" altLang="zh-CN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*p</a:t>
            </a:r>
            <a:r>
              <a:rPr lang="en-US" altLang="zh-CN" sz="1800">
                <a:ea typeface="宋体" pitchFamily="2" charset="-122"/>
                <a:sym typeface="Symbol" pitchFamily="18" charset="2"/>
              </a:rPr>
              <a:t> &lt;&lt; "  " ;</a:t>
            </a:r>
          </a:p>
        </p:txBody>
      </p:sp>
      <p:sp>
        <p:nvSpPr>
          <p:cNvPr id="364555" name="AutoShape 91"/>
          <p:cNvSpPr>
            <a:spLocks noChangeArrowheads="1"/>
          </p:cNvSpPr>
          <p:nvPr/>
        </p:nvSpPr>
        <p:spPr bwMode="auto">
          <a:xfrm>
            <a:off x="2438400" y="2343150"/>
            <a:ext cx="3505200" cy="1295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zh-CN" altLang="en-US" sz="1800" b="1" i="1">
                <a:solidFill>
                  <a:srgbClr val="FF3300"/>
                </a:solidFill>
              </a:rPr>
              <a:t>注意</a:t>
            </a:r>
          </a:p>
          <a:p>
            <a:pPr algn="ctr">
              <a:lnSpc>
                <a:spcPct val="110000"/>
              </a:lnSpc>
            </a:pPr>
            <a:r>
              <a:rPr lang="zh-CN" altLang="en-US" sz="1800" b="1" i="1">
                <a:solidFill>
                  <a:srgbClr val="FF3300"/>
                </a:solidFill>
              </a:rPr>
              <a:t>结束循环后</a:t>
            </a:r>
          </a:p>
        </p:txBody>
      </p:sp>
      <p:sp>
        <p:nvSpPr>
          <p:cNvPr id="914506" name="AutoShape 74"/>
          <p:cNvSpPr>
            <a:spLocks/>
          </p:cNvSpPr>
          <p:nvPr/>
        </p:nvSpPr>
        <p:spPr bwMode="auto">
          <a:xfrm>
            <a:off x="4343400" y="386715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26833"/>
              <a:gd name="adj5" fmla="val 355653"/>
              <a:gd name="adj6" fmla="val -99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 i="1"/>
              <a:t>释放什么空间？</a:t>
            </a:r>
          </a:p>
        </p:txBody>
      </p:sp>
      <p:sp>
        <p:nvSpPr>
          <p:cNvPr id="914505" name="Oval 73"/>
          <p:cNvSpPr>
            <a:spLocks noChangeArrowheads="1"/>
          </p:cNvSpPr>
          <p:nvPr/>
        </p:nvSpPr>
        <p:spPr bwMode="auto">
          <a:xfrm>
            <a:off x="1066800" y="5695950"/>
            <a:ext cx="12954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506" grpId="0" animBg="1" autoUpdateAnimBg="0"/>
      <p:bldP spid="914505" grpId="0" animBg="1" autoUpdateAnimBg="0"/>
    </p:bld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569" name="Group 2"/>
          <p:cNvGrpSpPr>
            <a:grpSpLocks/>
          </p:cNvGrpSpPr>
          <p:nvPr/>
        </p:nvGrpSpPr>
        <p:grpSpPr bwMode="auto">
          <a:xfrm>
            <a:off x="7010400" y="735013"/>
            <a:ext cx="1323975" cy="5334000"/>
            <a:chOff x="4176" y="672"/>
            <a:chExt cx="834" cy="3360"/>
          </a:xfrm>
        </p:grpSpPr>
        <p:sp>
          <p:nvSpPr>
            <p:cNvPr id="365598" name="Line 3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599" name="AutoShape 4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65600" name="Line 5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01" name="Line 6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02" name="Line 7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03" name="Line 8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04" name="Line 9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05" name="Line 10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06" name="Line 11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07" name="Line 12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08" name="Line 13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09" name="Line 14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10" name="Line 15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11" name="Line 16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12" name="Line 17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13" name="Line 18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14" name="Line 19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15" name="Line 20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16" name="Line 21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65617" name="Group 22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65652" name="Line 2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53" name="Line 2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54" name="Line 2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5618" name="Group 26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65649" name="Line 2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50" name="Line 2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51" name="Line 2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5619" name="Group 30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65646" name="Line 3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47" name="Line 3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48" name="Line 3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5620" name="Group 34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65643" name="Line 35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44" name="Line 36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45" name="Line 37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5621" name="Group 38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65640" name="Line 39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41" name="Line 40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42" name="Line 41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5622" name="Group 42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65637" name="Line 43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38" name="Line 44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39" name="Line 45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5623" name="Group 46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65634" name="Line 47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35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36" name="Line 49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5624" name="Group 50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65631" name="Line 51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32" name="Line 52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33" name="Line 53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5625" name="Group 54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65626" name="Line 55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5627" name="Group 56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65628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629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630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65570" name="Group 63"/>
          <p:cNvGrpSpPr>
            <a:grpSpLocks/>
          </p:cNvGrpSpPr>
          <p:nvPr/>
        </p:nvGrpSpPr>
        <p:grpSpPr bwMode="auto">
          <a:xfrm>
            <a:off x="5264150" y="5016500"/>
            <a:ext cx="1746250" cy="366713"/>
            <a:chOff x="3316" y="3321"/>
            <a:chExt cx="1100" cy="231"/>
          </a:xfrm>
        </p:grpSpPr>
        <p:sp>
          <p:nvSpPr>
            <p:cNvPr id="365595" name="Rectangle 64"/>
            <p:cNvSpPr>
              <a:spLocks noChangeArrowheads="1"/>
            </p:cNvSpPr>
            <p:nvPr/>
          </p:nvSpPr>
          <p:spPr bwMode="auto">
            <a:xfrm>
              <a:off x="3504" y="3393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65596" name="Text Box 65"/>
            <p:cNvSpPr txBox="1">
              <a:spLocks noChangeArrowheads="1"/>
            </p:cNvSpPr>
            <p:nvPr/>
          </p:nvSpPr>
          <p:spPr bwMode="auto">
            <a:xfrm>
              <a:off x="3316" y="332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p</a:t>
              </a:r>
            </a:p>
          </p:txBody>
        </p:sp>
        <p:sp>
          <p:nvSpPr>
            <p:cNvPr id="365597" name="Line 66"/>
            <p:cNvSpPr>
              <a:spLocks noChangeShapeType="1"/>
            </p:cNvSpPr>
            <p:nvPr/>
          </p:nvSpPr>
          <p:spPr bwMode="auto">
            <a:xfrm>
              <a:off x="3936" y="3465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65571" name="Text Box 67"/>
          <p:cNvSpPr txBox="1">
            <a:spLocks noChangeArrowheads="1"/>
          </p:cNvSpPr>
          <p:nvPr/>
        </p:nvSpPr>
        <p:spPr bwMode="auto">
          <a:xfrm>
            <a:off x="7397750" y="1136650"/>
            <a:ext cx="5270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100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101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102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103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104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105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106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107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108</a:t>
            </a:r>
          </a:p>
          <a:p>
            <a:pPr>
              <a:lnSpc>
                <a:spcPct val="144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109</a:t>
            </a:r>
          </a:p>
        </p:txBody>
      </p:sp>
      <p:grpSp>
        <p:nvGrpSpPr>
          <p:cNvPr id="365572" name="Group 68"/>
          <p:cNvGrpSpPr>
            <a:grpSpLocks/>
          </p:cNvGrpSpPr>
          <p:nvPr/>
        </p:nvGrpSpPr>
        <p:grpSpPr bwMode="auto">
          <a:xfrm>
            <a:off x="5289550" y="520700"/>
            <a:ext cx="1035050" cy="366713"/>
            <a:chOff x="3332" y="489"/>
            <a:chExt cx="652" cy="231"/>
          </a:xfrm>
        </p:grpSpPr>
        <p:sp>
          <p:nvSpPr>
            <p:cNvPr id="365593" name="Rectangle 69"/>
            <p:cNvSpPr>
              <a:spLocks noChangeArrowheads="1"/>
            </p:cNvSpPr>
            <p:nvPr/>
          </p:nvSpPr>
          <p:spPr bwMode="auto">
            <a:xfrm>
              <a:off x="3504" y="561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/>
                <a:t>10</a:t>
              </a:r>
            </a:p>
          </p:txBody>
        </p:sp>
        <p:sp>
          <p:nvSpPr>
            <p:cNvPr id="365594" name="Text Box 70"/>
            <p:cNvSpPr txBox="1">
              <a:spLocks noChangeArrowheads="1"/>
            </p:cNvSpPr>
            <p:nvPr/>
          </p:nvSpPr>
          <p:spPr bwMode="auto">
            <a:xfrm>
              <a:off x="3332" y="489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i</a:t>
              </a:r>
            </a:p>
          </p:txBody>
        </p:sp>
      </p:grpSp>
      <p:sp>
        <p:nvSpPr>
          <p:cNvPr id="915529" name="AutoShape 73"/>
          <p:cNvSpPr>
            <a:spLocks/>
          </p:cNvSpPr>
          <p:nvPr/>
        </p:nvSpPr>
        <p:spPr bwMode="auto">
          <a:xfrm>
            <a:off x="3962400" y="3935413"/>
            <a:ext cx="1600200" cy="533400"/>
          </a:xfrm>
          <a:prstGeom prst="borderCallout2">
            <a:avLst>
              <a:gd name="adj1" fmla="val 21431"/>
              <a:gd name="adj2" fmla="val 104764"/>
              <a:gd name="adj3" fmla="val 21431"/>
              <a:gd name="adj4" fmla="val 122819"/>
              <a:gd name="adj5" fmla="val -118153"/>
              <a:gd name="adj6" fmla="val 18055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 i="1"/>
              <a:t>内存泄漏</a:t>
            </a:r>
          </a:p>
        </p:txBody>
      </p: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7010400" y="1230313"/>
            <a:ext cx="1322388" cy="3962400"/>
            <a:chOff x="4416" y="952"/>
            <a:chExt cx="833" cy="2496"/>
          </a:xfrm>
        </p:grpSpPr>
        <p:sp>
          <p:nvSpPr>
            <p:cNvPr id="365590" name="Rectangle 75"/>
            <p:cNvSpPr>
              <a:spLocks noChangeArrowheads="1"/>
            </p:cNvSpPr>
            <p:nvPr/>
          </p:nvSpPr>
          <p:spPr bwMode="auto">
            <a:xfrm>
              <a:off x="4422" y="952"/>
              <a:ext cx="827" cy="2496"/>
            </a:xfrm>
            <a:prstGeom prst="rect">
              <a:avLst/>
            </a:prstGeom>
            <a:solidFill>
              <a:srgbClr val="FF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65591" name="Line 76"/>
            <p:cNvSpPr>
              <a:spLocks noChangeShapeType="1"/>
            </p:cNvSpPr>
            <p:nvPr/>
          </p:nvSpPr>
          <p:spPr bwMode="auto">
            <a:xfrm>
              <a:off x="4416" y="952"/>
              <a:ext cx="816" cy="24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5592" name="Line 77"/>
            <p:cNvSpPr>
              <a:spLocks noChangeShapeType="1"/>
            </p:cNvSpPr>
            <p:nvPr/>
          </p:nvSpPr>
          <p:spPr bwMode="auto">
            <a:xfrm flipH="1">
              <a:off x="4416" y="952"/>
              <a:ext cx="816" cy="24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65575" name="Group 78"/>
          <p:cNvGrpSpPr>
            <a:grpSpLocks/>
          </p:cNvGrpSpPr>
          <p:nvPr/>
        </p:nvGrpSpPr>
        <p:grpSpPr bwMode="auto">
          <a:xfrm>
            <a:off x="7132638" y="5170488"/>
            <a:ext cx="1066800" cy="914400"/>
            <a:chOff x="4512" y="3408"/>
            <a:chExt cx="672" cy="576"/>
          </a:xfrm>
        </p:grpSpPr>
        <p:sp>
          <p:nvSpPr>
            <p:cNvPr id="365582" name="Line 79"/>
            <p:cNvSpPr>
              <a:spLocks noChangeShapeType="1"/>
            </p:cNvSpPr>
            <p:nvPr/>
          </p:nvSpPr>
          <p:spPr bwMode="auto">
            <a:xfrm>
              <a:off x="4512" y="3408"/>
              <a:ext cx="0" cy="38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5583" name="Line 80"/>
            <p:cNvSpPr>
              <a:spLocks noChangeShapeType="1"/>
            </p:cNvSpPr>
            <p:nvPr/>
          </p:nvSpPr>
          <p:spPr bwMode="auto">
            <a:xfrm>
              <a:off x="4608" y="3408"/>
              <a:ext cx="0" cy="38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5584" name="Line 81"/>
            <p:cNvSpPr>
              <a:spLocks noChangeShapeType="1"/>
            </p:cNvSpPr>
            <p:nvPr/>
          </p:nvSpPr>
          <p:spPr bwMode="auto">
            <a:xfrm>
              <a:off x="4704" y="3408"/>
              <a:ext cx="0" cy="43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5585" name="Line 82"/>
            <p:cNvSpPr>
              <a:spLocks noChangeShapeType="1"/>
            </p:cNvSpPr>
            <p:nvPr/>
          </p:nvSpPr>
          <p:spPr bwMode="auto">
            <a:xfrm>
              <a:off x="4800" y="3408"/>
              <a:ext cx="0" cy="43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5586" name="Line 83"/>
            <p:cNvSpPr>
              <a:spLocks noChangeShapeType="1"/>
            </p:cNvSpPr>
            <p:nvPr/>
          </p:nvSpPr>
          <p:spPr bwMode="auto">
            <a:xfrm>
              <a:off x="4896" y="3408"/>
              <a:ext cx="0" cy="52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5587" name="Line 84"/>
            <p:cNvSpPr>
              <a:spLocks noChangeShapeType="1"/>
            </p:cNvSpPr>
            <p:nvPr/>
          </p:nvSpPr>
          <p:spPr bwMode="auto">
            <a:xfrm>
              <a:off x="4992" y="3408"/>
              <a:ext cx="0" cy="5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5588" name="Line 85"/>
            <p:cNvSpPr>
              <a:spLocks noChangeShapeType="1"/>
            </p:cNvSpPr>
            <p:nvPr/>
          </p:nvSpPr>
          <p:spPr bwMode="auto">
            <a:xfrm>
              <a:off x="5088" y="3408"/>
              <a:ext cx="0" cy="5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5589" name="Line 86"/>
            <p:cNvSpPr>
              <a:spLocks noChangeShapeType="1"/>
            </p:cNvSpPr>
            <p:nvPr/>
          </p:nvSpPr>
          <p:spPr bwMode="auto">
            <a:xfrm>
              <a:off x="5184" y="3408"/>
              <a:ext cx="0" cy="52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65576" name="Rectangle 8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49213"/>
            <a:ext cx="55610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65577" name="Rectangle 90"/>
          <p:cNvSpPr>
            <a:spLocks noChangeArrowheads="1"/>
          </p:cNvSpPr>
          <p:nvPr/>
        </p:nvSpPr>
        <p:spPr bwMode="auto">
          <a:xfrm>
            <a:off x="457200" y="220663"/>
            <a:ext cx="55610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4.5.1  new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和 </a:t>
            </a: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delete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操作符</a:t>
            </a:r>
          </a:p>
        </p:txBody>
      </p:sp>
      <p:sp>
        <p:nvSpPr>
          <p:cNvPr id="365578" name="Text Box 91"/>
          <p:cNvSpPr txBox="1">
            <a:spLocks noChangeArrowheads="1"/>
          </p:cNvSpPr>
          <p:nvPr/>
        </p:nvSpPr>
        <p:spPr bwMode="auto">
          <a:xfrm>
            <a:off x="914400" y="1166813"/>
            <a:ext cx="4876800" cy="5235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 p = NULL , * t ;  int  i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p = new int [10]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if ( p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{ cout &lt;&lt; "allocation faiure\n" ;  return 1;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i = 0 ; i &lt; 10 ; i 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p[i] = 100 + i ;	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for (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t = p</a:t>
            </a:r>
            <a:r>
              <a:rPr lang="en-US" altLang="zh-CN" sz="1800">
                <a:sym typeface="Symbol" pitchFamily="18" charset="2"/>
              </a:rPr>
              <a:t> ; t &lt; p+10 ; </a:t>
            </a:r>
            <a:r>
              <a:rPr lang="en-US" altLang="zh-CN" sz="1800" b="1" i="1">
                <a:solidFill>
                  <a:srgbClr val="0000FF"/>
                </a:solidFill>
                <a:sym typeface="Symbol" pitchFamily="18" charset="2"/>
              </a:rPr>
              <a:t>t ++</a:t>
            </a:r>
            <a:r>
              <a:rPr lang="en-US" altLang="zh-CN" sz="1800">
                <a:sym typeface="Symbol" pitchFamily="18" charset="2"/>
              </a:rPr>
              <a:t>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 cout &lt;&lt;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*t</a:t>
            </a:r>
            <a:r>
              <a:rPr lang="en-US" altLang="zh-CN" sz="1800">
                <a:sym typeface="Symbol" pitchFamily="18" charset="2"/>
              </a:rPr>
              <a:t> &lt;&lt; "  "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 &lt;&lt; endl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</a:t>
            </a:r>
            <a:r>
              <a:rPr lang="en-US" altLang="zh-CN" sz="1800" b="1">
                <a:solidFill>
                  <a:srgbClr val="0000FF"/>
                </a:solidFill>
                <a:sym typeface="Symbol" pitchFamily="18" charset="2"/>
              </a:rPr>
              <a:t>delete [] p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365579" name="Rectangle 92"/>
          <p:cNvSpPr>
            <a:spLocks noChangeArrowheads="1"/>
          </p:cNvSpPr>
          <p:nvPr/>
        </p:nvSpPr>
        <p:spPr bwMode="auto">
          <a:xfrm>
            <a:off x="609600" y="9080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4-17-1  </a:t>
            </a:r>
            <a:r>
              <a:rPr lang="zh-CN" altLang="en-US" sz="1800" b="1" i="1">
                <a:solidFill>
                  <a:srgbClr val="008000"/>
                </a:solidFill>
              </a:rPr>
              <a:t>用 </a:t>
            </a:r>
            <a:r>
              <a:rPr lang="en-US" altLang="zh-CN" sz="1800" b="1" i="1">
                <a:solidFill>
                  <a:srgbClr val="008000"/>
                </a:solidFill>
              </a:rPr>
              <a:t>new </a:t>
            </a:r>
            <a:r>
              <a:rPr lang="zh-CN" altLang="en-US" sz="1800" b="1" i="1">
                <a:solidFill>
                  <a:srgbClr val="008000"/>
                </a:solidFill>
              </a:rPr>
              <a:t>算符建立动态数组</a:t>
            </a:r>
          </a:p>
        </p:txBody>
      </p:sp>
      <p:sp>
        <p:nvSpPr>
          <p:cNvPr id="915549" name="Rectangle 93"/>
          <p:cNvSpPr>
            <a:spLocks noChangeArrowheads="1"/>
          </p:cNvSpPr>
          <p:nvPr/>
        </p:nvSpPr>
        <p:spPr bwMode="auto">
          <a:xfrm>
            <a:off x="1066800" y="4652963"/>
            <a:ext cx="3505200" cy="7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for ( i = 0 ; i &lt; 10 ;  </a:t>
            </a:r>
            <a:r>
              <a:rPr lang="en-US" altLang="zh-CN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p ++</a:t>
            </a:r>
            <a:r>
              <a:rPr lang="en-US" altLang="zh-CN" sz="1800">
                <a:ea typeface="宋体" pitchFamily="2" charset="-122"/>
                <a:sym typeface="Symbol" pitchFamily="18" charset="2"/>
              </a:rPr>
              <a:t> ) </a:t>
            </a:r>
          </a:p>
          <a:p>
            <a:pPr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     cout &lt;&lt; </a:t>
            </a:r>
            <a:r>
              <a:rPr lang="en-US" altLang="zh-CN" sz="1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*p</a:t>
            </a:r>
            <a:r>
              <a:rPr lang="en-US" altLang="zh-CN" sz="1800">
                <a:ea typeface="宋体" pitchFamily="2" charset="-122"/>
                <a:sym typeface="Symbol" pitchFamily="18" charset="2"/>
              </a:rPr>
              <a:t> &lt;&lt; "  " ;</a:t>
            </a:r>
          </a:p>
        </p:txBody>
      </p:sp>
      <p:sp>
        <p:nvSpPr>
          <p:cNvPr id="365581" name="AutoShape 94"/>
          <p:cNvSpPr>
            <a:spLocks noChangeArrowheads="1"/>
          </p:cNvSpPr>
          <p:nvPr/>
        </p:nvSpPr>
        <p:spPr bwMode="auto">
          <a:xfrm>
            <a:off x="2438400" y="2343150"/>
            <a:ext cx="3505200" cy="1295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zh-CN" altLang="en-US" sz="1800" b="1" i="1">
                <a:solidFill>
                  <a:srgbClr val="FF3300"/>
                </a:solidFill>
              </a:rPr>
              <a:t>注意</a:t>
            </a:r>
          </a:p>
          <a:p>
            <a:pPr algn="ctr">
              <a:lnSpc>
                <a:spcPct val="110000"/>
              </a:lnSpc>
            </a:pPr>
            <a:r>
              <a:rPr lang="zh-CN" altLang="en-US" sz="1800" b="1" i="1">
                <a:solidFill>
                  <a:srgbClr val="FF3300"/>
                </a:solidFill>
              </a:rPr>
              <a:t>结束循环后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143240" y="557214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smtClean="0">
                <a:solidFill>
                  <a:schemeClr val="accent1"/>
                </a:solidFill>
              </a:rPr>
              <a:t>因为指针需要 移动，需要使用一个临时指针，一个指针用于移动，一个指针保存首地址位置；</a:t>
            </a:r>
            <a:endParaRPr lang="zh-CN" altLang="en-US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5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55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52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724400"/>
            <a:ext cx="50641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609600" y="133985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008000"/>
                </a:solidFill>
              </a:rPr>
              <a:t>2</a:t>
            </a:r>
            <a:r>
              <a:rPr lang="zh-CN" altLang="en-US" sz="2000" b="1" i="1">
                <a:solidFill>
                  <a:srgbClr val="008000"/>
                </a:solidFill>
              </a:rPr>
              <a:t>．以指针方式访问数组 </a:t>
            </a:r>
          </a:p>
        </p:txBody>
      </p:sp>
      <p:grpSp>
        <p:nvGrpSpPr>
          <p:cNvPr id="45060" name="Group 8"/>
          <p:cNvGrpSpPr>
            <a:grpSpLocks/>
          </p:cNvGrpSpPr>
          <p:nvPr/>
        </p:nvGrpSpPr>
        <p:grpSpPr bwMode="auto">
          <a:xfrm>
            <a:off x="4721225" y="958850"/>
            <a:ext cx="3736975" cy="5135563"/>
            <a:chOff x="2640" y="720"/>
            <a:chExt cx="2354" cy="3235"/>
          </a:xfrm>
        </p:grpSpPr>
        <p:sp>
          <p:nvSpPr>
            <p:cNvPr id="45069" name="Text Box 9"/>
            <p:cNvSpPr txBox="1">
              <a:spLocks noChangeArrowheads="1"/>
            </p:cNvSpPr>
            <p:nvPr/>
          </p:nvSpPr>
          <p:spPr bwMode="auto">
            <a:xfrm>
              <a:off x="4608" y="1008"/>
              <a:ext cx="386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a[0]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a[1]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a[2]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a[3]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a[4]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a[5]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a[6]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a[7]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a[8]</a:t>
              </a:r>
            </a:p>
            <a:p>
              <a:pPr eaLnBrk="0" hangingPunct="0">
                <a:lnSpc>
                  <a:spcPct val="145000"/>
                </a:lnSpc>
              </a:pPr>
              <a:r>
                <a:rPr kumimoji="0" lang="en-US" altLang="zh-CN" sz="1800"/>
                <a:t>a[9]</a:t>
              </a:r>
            </a:p>
          </p:txBody>
        </p:sp>
        <p:sp>
          <p:nvSpPr>
            <p:cNvPr id="45070" name="Text Box 10"/>
            <p:cNvSpPr txBox="1">
              <a:spLocks noChangeArrowheads="1"/>
            </p:cNvSpPr>
            <p:nvPr/>
          </p:nvSpPr>
          <p:spPr bwMode="auto">
            <a:xfrm>
              <a:off x="2640" y="1008"/>
              <a:ext cx="110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kumimoji="0" lang="en-US" altLang="zh-CN" sz="1800" b="1">
                  <a:solidFill>
                    <a:srgbClr val="0000FF"/>
                  </a:solidFill>
                </a:rPr>
                <a:t>a</a:t>
              </a:r>
              <a:r>
                <a:rPr kumimoji="0" lang="en-US" altLang="zh-CN" sz="1800" b="1">
                  <a:solidFill>
                    <a:schemeClr val="accent2"/>
                  </a:solidFill>
                </a:rPr>
                <a:t>   0x0065FDE4</a:t>
              </a:r>
            </a:p>
          </p:txBody>
        </p:sp>
        <p:grpSp>
          <p:nvGrpSpPr>
            <p:cNvPr id="45071" name="Group 11"/>
            <p:cNvGrpSpPr>
              <a:grpSpLocks/>
            </p:cNvGrpSpPr>
            <p:nvPr/>
          </p:nvGrpSpPr>
          <p:grpSpPr bwMode="auto">
            <a:xfrm>
              <a:off x="3744" y="720"/>
              <a:ext cx="834" cy="3235"/>
              <a:chOff x="3744" y="720"/>
              <a:chExt cx="834" cy="3235"/>
            </a:xfrm>
          </p:grpSpPr>
          <p:sp>
            <p:nvSpPr>
              <p:cNvPr id="45073" name="Line 12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4" name="AutoShape 13"/>
              <p:cNvSpPr>
                <a:spLocks noChangeArrowheads="1"/>
              </p:cNvSpPr>
              <p:nvPr/>
            </p:nvSpPr>
            <p:spPr bwMode="auto">
              <a:xfrm>
                <a:off x="3744" y="720"/>
                <a:ext cx="834" cy="3235"/>
              </a:xfrm>
              <a:prstGeom prst="wave">
                <a:avLst>
                  <a:gd name="adj1" fmla="val 2611"/>
                  <a:gd name="adj2" fmla="val 0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075" name="Line 14"/>
              <p:cNvSpPr>
                <a:spLocks noChangeShapeType="1"/>
              </p:cNvSpPr>
              <p:nvPr/>
            </p:nvSpPr>
            <p:spPr bwMode="auto">
              <a:xfrm>
                <a:off x="3744" y="134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6" name="Line 15"/>
              <p:cNvSpPr>
                <a:spLocks noChangeShapeType="1"/>
              </p:cNvSpPr>
              <p:nvPr/>
            </p:nvSpPr>
            <p:spPr bwMode="auto">
              <a:xfrm>
                <a:off x="3744" y="184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7" name="Line 16"/>
              <p:cNvSpPr>
                <a:spLocks noChangeShapeType="1"/>
              </p:cNvSpPr>
              <p:nvPr/>
            </p:nvSpPr>
            <p:spPr bwMode="auto">
              <a:xfrm>
                <a:off x="3744" y="1591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8" name="Line 17"/>
              <p:cNvSpPr>
                <a:spLocks noChangeShapeType="1"/>
              </p:cNvSpPr>
              <p:nvPr/>
            </p:nvSpPr>
            <p:spPr bwMode="auto">
              <a:xfrm>
                <a:off x="3744" y="2089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9" name="Line 18"/>
              <p:cNvSpPr>
                <a:spLocks noChangeShapeType="1"/>
              </p:cNvSpPr>
              <p:nvPr/>
            </p:nvSpPr>
            <p:spPr bwMode="auto">
              <a:xfrm>
                <a:off x="3744" y="2338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0" name="Line 19"/>
              <p:cNvSpPr>
                <a:spLocks noChangeShapeType="1"/>
              </p:cNvSpPr>
              <p:nvPr/>
            </p:nvSpPr>
            <p:spPr bwMode="auto">
              <a:xfrm>
                <a:off x="3744" y="258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1" name="Line 20"/>
              <p:cNvSpPr>
                <a:spLocks noChangeShapeType="1"/>
              </p:cNvSpPr>
              <p:nvPr/>
            </p:nvSpPr>
            <p:spPr bwMode="auto">
              <a:xfrm>
                <a:off x="3744" y="2835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2" name="Line 21"/>
              <p:cNvSpPr>
                <a:spLocks noChangeShapeType="1"/>
              </p:cNvSpPr>
              <p:nvPr/>
            </p:nvSpPr>
            <p:spPr bwMode="auto">
              <a:xfrm>
                <a:off x="3744" y="308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3" name="Line 22"/>
              <p:cNvSpPr>
                <a:spLocks noChangeShapeType="1"/>
              </p:cNvSpPr>
              <p:nvPr/>
            </p:nvSpPr>
            <p:spPr bwMode="auto">
              <a:xfrm>
                <a:off x="3744" y="333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4" name="Line 23"/>
              <p:cNvSpPr>
                <a:spLocks noChangeShapeType="1"/>
              </p:cNvSpPr>
              <p:nvPr/>
            </p:nvSpPr>
            <p:spPr bwMode="auto">
              <a:xfrm>
                <a:off x="3744" y="122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5" name="Line 24"/>
              <p:cNvSpPr>
                <a:spLocks noChangeShapeType="1"/>
              </p:cNvSpPr>
              <p:nvPr/>
            </p:nvSpPr>
            <p:spPr bwMode="auto">
              <a:xfrm>
                <a:off x="3744" y="1093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6" name="Line 25"/>
              <p:cNvSpPr>
                <a:spLocks noChangeShapeType="1"/>
              </p:cNvSpPr>
              <p:nvPr/>
            </p:nvSpPr>
            <p:spPr bwMode="auto">
              <a:xfrm>
                <a:off x="3744" y="358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7" name="Line 26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8" name="Line 27"/>
              <p:cNvSpPr>
                <a:spLocks noChangeShapeType="1"/>
              </p:cNvSpPr>
              <p:nvPr/>
            </p:nvSpPr>
            <p:spPr bwMode="auto">
              <a:xfrm>
                <a:off x="3744" y="129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9" name="Line 28"/>
              <p:cNvSpPr>
                <a:spLocks noChangeShapeType="1"/>
              </p:cNvSpPr>
              <p:nvPr/>
            </p:nvSpPr>
            <p:spPr bwMode="auto">
              <a:xfrm>
                <a:off x="3744" y="146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90" name="Line 29"/>
              <p:cNvSpPr>
                <a:spLocks noChangeShapeType="1"/>
              </p:cNvSpPr>
              <p:nvPr/>
            </p:nvSpPr>
            <p:spPr bwMode="auto">
              <a:xfrm>
                <a:off x="3744" y="139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91" name="Line 30"/>
              <p:cNvSpPr>
                <a:spLocks noChangeShapeType="1"/>
              </p:cNvSpPr>
              <p:nvPr/>
            </p:nvSpPr>
            <p:spPr bwMode="auto">
              <a:xfrm>
                <a:off x="3744" y="153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5092" name="Group 31"/>
              <p:cNvGrpSpPr>
                <a:grpSpLocks/>
              </p:cNvGrpSpPr>
              <p:nvPr/>
            </p:nvGrpSpPr>
            <p:grpSpPr bwMode="auto">
              <a:xfrm>
                <a:off x="3744" y="1654"/>
                <a:ext cx="834" cy="144"/>
                <a:chOff x="3744" y="1632"/>
                <a:chExt cx="834" cy="144"/>
              </a:xfrm>
            </p:grpSpPr>
            <p:sp>
              <p:nvSpPr>
                <p:cNvPr id="45121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22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23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093" name="Group 35"/>
              <p:cNvGrpSpPr>
                <a:grpSpLocks/>
              </p:cNvGrpSpPr>
              <p:nvPr/>
            </p:nvGrpSpPr>
            <p:grpSpPr bwMode="auto">
              <a:xfrm>
                <a:off x="3744" y="1899"/>
                <a:ext cx="834" cy="144"/>
                <a:chOff x="3744" y="1632"/>
                <a:chExt cx="834" cy="144"/>
              </a:xfrm>
            </p:grpSpPr>
            <p:sp>
              <p:nvSpPr>
                <p:cNvPr id="45118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19" name="Line 37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20" name="Line 38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094" name="Group 39"/>
              <p:cNvGrpSpPr>
                <a:grpSpLocks/>
              </p:cNvGrpSpPr>
              <p:nvPr/>
            </p:nvGrpSpPr>
            <p:grpSpPr bwMode="auto">
              <a:xfrm>
                <a:off x="3744" y="2144"/>
                <a:ext cx="834" cy="144"/>
                <a:chOff x="3744" y="1632"/>
                <a:chExt cx="834" cy="144"/>
              </a:xfrm>
            </p:grpSpPr>
            <p:sp>
              <p:nvSpPr>
                <p:cNvPr id="45115" name="Line 40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16" name="Line 41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17" name="Line 42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095" name="Group 43"/>
              <p:cNvGrpSpPr>
                <a:grpSpLocks/>
              </p:cNvGrpSpPr>
              <p:nvPr/>
            </p:nvGrpSpPr>
            <p:grpSpPr bwMode="auto">
              <a:xfrm>
                <a:off x="3744" y="2396"/>
                <a:ext cx="834" cy="144"/>
                <a:chOff x="3744" y="1632"/>
                <a:chExt cx="834" cy="144"/>
              </a:xfrm>
            </p:grpSpPr>
            <p:sp>
              <p:nvSpPr>
                <p:cNvPr id="45112" name="Line 44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13" name="Line 45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14" name="Line 46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096" name="Group 47"/>
              <p:cNvGrpSpPr>
                <a:grpSpLocks/>
              </p:cNvGrpSpPr>
              <p:nvPr/>
            </p:nvGrpSpPr>
            <p:grpSpPr bwMode="auto">
              <a:xfrm>
                <a:off x="3744" y="2640"/>
                <a:ext cx="834" cy="144"/>
                <a:chOff x="3744" y="1632"/>
                <a:chExt cx="834" cy="144"/>
              </a:xfrm>
            </p:grpSpPr>
            <p:sp>
              <p:nvSpPr>
                <p:cNvPr id="45109" name="Line 48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10" name="Line 49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11" name="Line 50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097" name="Group 51"/>
              <p:cNvGrpSpPr>
                <a:grpSpLocks/>
              </p:cNvGrpSpPr>
              <p:nvPr/>
            </p:nvGrpSpPr>
            <p:grpSpPr bwMode="auto">
              <a:xfrm>
                <a:off x="3744" y="2897"/>
                <a:ext cx="834" cy="144"/>
                <a:chOff x="3744" y="1632"/>
                <a:chExt cx="834" cy="144"/>
              </a:xfrm>
            </p:grpSpPr>
            <p:sp>
              <p:nvSpPr>
                <p:cNvPr id="45106" name="Line 52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07" name="Line 53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08" name="Line 54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098" name="Group 55"/>
              <p:cNvGrpSpPr>
                <a:grpSpLocks/>
              </p:cNvGrpSpPr>
              <p:nvPr/>
            </p:nvGrpSpPr>
            <p:grpSpPr bwMode="auto">
              <a:xfrm>
                <a:off x="3744" y="3137"/>
                <a:ext cx="834" cy="144"/>
                <a:chOff x="3744" y="1632"/>
                <a:chExt cx="834" cy="144"/>
              </a:xfrm>
            </p:grpSpPr>
            <p:sp>
              <p:nvSpPr>
                <p:cNvPr id="45103" name="Line 56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04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05" name="Line 58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099" name="Group 59"/>
              <p:cNvGrpSpPr>
                <a:grpSpLocks/>
              </p:cNvGrpSpPr>
              <p:nvPr/>
            </p:nvGrpSpPr>
            <p:grpSpPr bwMode="auto">
              <a:xfrm>
                <a:off x="3744" y="3400"/>
                <a:ext cx="834" cy="144"/>
                <a:chOff x="3744" y="1632"/>
                <a:chExt cx="834" cy="144"/>
              </a:xfrm>
            </p:grpSpPr>
            <p:sp>
              <p:nvSpPr>
                <p:cNvPr id="45100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01" name="Line 61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02" name="Line 62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5072" name="Text Box 63"/>
            <p:cNvSpPr txBox="1">
              <a:spLocks noChangeArrowheads="1"/>
            </p:cNvSpPr>
            <p:nvPr/>
          </p:nvSpPr>
          <p:spPr bwMode="auto">
            <a:xfrm>
              <a:off x="2832" y="1776"/>
              <a:ext cx="91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kumimoji="0" lang="en-US" altLang="zh-CN" sz="1800" b="1">
                  <a:solidFill>
                    <a:schemeClr val="accent2"/>
                  </a:solidFill>
                </a:rPr>
                <a:t>0x0065FDF0</a:t>
              </a:r>
            </a:p>
          </p:txBody>
        </p:sp>
      </p:grpSp>
      <p:sp>
        <p:nvSpPr>
          <p:cNvPr id="45061" name="Text Box 64"/>
          <p:cNvSpPr txBox="1">
            <a:spLocks noChangeArrowheads="1"/>
          </p:cNvSpPr>
          <p:nvPr/>
        </p:nvSpPr>
        <p:spPr bwMode="auto">
          <a:xfrm>
            <a:off x="609600" y="1797050"/>
            <a:ext cx="54927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4-3</a:t>
            </a:r>
            <a:endParaRPr lang="en-US" altLang="zh-CN" sz="1800"/>
          </a:p>
          <a:p>
            <a:pPr>
              <a:lnSpc>
                <a:spcPct val="140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180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1800"/>
              <a:t>{ </a:t>
            </a:r>
            <a:r>
              <a:rPr lang="en-US" altLang="zh-CN" sz="1800" b="1" i="1">
                <a:solidFill>
                  <a:srgbClr val="0000FF"/>
                </a:solidFill>
              </a:rPr>
              <a:t>int</a:t>
            </a:r>
            <a:r>
              <a:rPr lang="en-US" altLang="zh-CN" sz="1800"/>
              <a:t> a[ 10 ] = { 1, 3, 5, 7, 9 } ; </a:t>
            </a:r>
          </a:p>
          <a:p>
            <a:pPr>
              <a:lnSpc>
                <a:spcPct val="140000"/>
              </a:lnSpc>
            </a:pPr>
            <a:r>
              <a:rPr lang="en-US" altLang="zh-CN" sz="1800"/>
              <a:t>   cout &lt;&lt; "Address of array a : " &lt;&lt; a &lt;&lt; endl ;</a:t>
            </a:r>
          </a:p>
          <a:p>
            <a:pPr>
              <a:lnSpc>
                <a:spcPct val="140000"/>
              </a:lnSpc>
            </a:pPr>
            <a:r>
              <a:rPr lang="en-US" altLang="zh-CN" sz="1800"/>
              <a:t>   cout &lt;&lt; "Address of element a[3] : " &lt;&lt; &amp;a[</a:t>
            </a:r>
            <a:r>
              <a:rPr lang="en-US" altLang="zh-CN" sz="1800" b="1">
                <a:solidFill>
                  <a:srgbClr val="0000FF"/>
                </a:solidFill>
              </a:rPr>
              <a:t>3</a:t>
            </a:r>
            <a:r>
              <a:rPr lang="en-US" altLang="zh-CN" sz="1800"/>
              <a:t>] &lt;&lt; endl ;</a:t>
            </a:r>
          </a:p>
          <a:p>
            <a:pPr>
              <a:lnSpc>
                <a:spcPct val="140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541761" name="Oval 65"/>
          <p:cNvSpPr>
            <a:spLocks noChangeArrowheads="1"/>
          </p:cNvSpPr>
          <p:nvPr/>
        </p:nvSpPr>
        <p:spPr bwMode="auto">
          <a:xfrm>
            <a:off x="4051300" y="5208588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41762" name="Oval 66"/>
          <p:cNvSpPr>
            <a:spLocks noChangeArrowheads="1"/>
          </p:cNvSpPr>
          <p:nvPr/>
        </p:nvSpPr>
        <p:spPr bwMode="auto">
          <a:xfrm flipH="1">
            <a:off x="4876800" y="4200525"/>
            <a:ext cx="228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5148263" y="3429000"/>
            <a:ext cx="3544887" cy="808038"/>
            <a:chOff x="3243" y="2160"/>
            <a:chExt cx="2233" cy="509"/>
          </a:xfrm>
        </p:grpSpPr>
        <p:sp>
          <p:nvSpPr>
            <p:cNvPr id="45067" name="AutoShape 68"/>
            <p:cNvSpPr>
              <a:spLocks/>
            </p:cNvSpPr>
            <p:nvPr/>
          </p:nvSpPr>
          <p:spPr bwMode="auto">
            <a:xfrm>
              <a:off x="4332" y="2160"/>
              <a:ext cx="1144" cy="509"/>
            </a:xfrm>
            <a:prstGeom prst="borderCallout2">
              <a:avLst>
                <a:gd name="adj1" fmla="val 14144"/>
                <a:gd name="adj2" fmla="val -4194"/>
                <a:gd name="adj3" fmla="val 14144"/>
                <a:gd name="adj4" fmla="val -26051"/>
                <a:gd name="adj5" fmla="val 222199"/>
                <a:gd name="adj6" fmla="val -9624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/>
                <a:t>偏移值</a:t>
              </a:r>
            </a:p>
            <a:p>
              <a:pPr algn="ct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zh-CN" sz="1800" b="1"/>
                <a:t>3 * sizeof ( </a:t>
              </a:r>
              <a:r>
                <a:rPr lang="en-US" altLang="zh-CN" sz="1800" b="1" i="1">
                  <a:solidFill>
                    <a:srgbClr val="0000FF"/>
                  </a:solidFill>
                </a:rPr>
                <a:t>int </a:t>
              </a:r>
              <a:r>
                <a:rPr lang="en-US" altLang="zh-CN" sz="1800" b="1"/>
                <a:t>)</a:t>
              </a:r>
            </a:p>
          </p:txBody>
        </p:sp>
        <p:sp>
          <p:nvSpPr>
            <p:cNvPr id="45068" name="Line 69"/>
            <p:cNvSpPr>
              <a:spLocks noChangeShapeType="1"/>
            </p:cNvSpPr>
            <p:nvPr/>
          </p:nvSpPr>
          <p:spPr bwMode="auto">
            <a:xfrm flipV="1">
              <a:off x="3243" y="2251"/>
              <a:ext cx="771" cy="4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1766" name="Oval 70"/>
          <p:cNvSpPr>
            <a:spLocks noChangeArrowheads="1"/>
          </p:cNvSpPr>
          <p:nvPr/>
        </p:nvSpPr>
        <p:spPr bwMode="auto">
          <a:xfrm flipH="1">
            <a:off x="838200" y="3408363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5066" name="Rectangle 7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4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61" grpId="0" animBg="1"/>
      <p:bldP spid="541762" grpId="0" animBg="1"/>
      <p:bldP spid="541766" grpId="0" animBg="1"/>
    </p:bld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Text Box 2"/>
          <p:cNvSpPr txBox="1">
            <a:spLocks noChangeArrowheads="1"/>
          </p:cNvSpPr>
          <p:nvPr/>
        </p:nvSpPr>
        <p:spPr bwMode="auto">
          <a:xfrm>
            <a:off x="457200" y="642938"/>
            <a:ext cx="4724400" cy="5921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void App( int * &amp; pa ,  int n )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{ int *ary = NULL, *t , i, n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 cout&lt;&lt;"n= ";   cin&gt;&gt;n;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App( ary, n );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for( i = 0; i&lt;n; i++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    {ary[i] = 10 + i ; cout&lt;&lt;ary[i]&lt;&lt;"  ";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delete []ary;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void App( int * &amp; pa ,  int len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{ pa = new int [len]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if( pa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 { cout &lt;&lt; "allocation faiure\n"; return 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  for( int i = 0; i&lt;len; i++ ) pa[i] = 0 ;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ym typeface="Symbol" pitchFamily="18" charset="2"/>
              </a:rPr>
              <a:t>}</a:t>
            </a:r>
          </a:p>
        </p:txBody>
      </p:sp>
      <p:sp>
        <p:nvSpPr>
          <p:cNvPr id="1022979" name="Rectangle 3"/>
          <p:cNvSpPr>
            <a:spLocks noChangeArrowheads="1"/>
          </p:cNvSpPr>
          <p:nvPr/>
        </p:nvSpPr>
        <p:spPr bwMode="auto">
          <a:xfrm>
            <a:off x="381000" y="304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4-17-2  </a:t>
            </a:r>
            <a:r>
              <a:rPr lang="zh-CN" altLang="en-US" sz="1800" b="1" i="1">
                <a:solidFill>
                  <a:srgbClr val="008000"/>
                </a:solidFill>
              </a:rPr>
              <a:t>调用函数建立动态数组 </a:t>
            </a:r>
          </a:p>
        </p:txBody>
      </p:sp>
      <p:sp>
        <p:nvSpPr>
          <p:cNvPr id="366595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0"/>
            <a:ext cx="55610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grpSp>
        <p:nvGrpSpPr>
          <p:cNvPr id="366596" name="Group 5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66597" name="Line 6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598" name="AutoShape 7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66599" name="Line 8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00" name="Line 9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01" name="Line 10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02" name="Line 11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03" name="Line 12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04" name="Line 13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05" name="Line 14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06" name="Line 15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07" name="Line 16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08" name="Line 17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09" name="Line 18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10" name="Line 19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11" name="Line 20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12" name="Line 21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13" name="Line 22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14" name="Line 23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615" name="Line 24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66616" name="Group 25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66651" name="Line 2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52" name="Line 2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53" name="Line 2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6617" name="Group 29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66648" name="Line 3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49" name="Line 3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50" name="Line 3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6618" name="Group 33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66645" name="Line 3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46" name="Line 3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47" name="Line 3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6619" name="Group 37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66642" name="Line 3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43" name="Line 3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44" name="Line 4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6620" name="Group 41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66639" name="Line 4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40" name="Line 4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41" name="Line 4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6621" name="Group 45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66636" name="Line 4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37" name="Line 4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38" name="Line 4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6622" name="Group 49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66633" name="Line 5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34" name="Line 5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35" name="Line 5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6623" name="Group 53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66630" name="Line 5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31" name="Line 5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32" name="Line 5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6624" name="Group 57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66625" name="Line 58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6626" name="Group 59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66627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628" name="Line 61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629" name="Line 62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78" grpId="0" autoUpdateAnimBg="0"/>
      <p:bldP spid="1022979" grpId="0" autoUpdateAnimBg="0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61"/>
          <p:cNvSpPr>
            <a:spLocks noChangeArrowheads="1"/>
          </p:cNvSpPr>
          <p:nvPr/>
        </p:nvSpPr>
        <p:spPr bwMode="auto">
          <a:xfrm>
            <a:off x="381000" y="304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4-17-2  </a:t>
            </a:r>
            <a:r>
              <a:rPr lang="zh-CN" altLang="en-US" sz="1800" b="1" i="1">
                <a:solidFill>
                  <a:srgbClr val="008000"/>
                </a:solidFill>
              </a:rPr>
              <a:t>调用函数建立动态数组 </a:t>
            </a:r>
          </a:p>
        </p:txBody>
      </p:sp>
      <p:sp>
        <p:nvSpPr>
          <p:cNvPr id="367618" name="Rectangle 8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0"/>
            <a:ext cx="55610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367619" name="Text Box 88"/>
          <p:cNvSpPr txBox="1">
            <a:spLocks noChangeArrowheads="1"/>
          </p:cNvSpPr>
          <p:nvPr/>
        </p:nvSpPr>
        <p:spPr bwMode="auto">
          <a:xfrm>
            <a:off x="457200" y="642938"/>
            <a:ext cx="4724400" cy="5921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void App( int * &amp; pa ,  int n )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int *ary = NULL, *t , i, n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cout&lt;&lt;"n= ";   cin&gt;&gt;n;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App( ary, n );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for( i = 0; i&lt;n; i++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   {ary[i] = 10 + i ; cout&lt;&lt;ary[i]&lt;&lt;"  ";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delete []ary;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void App( int * &amp; pa    , int len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{ pa = new int [len]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if( pa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 { cout &lt;&lt; "allocation faiure\n"; return 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  for( int i = 0; i&lt;len; i++ ) pa[i] = 0 ;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ym typeface="Symbol" pitchFamily="18" charset="2"/>
              </a:rPr>
              <a:t>}</a:t>
            </a:r>
          </a:p>
        </p:txBody>
      </p:sp>
      <p:sp>
        <p:nvSpPr>
          <p:cNvPr id="1022041" name="Text Box 89"/>
          <p:cNvSpPr txBox="1">
            <a:spLocks noChangeArrowheads="1"/>
          </p:cNvSpPr>
          <p:nvPr/>
        </p:nvSpPr>
        <p:spPr bwMode="auto">
          <a:xfrm>
            <a:off x="620713" y="2744788"/>
            <a:ext cx="1665287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000" b="1">
                <a:ea typeface="宋体" pitchFamily="2" charset="-122"/>
                <a:sym typeface="Symbol" pitchFamily="18" charset="2"/>
              </a:rPr>
              <a:t>App( </a:t>
            </a:r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ary</a:t>
            </a:r>
            <a:r>
              <a:rPr lang="en-US" altLang="zh-CN" sz="2000" b="1">
                <a:ea typeface="宋体" pitchFamily="2" charset="-122"/>
                <a:sym typeface="Symbol" pitchFamily="18" charset="2"/>
              </a:rPr>
              <a:t>, n );</a:t>
            </a:r>
          </a:p>
        </p:txBody>
      </p:sp>
      <p:sp>
        <p:nvSpPr>
          <p:cNvPr id="1022042" name="Rectangle 90"/>
          <p:cNvSpPr>
            <a:spLocks noChangeArrowheads="1"/>
          </p:cNvSpPr>
          <p:nvPr/>
        </p:nvSpPr>
        <p:spPr bwMode="auto">
          <a:xfrm>
            <a:off x="1517650" y="4471988"/>
            <a:ext cx="1149350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>
                <a:ea typeface="宋体" pitchFamily="2" charset="-122"/>
                <a:sym typeface="Symbol" pitchFamily="18" charset="2"/>
              </a:rPr>
              <a:t>int *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&amp;pa</a:t>
            </a:r>
          </a:p>
        </p:txBody>
      </p:sp>
      <p:grpSp>
        <p:nvGrpSpPr>
          <p:cNvPr id="367622" name="Group 91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67630" name="Line 92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31" name="AutoShape 93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67632" name="Line 94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33" name="Line 95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34" name="Line 96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35" name="Line 97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36" name="Line 98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37" name="Line 99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38" name="Line 100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39" name="Line 101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40" name="Line 102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41" name="Line 103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42" name="Line 104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43" name="Line 105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44" name="Line 106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45" name="Line 107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46" name="Line 108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47" name="Line 109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648" name="Line 110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67649" name="Group 111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67684" name="Line 11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85" name="Line 11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86" name="Line 11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7650" name="Group 115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67681" name="Line 11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82" name="Line 11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83" name="Line 11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7651" name="Group 119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67678" name="Line 12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79" name="Line 12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80" name="Line 12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7652" name="Group 123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67675" name="Line 12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76" name="Line 12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77" name="Line 12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7653" name="Group 127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67672" name="Line 1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73" name="Line 1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74" name="Line 1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7654" name="Group 131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67669" name="Line 1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70" name="Line 1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71" name="Line 1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7655" name="Group 135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67666" name="Line 1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67" name="Line 1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68" name="Line 1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7656" name="Group 139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67663" name="Line 1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64" name="Line 1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65" name="Line 1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7657" name="Group 143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67658" name="Line 144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7659" name="Group 145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67660" name="Line 146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7661" name="Line 147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7662" name="Line 148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3" name="Group 152"/>
          <p:cNvGrpSpPr>
            <a:grpSpLocks/>
          </p:cNvGrpSpPr>
          <p:nvPr/>
        </p:nvGrpSpPr>
        <p:grpSpPr bwMode="auto">
          <a:xfrm>
            <a:off x="5029200" y="990600"/>
            <a:ext cx="1295400" cy="641350"/>
            <a:chOff x="3168" y="624"/>
            <a:chExt cx="816" cy="404"/>
          </a:xfrm>
        </p:grpSpPr>
        <p:sp>
          <p:nvSpPr>
            <p:cNvPr id="367628" name="Rectangle 149"/>
            <p:cNvSpPr>
              <a:spLocks noChangeArrowheads="1"/>
            </p:cNvSpPr>
            <p:nvPr/>
          </p:nvSpPr>
          <p:spPr bwMode="auto">
            <a:xfrm>
              <a:off x="3504" y="732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022102" name="Text Box 150"/>
            <p:cNvSpPr txBox="1">
              <a:spLocks noChangeArrowheads="1"/>
            </p:cNvSpPr>
            <p:nvPr/>
          </p:nvSpPr>
          <p:spPr bwMode="auto">
            <a:xfrm>
              <a:off x="3168" y="624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ary</a:t>
              </a:r>
            </a:p>
            <a:p>
              <a:pPr algn="ctr">
                <a:defRPr/>
              </a:pPr>
              <a:r>
                <a:rPr lang="en-US" altLang="zh-CN" sz="1800" b="1" i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pa</a:t>
              </a:r>
            </a:p>
          </p:txBody>
        </p:sp>
      </p:grpSp>
      <p:sp>
        <p:nvSpPr>
          <p:cNvPr id="1022103" name="Line 151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2105" name="Rectangle 153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22106" name="AutoShape 154"/>
          <p:cNvSpPr>
            <a:spLocks noChangeArrowheads="1"/>
          </p:cNvSpPr>
          <p:nvPr/>
        </p:nvSpPr>
        <p:spPr bwMode="auto">
          <a:xfrm>
            <a:off x="3886200" y="3429000"/>
            <a:ext cx="2773363" cy="1295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注意</a:t>
            </a:r>
          </a:p>
        </p:txBody>
      </p:sp>
      <p:sp>
        <p:nvSpPr>
          <p:cNvPr id="1022107" name="AutoShape 155"/>
          <p:cNvSpPr>
            <a:spLocks/>
          </p:cNvSpPr>
          <p:nvPr/>
        </p:nvSpPr>
        <p:spPr bwMode="auto">
          <a:xfrm>
            <a:off x="4038600" y="27432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23833"/>
              <a:gd name="adj5" fmla="val 306847"/>
              <a:gd name="adj6" fmla="val -87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 i="1"/>
              <a:t>指针引用参数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29058" y="4500570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accent1"/>
                </a:solidFill>
              </a:rPr>
              <a:t> pa</a:t>
            </a:r>
            <a:r>
              <a:rPr lang="zh-CN" altLang="en-US" smtClean="0">
                <a:solidFill>
                  <a:schemeClr val="accent1"/>
                </a:solidFill>
              </a:rPr>
              <a:t>引用的是</a:t>
            </a:r>
            <a:r>
              <a:rPr lang="en-US" altLang="zh-CN" smtClean="0">
                <a:solidFill>
                  <a:schemeClr val="accent1"/>
                </a:solidFill>
              </a:rPr>
              <a:t>int*</a:t>
            </a:r>
            <a:r>
              <a:rPr lang="zh-CN" altLang="en-US" smtClean="0">
                <a:solidFill>
                  <a:schemeClr val="accent1"/>
                </a:solidFill>
              </a:rPr>
              <a:t>，</a:t>
            </a:r>
            <a:endParaRPr lang="en-US" altLang="zh-CN" smtClean="0">
              <a:solidFill>
                <a:schemeClr val="accent1"/>
              </a:solidFill>
            </a:endParaRPr>
          </a:p>
          <a:p>
            <a:r>
              <a:rPr lang="en-US" altLang="zh-CN" smtClean="0">
                <a:solidFill>
                  <a:schemeClr val="accent1"/>
                </a:solidFill>
              </a:rPr>
              <a:t>pa</a:t>
            </a:r>
            <a:r>
              <a:rPr lang="zh-CN" altLang="en-US" smtClean="0">
                <a:solidFill>
                  <a:schemeClr val="accent1"/>
                </a:solidFill>
              </a:rPr>
              <a:t>是</a:t>
            </a:r>
            <a:r>
              <a:rPr lang="en-US" altLang="zh-CN" smtClean="0">
                <a:solidFill>
                  <a:schemeClr val="accent1"/>
                </a:solidFill>
              </a:rPr>
              <a:t>int*</a:t>
            </a:r>
            <a:r>
              <a:rPr lang="zh-CN" altLang="en-US" smtClean="0">
                <a:solidFill>
                  <a:schemeClr val="accent1"/>
                </a:solidFill>
              </a:rPr>
              <a:t>的别名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02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02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103" grpId="0" animBg="1"/>
      <p:bldP spid="1022105" grpId="0" animBg="1"/>
      <p:bldP spid="1022106" grpId="0" animBg="1" autoUpdateAnimBg="0"/>
      <p:bldP spid="1022107" grpId="0" animBg="1" autoUpdateAnimBg="0"/>
    </p:bld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2"/>
          <p:cNvSpPr>
            <a:spLocks noChangeArrowheads="1"/>
          </p:cNvSpPr>
          <p:nvPr/>
        </p:nvSpPr>
        <p:spPr bwMode="auto">
          <a:xfrm>
            <a:off x="381000" y="304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4-17-2  </a:t>
            </a:r>
            <a:r>
              <a:rPr lang="zh-CN" altLang="en-US" sz="1800" b="1" i="1">
                <a:solidFill>
                  <a:srgbClr val="008000"/>
                </a:solidFill>
              </a:rPr>
              <a:t>调用函数建立动态数组 </a:t>
            </a:r>
          </a:p>
        </p:txBody>
      </p:sp>
      <p:sp>
        <p:nvSpPr>
          <p:cNvPr id="368642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0"/>
            <a:ext cx="55610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1024004" name="Text Box 4"/>
          <p:cNvSpPr txBox="1">
            <a:spLocks noChangeArrowheads="1"/>
          </p:cNvSpPr>
          <p:nvPr/>
        </p:nvSpPr>
        <p:spPr bwMode="auto">
          <a:xfrm>
            <a:off x="457200" y="642938"/>
            <a:ext cx="4724400" cy="5921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void App( int * &amp; pa ,  int n )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{ </a:t>
            </a:r>
            <a:r>
              <a:rPr lang="en-US" altLang="zh-CN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int *</a:t>
            </a:r>
            <a:r>
              <a:rPr lang="en-US" altLang="zh-CN" sz="1800">
                <a:ea typeface="宋体" pitchFamily="2" charset="-122"/>
                <a:sym typeface="Symbol" pitchFamily="18" charset="2"/>
              </a:rPr>
              <a:t>ary = NULL, *t , i, n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 cout&lt;&lt;"n= ";   cin&gt;&gt;n;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App( ary, n );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for( i = 0; i&lt;n; i++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    {ary[i] = 10 + i ; cout&lt;&lt;ary[i]&lt;&lt;"  ";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delete []ary;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void App( int * &amp; pa    , int len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{ pa = new int [len]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if( pa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 { cout &lt;&lt; "allocation faiure\n"; return 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for( int i = 0; i&lt;len; i++ ) pa[i] = 0 ;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}</a:t>
            </a:r>
          </a:p>
        </p:txBody>
      </p:sp>
      <p:sp>
        <p:nvSpPr>
          <p:cNvPr id="1024005" name="Text Box 5"/>
          <p:cNvSpPr txBox="1">
            <a:spLocks noChangeArrowheads="1"/>
          </p:cNvSpPr>
          <p:nvPr/>
        </p:nvSpPr>
        <p:spPr bwMode="auto">
          <a:xfrm>
            <a:off x="620713" y="2744788"/>
            <a:ext cx="1665287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000" b="1">
                <a:ea typeface="宋体" pitchFamily="2" charset="-122"/>
                <a:sym typeface="Symbol" pitchFamily="18" charset="2"/>
              </a:rPr>
              <a:t>App( </a:t>
            </a:r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ary</a:t>
            </a:r>
            <a:r>
              <a:rPr lang="en-US" altLang="zh-CN" sz="2000" b="1">
                <a:ea typeface="宋体" pitchFamily="2" charset="-122"/>
                <a:sym typeface="Symbol" pitchFamily="18" charset="2"/>
              </a:rPr>
              <a:t>, n );</a:t>
            </a:r>
          </a:p>
        </p:txBody>
      </p:sp>
      <p:sp>
        <p:nvSpPr>
          <p:cNvPr id="1024006" name="Rectangle 6"/>
          <p:cNvSpPr>
            <a:spLocks noChangeArrowheads="1"/>
          </p:cNvSpPr>
          <p:nvPr/>
        </p:nvSpPr>
        <p:spPr bwMode="auto">
          <a:xfrm>
            <a:off x="1517650" y="4471988"/>
            <a:ext cx="1073150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CC3300"/>
                </a:solidFill>
                <a:ea typeface="宋体" pitchFamily="2" charset="-122"/>
                <a:sym typeface="Symbol" pitchFamily="18" charset="2"/>
              </a:rPr>
              <a:t>int *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pa</a:t>
            </a:r>
          </a:p>
        </p:txBody>
      </p:sp>
      <p:grpSp>
        <p:nvGrpSpPr>
          <p:cNvPr id="368646" name="Group 7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68661" name="Line 8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62" name="AutoShape 9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68663" name="Line 10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64" name="Line 11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65" name="Line 12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66" name="Line 13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67" name="Line 14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68" name="Line 15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69" name="Line 16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70" name="Line 17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71" name="Line 18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72" name="Line 19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73" name="Line 20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74" name="Line 21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75" name="Line 22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76" name="Line 23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77" name="Line 24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78" name="Line 25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79" name="Line 26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68680" name="Group 27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68715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16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17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8681" name="Group 31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68712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13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14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8682" name="Group 35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68709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10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11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8683" name="Group 39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68706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07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08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8684" name="Group 43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68703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04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05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8685" name="Group 47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68700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01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02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8686" name="Group 51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68697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698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699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8687" name="Group 55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68694" name="Line 5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695" name="Line 5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696" name="Line 5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8688" name="Group 59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68689" name="Line 60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8690" name="Group 61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68691" name="Line 62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692" name="Line 63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693" name="Line 64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68647" name="Rectangle 69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24072" name="Rectangle 72"/>
          <p:cNvSpPr>
            <a:spLocks noChangeArrowheads="1"/>
          </p:cNvSpPr>
          <p:nvPr/>
        </p:nvSpPr>
        <p:spPr bwMode="auto">
          <a:xfrm>
            <a:off x="1447800" y="1376363"/>
            <a:ext cx="1073150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CC3300"/>
                </a:solidFill>
                <a:ea typeface="宋体" pitchFamily="2" charset="-122"/>
                <a:sym typeface="Symbol" pitchFamily="18" charset="2"/>
              </a:rPr>
              <a:t>int *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pa</a:t>
            </a:r>
          </a:p>
        </p:txBody>
      </p:sp>
      <p:grpSp>
        <p:nvGrpSpPr>
          <p:cNvPr id="13" name="Group 86"/>
          <p:cNvGrpSpPr>
            <a:grpSpLocks/>
          </p:cNvGrpSpPr>
          <p:nvPr/>
        </p:nvGrpSpPr>
        <p:grpSpPr bwMode="auto">
          <a:xfrm>
            <a:off x="5029200" y="762000"/>
            <a:ext cx="1295400" cy="366713"/>
            <a:chOff x="3168" y="528"/>
            <a:chExt cx="816" cy="231"/>
          </a:xfrm>
        </p:grpSpPr>
        <p:sp>
          <p:nvSpPr>
            <p:cNvPr id="1024067" name="Text Box 67"/>
            <p:cNvSpPr txBox="1">
              <a:spLocks noChangeArrowheads="1"/>
            </p:cNvSpPr>
            <p:nvPr/>
          </p:nvSpPr>
          <p:spPr bwMode="auto">
            <a:xfrm>
              <a:off x="3168" y="528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ary</a:t>
              </a:r>
              <a:endParaRPr lang="en-US" altLang="zh-CN" sz="1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  <p:grpSp>
          <p:nvGrpSpPr>
            <p:cNvPr id="368658" name="Group 76"/>
            <p:cNvGrpSpPr>
              <a:grpSpLocks/>
            </p:cNvGrpSpPr>
            <p:nvPr/>
          </p:nvGrpSpPr>
          <p:grpSpPr bwMode="auto">
            <a:xfrm>
              <a:off x="3504" y="576"/>
              <a:ext cx="480" cy="144"/>
              <a:chOff x="3500" y="888"/>
              <a:chExt cx="480" cy="144"/>
            </a:xfrm>
          </p:grpSpPr>
          <p:sp>
            <p:nvSpPr>
              <p:cNvPr id="368659" name="Rectangle 77"/>
              <p:cNvSpPr>
                <a:spLocks noChangeArrowheads="1"/>
              </p:cNvSpPr>
              <p:nvPr/>
            </p:nvSpPr>
            <p:spPr bwMode="auto">
              <a:xfrm>
                <a:off x="3500" y="888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8660" name="Rectangle 78"/>
              <p:cNvSpPr>
                <a:spLocks noChangeArrowheads="1"/>
              </p:cNvSpPr>
              <p:nvPr/>
            </p:nvSpPr>
            <p:spPr bwMode="auto">
              <a:xfrm>
                <a:off x="3668" y="936"/>
                <a:ext cx="14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" name="Group 87"/>
          <p:cNvGrpSpPr>
            <a:grpSpLocks/>
          </p:cNvGrpSpPr>
          <p:nvPr/>
        </p:nvGrpSpPr>
        <p:grpSpPr bwMode="auto">
          <a:xfrm>
            <a:off x="5073650" y="1143000"/>
            <a:ext cx="1250950" cy="366713"/>
            <a:chOff x="3196" y="720"/>
            <a:chExt cx="788" cy="231"/>
          </a:xfrm>
        </p:grpSpPr>
        <p:sp>
          <p:nvSpPr>
            <p:cNvPr id="1024073" name="Rectangle 73"/>
            <p:cNvSpPr>
              <a:spLocks noChangeArrowheads="1"/>
            </p:cNvSpPr>
            <p:nvPr/>
          </p:nvSpPr>
          <p:spPr bwMode="auto">
            <a:xfrm>
              <a:off x="3196" y="72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800" b="1" i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pa</a:t>
              </a:r>
            </a:p>
          </p:txBody>
        </p:sp>
        <p:sp>
          <p:nvSpPr>
            <p:cNvPr id="368656" name="Rectangle 84"/>
            <p:cNvSpPr>
              <a:spLocks noChangeArrowheads="1"/>
            </p:cNvSpPr>
            <p:nvPr/>
          </p:nvSpPr>
          <p:spPr bwMode="auto">
            <a:xfrm>
              <a:off x="3504" y="768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24093" name="AutoShape 93"/>
          <p:cNvSpPr>
            <a:spLocks noChangeArrowheads="1"/>
          </p:cNvSpPr>
          <p:nvPr/>
        </p:nvSpPr>
        <p:spPr bwMode="auto">
          <a:xfrm rot="-1628444">
            <a:off x="1846263" y="2986088"/>
            <a:ext cx="144462" cy="1584325"/>
          </a:xfrm>
          <a:prstGeom prst="downArrow">
            <a:avLst>
              <a:gd name="adj1" fmla="val 50000"/>
              <a:gd name="adj2" fmla="val 95657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24094" name="AutoShape 94"/>
          <p:cNvSpPr>
            <a:spLocks noChangeArrowheads="1"/>
          </p:cNvSpPr>
          <p:nvPr/>
        </p:nvSpPr>
        <p:spPr bwMode="auto">
          <a:xfrm rot="-71755">
            <a:off x="5832475" y="914400"/>
            <a:ext cx="187325" cy="381000"/>
          </a:xfrm>
          <a:prstGeom prst="downArrow">
            <a:avLst>
              <a:gd name="adj1" fmla="val 60463"/>
              <a:gd name="adj2" fmla="val 52976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24099" name="Rectangle 99"/>
          <p:cNvSpPr>
            <a:spLocks noChangeArrowheads="1"/>
          </p:cNvSpPr>
          <p:nvPr/>
        </p:nvSpPr>
        <p:spPr bwMode="auto">
          <a:xfrm>
            <a:off x="5829300" y="1295400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24100" name="AutoShape 100"/>
          <p:cNvSpPr>
            <a:spLocks noChangeArrowheads="1"/>
          </p:cNvSpPr>
          <p:nvPr/>
        </p:nvSpPr>
        <p:spPr bwMode="auto">
          <a:xfrm>
            <a:off x="3886200" y="3429000"/>
            <a:ext cx="2773363" cy="1295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注意</a:t>
            </a:r>
          </a:p>
        </p:txBody>
      </p:sp>
      <p:cxnSp>
        <p:nvCxnSpPr>
          <p:cNvPr id="82" name="直接箭头连接符 81"/>
          <p:cNvCxnSpPr>
            <a:endCxn id="1024067" idx="1"/>
          </p:cNvCxnSpPr>
          <p:nvPr/>
        </p:nvCxnSpPr>
        <p:spPr bwMode="auto">
          <a:xfrm rot="5400000" flipH="1" flipV="1">
            <a:off x="4737506" y="1137042"/>
            <a:ext cx="483379" cy="10001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直接箭头连接符 83"/>
          <p:cNvCxnSpPr>
            <a:stCxn id="1024073" idx="2"/>
          </p:cNvCxnSpPr>
          <p:nvPr/>
        </p:nvCxnSpPr>
        <p:spPr bwMode="auto">
          <a:xfrm rot="16200000" flipH="1">
            <a:off x="5895195" y="894542"/>
            <a:ext cx="347651" cy="157799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6" grpId="0" animBg="1" autoUpdateAnimBg="0"/>
      <p:bldP spid="1024072" grpId="0" animBg="1" autoUpdateAnimBg="0"/>
      <p:bldP spid="1024093" grpId="0" animBg="1"/>
      <p:bldP spid="1024094" grpId="0" animBg="1"/>
      <p:bldP spid="1024099" grpId="0" animBg="1"/>
    </p:bld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2"/>
          <p:cNvSpPr>
            <a:spLocks noChangeArrowheads="1"/>
          </p:cNvSpPr>
          <p:nvPr/>
        </p:nvSpPr>
        <p:spPr bwMode="auto">
          <a:xfrm>
            <a:off x="381000" y="304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4-17-2  </a:t>
            </a:r>
            <a:r>
              <a:rPr lang="zh-CN" altLang="en-US" sz="1800" b="1" i="1">
                <a:solidFill>
                  <a:srgbClr val="008000"/>
                </a:solidFill>
              </a:rPr>
              <a:t>调用函数建立动态数组 </a:t>
            </a:r>
          </a:p>
        </p:txBody>
      </p:sp>
      <p:sp>
        <p:nvSpPr>
          <p:cNvPr id="369666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0"/>
            <a:ext cx="55610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grpSp>
        <p:nvGrpSpPr>
          <p:cNvPr id="369667" name="Group 7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69685" name="Line 8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686" name="AutoShape 9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69687" name="Line 10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688" name="Line 11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689" name="Line 12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690" name="Line 13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691" name="Line 14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692" name="Line 15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693" name="Line 16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694" name="Line 17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695" name="Line 18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696" name="Line 19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697" name="Line 20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698" name="Line 21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699" name="Line 22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700" name="Line 23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701" name="Line 24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702" name="Line 25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703" name="Line 26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69704" name="Group 27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69739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40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41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9705" name="Group 31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69736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37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38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9706" name="Group 35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69733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34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35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9707" name="Group 39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69730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31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32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9708" name="Group 43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69727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28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29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9709" name="Group 47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69724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25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26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9710" name="Group 51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69721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22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23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9711" name="Group 55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69718" name="Line 5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19" name="Line 5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20" name="Line 5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9712" name="Group 59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69713" name="Line 60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69714" name="Group 61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69715" name="Line 62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716" name="Line 63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717" name="Line 64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69668" name="Rectangle 65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69669" name="Group 68"/>
          <p:cNvGrpSpPr>
            <a:grpSpLocks/>
          </p:cNvGrpSpPr>
          <p:nvPr/>
        </p:nvGrpSpPr>
        <p:grpSpPr bwMode="auto">
          <a:xfrm>
            <a:off x="5029200" y="762000"/>
            <a:ext cx="1295400" cy="366713"/>
            <a:chOff x="3168" y="528"/>
            <a:chExt cx="816" cy="231"/>
          </a:xfrm>
        </p:grpSpPr>
        <p:sp>
          <p:nvSpPr>
            <p:cNvPr id="1025093" name="Text Box 69"/>
            <p:cNvSpPr txBox="1">
              <a:spLocks noChangeArrowheads="1"/>
            </p:cNvSpPr>
            <p:nvPr/>
          </p:nvSpPr>
          <p:spPr bwMode="auto">
            <a:xfrm>
              <a:off x="3168" y="528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ary</a:t>
              </a:r>
              <a:endParaRPr lang="en-US" altLang="zh-CN" sz="1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  <p:grpSp>
          <p:nvGrpSpPr>
            <p:cNvPr id="369682" name="Group 70"/>
            <p:cNvGrpSpPr>
              <a:grpSpLocks/>
            </p:cNvGrpSpPr>
            <p:nvPr/>
          </p:nvGrpSpPr>
          <p:grpSpPr bwMode="auto">
            <a:xfrm>
              <a:off x="3504" y="576"/>
              <a:ext cx="480" cy="144"/>
              <a:chOff x="3500" y="888"/>
              <a:chExt cx="480" cy="144"/>
            </a:xfrm>
          </p:grpSpPr>
          <p:sp>
            <p:nvSpPr>
              <p:cNvPr id="369683" name="Rectangle 71"/>
              <p:cNvSpPr>
                <a:spLocks noChangeArrowheads="1"/>
              </p:cNvSpPr>
              <p:nvPr/>
            </p:nvSpPr>
            <p:spPr bwMode="auto">
              <a:xfrm>
                <a:off x="3500" y="888"/>
                <a:ext cx="480" cy="14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9684" name="Rectangle 72"/>
              <p:cNvSpPr>
                <a:spLocks noChangeArrowheads="1"/>
              </p:cNvSpPr>
              <p:nvPr/>
            </p:nvSpPr>
            <p:spPr bwMode="auto">
              <a:xfrm>
                <a:off x="3668" y="936"/>
                <a:ext cx="14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9670" name="Group 73"/>
          <p:cNvGrpSpPr>
            <a:grpSpLocks/>
          </p:cNvGrpSpPr>
          <p:nvPr/>
        </p:nvGrpSpPr>
        <p:grpSpPr bwMode="auto">
          <a:xfrm>
            <a:off x="5073650" y="1143000"/>
            <a:ext cx="1250950" cy="366713"/>
            <a:chOff x="3196" y="720"/>
            <a:chExt cx="788" cy="231"/>
          </a:xfrm>
        </p:grpSpPr>
        <p:sp>
          <p:nvSpPr>
            <p:cNvPr id="1025098" name="Rectangle 74"/>
            <p:cNvSpPr>
              <a:spLocks noChangeArrowheads="1"/>
            </p:cNvSpPr>
            <p:nvPr/>
          </p:nvSpPr>
          <p:spPr bwMode="auto">
            <a:xfrm>
              <a:off x="3196" y="72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800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pa</a:t>
              </a:r>
            </a:p>
          </p:txBody>
        </p:sp>
        <p:sp>
          <p:nvSpPr>
            <p:cNvPr id="369680" name="Rectangle 75"/>
            <p:cNvSpPr>
              <a:spLocks noChangeArrowheads="1"/>
            </p:cNvSpPr>
            <p:nvPr/>
          </p:nvSpPr>
          <p:spPr bwMode="auto">
            <a:xfrm>
              <a:off x="3504" y="768"/>
              <a:ext cx="480" cy="14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25100" name="Line 76"/>
          <p:cNvSpPr>
            <a:spLocks noChangeShapeType="1"/>
          </p:cNvSpPr>
          <p:nvPr/>
        </p:nvSpPr>
        <p:spPr bwMode="auto">
          <a:xfrm>
            <a:off x="6248400" y="133350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105" name="Text Box 81"/>
          <p:cNvSpPr txBox="1">
            <a:spLocks noChangeArrowheads="1"/>
          </p:cNvSpPr>
          <p:nvPr/>
        </p:nvSpPr>
        <p:spPr bwMode="auto">
          <a:xfrm>
            <a:off x="4787900" y="2667000"/>
            <a:ext cx="3236913" cy="35417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2000" b="1" i="1">
                <a:solidFill>
                  <a:srgbClr val="006600"/>
                </a:solidFill>
                <a:ea typeface="Arial Unicode MS" pitchFamily="34" charset="-122"/>
                <a:cs typeface="Arial Unicode MS" pitchFamily="34" charset="-122"/>
              </a:rPr>
              <a:t>讨论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形参 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int *pa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是传地址值参数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调用函数时实参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ary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的值（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NULL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）赋给形参变量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pa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函数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App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执行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new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操作把地址写入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pa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，与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ary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无关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 函数返回后，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ary</a:t>
            </a:r>
            <a:r>
              <a:rPr lang="zh-CN" altLang="en-US" sz="1800" b="1">
                <a:ea typeface="Arial Unicode MS" pitchFamily="34" charset="-122"/>
                <a:cs typeface="Arial Unicode MS" pitchFamily="34" charset="-122"/>
              </a:rPr>
              <a:t>不能获得动态数组的地址</a:t>
            </a:r>
          </a:p>
        </p:txBody>
      </p:sp>
      <p:sp>
        <p:nvSpPr>
          <p:cNvPr id="1025106" name="Text Box 82"/>
          <p:cNvSpPr txBox="1">
            <a:spLocks noChangeArrowheads="1"/>
          </p:cNvSpPr>
          <p:nvPr/>
        </p:nvSpPr>
        <p:spPr bwMode="auto">
          <a:xfrm>
            <a:off x="457200" y="642938"/>
            <a:ext cx="4724400" cy="5921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void App( int * &amp; pa ,  int n )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{ </a:t>
            </a:r>
            <a:r>
              <a:rPr lang="en-US" altLang="zh-CN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int *</a:t>
            </a:r>
            <a:r>
              <a:rPr lang="en-US" altLang="zh-CN" sz="1800">
                <a:ea typeface="宋体" pitchFamily="2" charset="-122"/>
                <a:sym typeface="Symbol" pitchFamily="18" charset="2"/>
              </a:rPr>
              <a:t>ary = NULL, *t , i, n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 cout&lt;&lt;"n= ";   cin&gt;&gt;n;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App( ary, n );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for( i = 0; i&lt;n; i++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    {ary[i] = 10 + i ; cout&lt;&lt;ary[i]&lt;&lt;"  ";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delete []ary;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void App( int * &amp; pa    , int len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{ pa = new int [len]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if( pa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 { cout &lt;&lt; "allocation faiure\n"; return 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for( int i = 0; i&lt;len; i++ ) pa[i] = 0 ;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}</a:t>
            </a:r>
          </a:p>
        </p:txBody>
      </p:sp>
      <p:sp>
        <p:nvSpPr>
          <p:cNvPr id="1025107" name="Text Box 83"/>
          <p:cNvSpPr txBox="1">
            <a:spLocks noChangeArrowheads="1"/>
          </p:cNvSpPr>
          <p:nvPr/>
        </p:nvSpPr>
        <p:spPr bwMode="auto">
          <a:xfrm>
            <a:off x="620713" y="2744788"/>
            <a:ext cx="1665287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000" b="1">
                <a:ea typeface="宋体" pitchFamily="2" charset="-122"/>
                <a:sym typeface="Symbol" pitchFamily="18" charset="2"/>
              </a:rPr>
              <a:t>App( </a:t>
            </a:r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ary</a:t>
            </a:r>
            <a:r>
              <a:rPr lang="en-US" altLang="zh-CN" sz="2000" b="1">
                <a:ea typeface="宋体" pitchFamily="2" charset="-122"/>
                <a:sym typeface="Symbol" pitchFamily="18" charset="2"/>
              </a:rPr>
              <a:t>, n );</a:t>
            </a:r>
          </a:p>
        </p:txBody>
      </p:sp>
      <p:sp>
        <p:nvSpPr>
          <p:cNvPr id="1025108" name="Rectangle 84"/>
          <p:cNvSpPr>
            <a:spLocks noChangeArrowheads="1"/>
          </p:cNvSpPr>
          <p:nvPr/>
        </p:nvSpPr>
        <p:spPr bwMode="auto">
          <a:xfrm>
            <a:off x="1517650" y="4471988"/>
            <a:ext cx="1073150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CC3300"/>
                </a:solidFill>
                <a:ea typeface="宋体" pitchFamily="2" charset="-122"/>
                <a:sym typeface="Symbol" pitchFamily="18" charset="2"/>
              </a:rPr>
              <a:t>int *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pa</a:t>
            </a:r>
          </a:p>
        </p:txBody>
      </p:sp>
      <p:sp>
        <p:nvSpPr>
          <p:cNvPr id="1025109" name="Rectangle 85"/>
          <p:cNvSpPr>
            <a:spLocks noChangeArrowheads="1"/>
          </p:cNvSpPr>
          <p:nvPr/>
        </p:nvSpPr>
        <p:spPr bwMode="auto">
          <a:xfrm>
            <a:off x="1447800" y="1376363"/>
            <a:ext cx="1073150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rgbClr val="CC3300"/>
                </a:solidFill>
                <a:ea typeface="宋体" pitchFamily="2" charset="-122"/>
                <a:sym typeface="Symbol" pitchFamily="18" charset="2"/>
              </a:rPr>
              <a:t>int *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Symbol" pitchFamily="18" charset="2"/>
              </a:rPr>
              <a:t>pa</a:t>
            </a:r>
          </a:p>
        </p:txBody>
      </p:sp>
      <p:sp>
        <p:nvSpPr>
          <p:cNvPr id="369677" name="AutoShape 86"/>
          <p:cNvSpPr>
            <a:spLocks noChangeArrowheads="1"/>
          </p:cNvSpPr>
          <p:nvPr/>
        </p:nvSpPr>
        <p:spPr bwMode="auto">
          <a:xfrm rot="-1628444">
            <a:off x="1846263" y="2986088"/>
            <a:ext cx="144462" cy="1584325"/>
          </a:xfrm>
          <a:prstGeom prst="downArrow">
            <a:avLst>
              <a:gd name="adj1" fmla="val 50000"/>
              <a:gd name="adj2" fmla="val 95657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9678" name="Rectangle 80"/>
          <p:cNvSpPr>
            <a:spLocks noChangeArrowheads="1"/>
          </p:cNvSpPr>
          <p:nvPr/>
        </p:nvSpPr>
        <p:spPr bwMode="auto">
          <a:xfrm>
            <a:off x="468313" y="4862513"/>
            <a:ext cx="2587625" cy="36671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1">
                <a:solidFill>
                  <a:schemeClr val="hlink"/>
                </a:solidFill>
                <a:sym typeface="Symbol" pitchFamily="18" charset="2"/>
              </a:rPr>
              <a:t>{ pa = new int [len] ;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43372" y="0"/>
            <a:ext cx="5000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smtClean="0">
                <a:solidFill>
                  <a:schemeClr val="accent1"/>
                </a:solidFill>
              </a:rPr>
              <a:t>APP</a:t>
            </a:r>
            <a:r>
              <a:rPr lang="zh-CN" altLang="en-US" sz="1800" smtClean="0">
                <a:solidFill>
                  <a:schemeClr val="accent1"/>
                </a:solidFill>
              </a:rPr>
              <a:t>函数体处理的不是</a:t>
            </a:r>
            <a:r>
              <a:rPr lang="en-US" altLang="zh-CN" sz="1800" smtClean="0">
                <a:solidFill>
                  <a:schemeClr val="accent1"/>
                </a:solidFill>
              </a:rPr>
              <a:t>pa</a:t>
            </a:r>
            <a:r>
              <a:rPr lang="zh-CN" altLang="en-US" sz="1800" smtClean="0">
                <a:solidFill>
                  <a:schemeClr val="accent1"/>
                </a:solidFill>
              </a:rPr>
              <a:t>指向的空间，而是</a:t>
            </a:r>
            <a:r>
              <a:rPr lang="en-US" altLang="zh-CN" sz="1800" smtClean="0">
                <a:solidFill>
                  <a:schemeClr val="accent1"/>
                </a:solidFill>
              </a:rPr>
              <a:t>pa</a:t>
            </a:r>
            <a:r>
              <a:rPr lang="zh-CN" altLang="en-US" sz="1800" smtClean="0">
                <a:solidFill>
                  <a:schemeClr val="accent1"/>
                </a:solidFill>
              </a:rPr>
              <a:t>本身。本身是栈帧上</a:t>
            </a:r>
            <a:r>
              <a:rPr lang="zh-CN" altLang="en-US" sz="1800" smtClean="0">
                <a:solidFill>
                  <a:schemeClr val="accent1"/>
                </a:solidFill>
              </a:rPr>
              <a:t>的自己函数函数空间帧的值</a:t>
            </a:r>
            <a:r>
              <a:rPr lang="zh-CN" altLang="en-US" sz="1800" smtClean="0">
                <a:solidFill>
                  <a:schemeClr val="accent1"/>
                </a:solidFill>
              </a:rPr>
              <a:t>，与主调</a:t>
            </a:r>
            <a:r>
              <a:rPr lang="zh-CN" altLang="en-US" sz="1800" smtClean="0">
                <a:solidFill>
                  <a:schemeClr val="accent1"/>
                </a:solidFill>
              </a:rPr>
              <a:t>函数的空间帧无关</a:t>
            </a:r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43174" y="6215082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smtClean="0">
                <a:solidFill>
                  <a:schemeClr val="accent1"/>
                </a:solidFill>
              </a:rPr>
              <a:t>解引用才是操作其指向的值；</a:t>
            </a:r>
            <a:endParaRPr lang="en-US" altLang="zh-CN" sz="1800" smtClean="0">
              <a:solidFill>
                <a:schemeClr val="accent1"/>
              </a:solidFill>
            </a:endParaRPr>
          </a:p>
          <a:p>
            <a:r>
              <a:rPr lang="zh-CN" altLang="en-US" sz="1800" smtClean="0">
                <a:solidFill>
                  <a:schemeClr val="accent1"/>
                </a:solidFill>
              </a:rPr>
              <a:t>直接使用指针，操作的与其指向的空间无关</a:t>
            </a:r>
            <a:endParaRPr lang="zh-CN" altLang="en-US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00" grpId="0" animBg="1"/>
      <p:bldP spid="1025105" grpId="0" animBg="1" autoUpdateAnimBg="0"/>
    </p:bld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2"/>
          <p:cNvSpPr>
            <a:spLocks noChangeArrowheads="1"/>
          </p:cNvSpPr>
          <p:nvPr/>
        </p:nvSpPr>
        <p:spPr bwMode="auto">
          <a:xfrm>
            <a:off x="381000" y="304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4-17-2  </a:t>
            </a:r>
            <a:r>
              <a:rPr lang="zh-CN" altLang="en-US" sz="1800" b="1" i="1">
                <a:solidFill>
                  <a:srgbClr val="008000"/>
                </a:solidFill>
              </a:rPr>
              <a:t>调用函数建立动态数组 </a:t>
            </a:r>
          </a:p>
        </p:txBody>
      </p:sp>
      <p:sp>
        <p:nvSpPr>
          <p:cNvPr id="370690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2988" y="0"/>
            <a:ext cx="556101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  <p:sp>
        <p:nvSpPr>
          <p:cNvPr id="1026052" name="Text Box 4"/>
          <p:cNvSpPr txBox="1">
            <a:spLocks noChangeArrowheads="1"/>
          </p:cNvSpPr>
          <p:nvPr/>
        </p:nvSpPr>
        <p:spPr bwMode="auto">
          <a:xfrm>
            <a:off x="457200" y="642938"/>
            <a:ext cx="4724400" cy="5921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#include&lt;iostream&gt;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using namespace std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void App( </a:t>
            </a:r>
            <a:r>
              <a:rPr lang="en-US" altLang="zh-CN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int * &amp; pa</a:t>
            </a:r>
            <a:r>
              <a:rPr lang="en-US" altLang="zh-CN" sz="1800">
                <a:ea typeface="宋体" pitchFamily="2" charset="-122"/>
                <a:sym typeface="Symbol" pitchFamily="18" charset="2"/>
              </a:rPr>
              <a:t> ,  int n )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int main()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{ int *ary = NULL, *t , i, n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 cout&lt;&lt;"n= ";   cin&gt;&gt;n;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App( </a:t>
            </a:r>
            <a:r>
              <a:rPr lang="en-US" altLang="zh-CN" sz="1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ary</a:t>
            </a:r>
            <a:r>
              <a:rPr lang="en-US" altLang="zh-CN" sz="1800">
                <a:ea typeface="宋体" pitchFamily="2" charset="-122"/>
                <a:sym typeface="Symbol" pitchFamily="18" charset="2"/>
              </a:rPr>
              <a:t>, n );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for( i = 0; i&lt;n; i++ )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    {ary[i] = 10 + i ; cout&lt;&lt;ary[i]&lt;&lt;"  ";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delete []ary;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void App( </a:t>
            </a:r>
            <a:r>
              <a:rPr lang="en-US" altLang="zh-CN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int * &amp; pa</a:t>
            </a:r>
            <a:r>
              <a:rPr lang="en-US" altLang="zh-CN" sz="1800">
                <a:ea typeface="宋体" pitchFamily="2" charset="-122"/>
                <a:sym typeface="Symbol" pitchFamily="18" charset="2"/>
              </a:rPr>
              <a:t>    , int len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{ pa = new int [len] ;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if( pa == NULL )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 { cout &lt;&lt; "allocation faiure\n"; return ; }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  for( int i = 0; i&lt;len; i++ ) pa[i] = 0 ; </a:t>
            </a:r>
          </a:p>
          <a:p>
            <a:pPr algn="just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>
                <a:ea typeface="宋体" pitchFamily="2" charset="-122"/>
                <a:sym typeface="Symbol" pitchFamily="18" charset="2"/>
              </a:rPr>
              <a:t>}</a:t>
            </a:r>
          </a:p>
        </p:txBody>
      </p:sp>
      <p:grpSp>
        <p:nvGrpSpPr>
          <p:cNvPr id="370692" name="Group 7"/>
          <p:cNvGrpSpPr>
            <a:grpSpLocks/>
          </p:cNvGrpSpPr>
          <p:nvPr/>
        </p:nvGrpSpPr>
        <p:grpSpPr bwMode="auto">
          <a:xfrm>
            <a:off x="7010400" y="742950"/>
            <a:ext cx="1323975" cy="5334000"/>
            <a:chOff x="4176" y="672"/>
            <a:chExt cx="834" cy="3360"/>
          </a:xfrm>
        </p:grpSpPr>
        <p:sp>
          <p:nvSpPr>
            <p:cNvPr id="370699" name="Line 8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00" name="AutoShape 9"/>
            <p:cNvSpPr>
              <a:spLocks noChangeArrowheads="1"/>
            </p:cNvSpPr>
            <p:nvPr/>
          </p:nvSpPr>
          <p:spPr bwMode="auto">
            <a:xfrm>
              <a:off x="4176" y="672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70701" name="Line 10"/>
            <p:cNvSpPr>
              <a:spLocks noChangeShapeType="1"/>
            </p:cNvSpPr>
            <p:nvPr/>
          </p:nvSpPr>
          <p:spPr bwMode="auto">
            <a:xfrm>
              <a:off x="4176" y="122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02" name="Line 11"/>
            <p:cNvSpPr>
              <a:spLocks noChangeShapeType="1"/>
            </p:cNvSpPr>
            <p:nvPr/>
          </p:nvSpPr>
          <p:spPr bwMode="auto">
            <a:xfrm>
              <a:off x="4176" y="172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03" name="Line 12"/>
            <p:cNvSpPr>
              <a:spLocks noChangeShapeType="1"/>
            </p:cNvSpPr>
            <p:nvPr/>
          </p:nvSpPr>
          <p:spPr bwMode="auto">
            <a:xfrm>
              <a:off x="4176" y="147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04" name="Line 13"/>
            <p:cNvSpPr>
              <a:spLocks noChangeShapeType="1"/>
            </p:cNvSpPr>
            <p:nvPr/>
          </p:nvSpPr>
          <p:spPr bwMode="auto">
            <a:xfrm>
              <a:off x="4176" y="1974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05" name="Line 14"/>
            <p:cNvSpPr>
              <a:spLocks noChangeShapeType="1"/>
            </p:cNvSpPr>
            <p:nvPr/>
          </p:nvSpPr>
          <p:spPr bwMode="auto">
            <a:xfrm>
              <a:off x="4176" y="22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06" name="Line 15"/>
            <p:cNvSpPr>
              <a:spLocks noChangeShapeType="1"/>
            </p:cNvSpPr>
            <p:nvPr/>
          </p:nvSpPr>
          <p:spPr bwMode="auto">
            <a:xfrm>
              <a:off x="4176" y="247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07" name="Line 16"/>
            <p:cNvSpPr>
              <a:spLocks noChangeShapeType="1"/>
            </p:cNvSpPr>
            <p:nvPr/>
          </p:nvSpPr>
          <p:spPr bwMode="auto">
            <a:xfrm>
              <a:off x="4176" y="272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08" name="Line 17"/>
            <p:cNvSpPr>
              <a:spLocks noChangeShapeType="1"/>
            </p:cNvSpPr>
            <p:nvPr/>
          </p:nvSpPr>
          <p:spPr bwMode="auto">
            <a:xfrm>
              <a:off x="4176" y="296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09" name="Line 18"/>
            <p:cNvSpPr>
              <a:spLocks noChangeShapeType="1"/>
            </p:cNvSpPr>
            <p:nvPr/>
          </p:nvSpPr>
          <p:spPr bwMode="auto">
            <a:xfrm>
              <a:off x="4176" y="321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10" name="Line 19"/>
            <p:cNvSpPr>
              <a:spLocks noChangeShapeType="1"/>
            </p:cNvSpPr>
            <p:nvPr/>
          </p:nvSpPr>
          <p:spPr bwMode="auto">
            <a:xfrm>
              <a:off x="4176" y="110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11" name="Line 20"/>
            <p:cNvSpPr>
              <a:spLocks noChangeShapeType="1"/>
            </p:cNvSpPr>
            <p:nvPr/>
          </p:nvSpPr>
          <p:spPr bwMode="auto">
            <a:xfrm>
              <a:off x="4176" y="97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12" name="Line 21"/>
            <p:cNvSpPr>
              <a:spLocks noChangeShapeType="1"/>
            </p:cNvSpPr>
            <p:nvPr/>
          </p:nvSpPr>
          <p:spPr bwMode="auto">
            <a:xfrm>
              <a:off x="4176" y="346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13" name="Line 22"/>
            <p:cNvSpPr>
              <a:spLocks noChangeShapeType="1"/>
            </p:cNvSpPr>
            <p:nvPr/>
          </p:nvSpPr>
          <p:spPr bwMode="auto">
            <a:xfrm>
              <a:off x="4176" y="103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14" name="Line 23"/>
            <p:cNvSpPr>
              <a:spLocks noChangeShapeType="1"/>
            </p:cNvSpPr>
            <p:nvPr/>
          </p:nvSpPr>
          <p:spPr bwMode="auto">
            <a:xfrm>
              <a:off x="4176" y="118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15" name="Line 24"/>
            <p:cNvSpPr>
              <a:spLocks noChangeShapeType="1"/>
            </p:cNvSpPr>
            <p:nvPr/>
          </p:nvSpPr>
          <p:spPr bwMode="auto">
            <a:xfrm>
              <a:off x="4176" y="134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16" name="Line 25"/>
            <p:cNvSpPr>
              <a:spLocks noChangeShapeType="1"/>
            </p:cNvSpPr>
            <p:nvPr/>
          </p:nvSpPr>
          <p:spPr bwMode="auto">
            <a:xfrm>
              <a:off x="4176" y="12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17" name="Line 26"/>
            <p:cNvSpPr>
              <a:spLocks noChangeShapeType="1"/>
            </p:cNvSpPr>
            <p:nvPr/>
          </p:nvSpPr>
          <p:spPr bwMode="auto">
            <a:xfrm>
              <a:off x="4176" y="14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70718" name="Group 27"/>
            <p:cNvGrpSpPr>
              <a:grpSpLocks/>
            </p:cNvGrpSpPr>
            <p:nvPr/>
          </p:nvGrpSpPr>
          <p:grpSpPr bwMode="auto">
            <a:xfrm>
              <a:off x="4176" y="1539"/>
              <a:ext cx="834" cy="144"/>
              <a:chOff x="3744" y="1632"/>
              <a:chExt cx="834" cy="144"/>
            </a:xfrm>
          </p:grpSpPr>
          <p:sp>
            <p:nvSpPr>
              <p:cNvPr id="370753" name="Line 2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54" name="Line 2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55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0719" name="Group 31"/>
            <p:cNvGrpSpPr>
              <a:grpSpLocks/>
            </p:cNvGrpSpPr>
            <p:nvPr/>
          </p:nvGrpSpPr>
          <p:grpSpPr bwMode="auto">
            <a:xfrm>
              <a:off x="4176" y="1784"/>
              <a:ext cx="834" cy="144"/>
              <a:chOff x="3744" y="1632"/>
              <a:chExt cx="834" cy="144"/>
            </a:xfrm>
          </p:grpSpPr>
          <p:sp>
            <p:nvSpPr>
              <p:cNvPr id="370750" name="Line 3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51" name="Line 3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52" name="Line 3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0720" name="Group 35"/>
            <p:cNvGrpSpPr>
              <a:grpSpLocks/>
            </p:cNvGrpSpPr>
            <p:nvPr/>
          </p:nvGrpSpPr>
          <p:grpSpPr bwMode="auto">
            <a:xfrm>
              <a:off x="4176" y="2029"/>
              <a:ext cx="834" cy="144"/>
              <a:chOff x="3744" y="1632"/>
              <a:chExt cx="834" cy="144"/>
            </a:xfrm>
          </p:grpSpPr>
          <p:sp>
            <p:nvSpPr>
              <p:cNvPr id="370747" name="Line 3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48" name="Line 3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49" name="Line 3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0721" name="Group 39"/>
            <p:cNvGrpSpPr>
              <a:grpSpLocks/>
            </p:cNvGrpSpPr>
            <p:nvPr/>
          </p:nvGrpSpPr>
          <p:grpSpPr bwMode="auto">
            <a:xfrm>
              <a:off x="4176" y="2281"/>
              <a:ext cx="834" cy="144"/>
              <a:chOff x="3744" y="1632"/>
              <a:chExt cx="834" cy="144"/>
            </a:xfrm>
          </p:grpSpPr>
          <p:sp>
            <p:nvSpPr>
              <p:cNvPr id="370744" name="Line 40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45" name="Line 41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46" name="Line 42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0722" name="Group 43"/>
            <p:cNvGrpSpPr>
              <a:grpSpLocks/>
            </p:cNvGrpSpPr>
            <p:nvPr/>
          </p:nvGrpSpPr>
          <p:grpSpPr bwMode="auto">
            <a:xfrm>
              <a:off x="4176" y="2525"/>
              <a:ext cx="834" cy="144"/>
              <a:chOff x="3744" y="1632"/>
              <a:chExt cx="834" cy="144"/>
            </a:xfrm>
          </p:grpSpPr>
          <p:sp>
            <p:nvSpPr>
              <p:cNvPr id="370741" name="Line 44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42" name="Line 45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43" name="Line 46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0723" name="Group 47"/>
            <p:cNvGrpSpPr>
              <a:grpSpLocks/>
            </p:cNvGrpSpPr>
            <p:nvPr/>
          </p:nvGrpSpPr>
          <p:grpSpPr bwMode="auto">
            <a:xfrm>
              <a:off x="4176" y="2782"/>
              <a:ext cx="834" cy="144"/>
              <a:chOff x="3744" y="1632"/>
              <a:chExt cx="834" cy="144"/>
            </a:xfrm>
          </p:grpSpPr>
          <p:sp>
            <p:nvSpPr>
              <p:cNvPr id="370738" name="Line 48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39" name="Line 49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40" name="Line 5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0724" name="Group 51"/>
            <p:cNvGrpSpPr>
              <a:grpSpLocks/>
            </p:cNvGrpSpPr>
            <p:nvPr/>
          </p:nvGrpSpPr>
          <p:grpSpPr bwMode="auto">
            <a:xfrm>
              <a:off x="4176" y="3022"/>
              <a:ext cx="834" cy="144"/>
              <a:chOff x="3744" y="1632"/>
              <a:chExt cx="834" cy="144"/>
            </a:xfrm>
          </p:grpSpPr>
          <p:sp>
            <p:nvSpPr>
              <p:cNvPr id="370735" name="Line 52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36" name="Line 53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37" name="Line 5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0725" name="Group 55"/>
            <p:cNvGrpSpPr>
              <a:grpSpLocks/>
            </p:cNvGrpSpPr>
            <p:nvPr/>
          </p:nvGrpSpPr>
          <p:grpSpPr bwMode="auto">
            <a:xfrm>
              <a:off x="4176" y="3285"/>
              <a:ext cx="834" cy="144"/>
              <a:chOff x="3744" y="1632"/>
              <a:chExt cx="834" cy="144"/>
            </a:xfrm>
          </p:grpSpPr>
          <p:sp>
            <p:nvSpPr>
              <p:cNvPr id="370732" name="Line 56"/>
              <p:cNvSpPr>
                <a:spLocks noChangeShapeType="1"/>
              </p:cNvSpPr>
              <p:nvPr/>
            </p:nvSpPr>
            <p:spPr bwMode="auto">
              <a:xfrm>
                <a:off x="3744" y="1704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33" name="Line 57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34" name="Line 5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0726" name="Group 59"/>
            <p:cNvGrpSpPr>
              <a:grpSpLocks/>
            </p:cNvGrpSpPr>
            <p:nvPr/>
          </p:nvGrpSpPr>
          <p:grpSpPr bwMode="auto">
            <a:xfrm>
              <a:off x="4176" y="3513"/>
              <a:ext cx="834" cy="196"/>
              <a:chOff x="4176" y="3504"/>
              <a:chExt cx="834" cy="196"/>
            </a:xfrm>
          </p:grpSpPr>
          <p:sp>
            <p:nvSpPr>
              <p:cNvPr id="370727" name="Line 60"/>
              <p:cNvSpPr>
                <a:spLocks noChangeShapeType="1"/>
              </p:cNvSpPr>
              <p:nvPr/>
            </p:nvSpPr>
            <p:spPr bwMode="auto">
              <a:xfrm>
                <a:off x="4176" y="3700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70728" name="Group 61"/>
              <p:cNvGrpSpPr>
                <a:grpSpLocks/>
              </p:cNvGrpSpPr>
              <p:nvPr/>
            </p:nvGrpSpPr>
            <p:grpSpPr bwMode="auto">
              <a:xfrm>
                <a:off x="4176" y="3504"/>
                <a:ext cx="834" cy="144"/>
                <a:chOff x="3744" y="1632"/>
                <a:chExt cx="834" cy="144"/>
              </a:xfrm>
            </p:grpSpPr>
            <p:sp>
              <p:nvSpPr>
                <p:cNvPr id="370729" name="Line 62"/>
                <p:cNvSpPr>
                  <a:spLocks noChangeShapeType="1"/>
                </p:cNvSpPr>
                <p:nvPr/>
              </p:nvSpPr>
              <p:spPr bwMode="auto">
                <a:xfrm>
                  <a:off x="3744" y="170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0730" name="Line 63"/>
                <p:cNvSpPr>
                  <a:spLocks noChangeShapeType="1"/>
                </p:cNvSpPr>
                <p:nvPr/>
              </p:nvSpPr>
              <p:spPr bwMode="auto">
                <a:xfrm>
                  <a:off x="3744" y="163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0731" name="Line 64"/>
                <p:cNvSpPr>
                  <a:spLocks noChangeShapeType="1"/>
                </p:cNvSpPr>
                <p:nvPr/>
              </p:nvSpPr>
              <p:spPr bwMode="auto">
                <a:xfrm>
                  <a:off x="3744" y="177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70693" name="Rectangle 65"/>
          <p:cNvSpPr>
            <a:spLocks noChangeArrowheads="1"/>
          </p:cNvSpPr>
          <p:nvPr/>
        </p:nvSpPr>
        <p:spPr bwMode="auto">
          <a:xfrm>
            <a:off x="7019925" y="1227138"/>
            <a:ext cx="1312863" cy="3962400"/>
          </a:xfrm>
          <a:prstGeom prst="rect">
            <a:avLst/>
          </a:prstGeom>
          <a:solidFill>
            <a:srgbClr val="CC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70694" name="Group 79"/>
          <p:cNvGrpSpPr>
            <a:grpSpLocks/>
          </p:cNvGrpSpPr>
          <p:nvPr/>
        </p:nvGrpSpPr>
        <p:grpSpPr bwMode="auto">
          <a:xfrm>
            <a:off x="5029200" y="990600"/>
            <a:ext cx="1295400" cy="641350"/>
            <a:chOff x="3168" y="624"/>
            <a:chExt cx="816" cy="404"/>
          </a:xfrm>
        </p:grpSpPr>
        <p:sp>
          <p:nvSpPr>
            <p:cNvPr id="370697" name="Rectangle 80"/>
            <p:cNvSpPr>
              <a:spLocks noChangeArrowheads="1"/>
            </p:cNvSpPr>
            <p:nvPr/>
          </p:nvSpPr>
          <p:spPr bwMode="auto">
            <a:xfrm>
              <a:off x="3504" y="732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026129" name="Text Box 81"/>
            <p:cNvSpPr txBox="1">
              <a:spLocks noChangeArrowheads="1"/>
            </p:cNvSpPr>
            <p:nvPr/>
          </p:nvSpPr>
          <p:spPr bwMode="auto">
            <a:xfrm>
              <a:off x="3168" y="624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8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ary</a:t>
              </a:r>
            </a:p>
            <a:p>
              <a:pPr algn="ctr">
                <a:defRPr/>
              </a:pPr>
              <a:r>
                <a:rPr lang="en-US" altLang="zh-CN" sz="1800" b="1" i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pa</a:t>
              </a:r>
            </a:p>
          </p:txBody>
        </p:sp>
      </p:grpSp>
      <p:sp>
        <p:nvSpPr>
          <p:cNvPr id="370695" name="Line 82"/>
          <p:cNvSpPr>
            <a:spLocks noChangeShapeType="1"/>
          </p:cNvSpPr>
          <p:nvPr/>
        </p:nvSpPr>
        <p:spPr bwMode="auto">
          <a:xfrm>
            <a:off x="6248400" y="12763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132" name="AutoShape 84"/>
          <p:cNvSpPr>
            <a:spLocks noChangeArrowheads="1"/>
          </p:cNvSpPr>
          <p:nvPr/>
        </p:nvSpPr>
        <p:spPr bwMode="auto">
          <a:xfrm>
            <a:off x="2971800" y="2362200"/>
            <a:ext cx="4038600" cy="21336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80000"/>
              </a:lnSpc>
              <a:defRPr/>
            </a:pP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注意</a:t>
            </a:r>
          </a:p>
          <a:p>
            <a:pPr algn="ctr">
              <a:lnSpc>
                <a:spcPct val="170000"/>
              </a:lnSpc>
              <a:defRPr/>
            </a:pPr>
            <a:r>
              <a:rPr lang="zh-CN" altLang="en-US" sz="2000" b="1" i="1">
                <a:ea typeface="Arial Unicode MS" pitchFamily="34" charset="-122"/>
                <a:cs typeface="Arial Unicode MS" pitchFamily="34" charset="-122"/>
              </a:rPr>
              <a:t>指针引用参数的作用</a:t>
            </a:r>
            <a:endParaRPr lang="zh-CN" altLang="en-US" sz="20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43372" y="4429132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smtClean="0">
                <a:solidFill>
                  <a:schemeClr val="accent1"/>
                </a:solidFill>
              </a:rPr>
              <a:t>有两个替代方案：</a:t>
            </a:r>
            <a:endParaRPr lang="en-US" altLang="zh-CN" sz="1800" smtClean="0">
              <a:solidFill>
                <a:schemeClr val="accent1"/>
              </a:solidFill>
            </a:endParaRPr>
          </a:p>
          <a:p>
            <a:r>
              <a:rPr lang="en-US" altLang="zh-CN" sz="1800" smtClean="0">
                <a:solidFill>
                  <a:schemeClr val="accent1"/>
                </a:solidFill>
              </a:rPr>
              <a:t>1 </a:t>
            </a:r>
            <a:r>
              <a:rPr lang="zh-CN" altLang="en-US" sz="1800" smtClean="0">
                <a:solidFill>
                  <a:schemeClr val="accent1"/>
                </a:solidFill>
              </a:rPr>
              <a:t>是使用二级指针；</a:t>
            </a:r>
            <a:endParaRPr lang="en-US" altLang="zh-CN" sz="1800" smtClean="0">
              <a:solidFill>
                <a:schemeClr val="accent1"/>
              </a:solidFill>
            </a:endParaRPr>
          </a:p>
          <a:p>
            <a:r>
              <a:rPr lang="en-US" altLang="zh-CN" sz="1800" smtClean="0">
                <a:solidFill>
                  <a:schemeClr val="accent1"/>
                </a:solidFill>
              </a:rPr>
              <a:t>2 </a:t>
            </a:r>
            <a:r>
              <a:rPr lang="zh-CN" altLang="en-US" sz="1800" smtClean="0">
                <a:solidFill>
                  <a:schemeClr val="accent1"/>
                </a:solidFill>
              </a:rPr>
              <a:t>是使用指针函数；</a:t>
            </a:r>
            <a:endParaRPr lang="zh-CN" altLang="en-US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32" grpId="0" animBg="1" autoUpdateAnimBg="0"/>
    </p:bld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sp>
        <p:nvSpPr>
          <p:cNvPr id="916483" name="Text Box 3"/>
          <p:cNvSpPr txBox="1">
            <a:spLocks noChangeArrowheads="1"/>
          </p:cNvSpPr>
          <p:nvPr/>
        </p:nvSpPr>
        <p:spPr bwMode="auto">
          <a:xfrm>
            <a:off x="1355725" y="1236663"/>
            <a:ext cx="51974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/>
              <a:t>( a + b ) </a:t>
            </a:r>
            <a:r>
              <a:rPr lang="en-US" altLang="zh-CN" sz="2000" baseline="30000"/>
              <a:t>0 </a:t>
            </a:r>
            <a:r>
              <a:rPr lang="en-US" altLang="zh-CN" sz="2000"/>
              <a:t>= </a:t>
            </a:r>
            <a:r>
              <a:rPr lang="en-US" altLang="zh-CN" sz="2000" b="1">
                <a:solidFill>
                  <a:schemeClr val="accent2"/>
                </a:solidFill>
              </a:rPr>
              <a:t>1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( a + b ) </a:t>
            </a:r>
            <a:r>
              <a:rPr lang="en-US" altLang="zh-CN" sz="2000" baseline="30000"/>
              <a:t>1 </a:t>
            </a:r>
            <a:r>
              <a:rPr lang="en-US" altLang="zh-CN" sz="2000"/>
              <a:t>= </a:t>
            </a:r>
            <a:r>
              <a:rPr lang="en-US" altLang="zh-CN" sz="2000" b="1">
                <a:solidFill>
                  <a:schemeClr val="accent2"/>
                </a:solidFill>
              </a:rPr>
              <a:t>1</a:t>
            </a:r>
            <a:r>
              <a:rPr lang="en-US" altLang="zh-CN" sz="2000"/>
              <a:t>a + </a:t>
            </a:r>
            <a:r>
              <a:rPr lang="en-US" altLang="zh-CN" sz="2000" b="1">
                <a:solidFill>
                  <a:schemeClr val="accent2"/>
                </a:solidFill>
              </a:rPr>
              <a:t>1</a:t>
            </a:r>
            <a:r>
              <a:rPr lang="en-US" altLang="zh-CN" sz="2000"/>
              <a:t>b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( a + b ) </a:t>
            </a:r>
            <a:r>
              <a:rPr lang="en-US" altLang="zh-CN" sz="2000" baseline="30000"/>
              <a:t>2 </a:t>
            </a:r>
            <a:r>
              <a:rPr lang="en-US" altLang="zh-CN" sz="2000"/>
              <a:t>= </a:t>
            </a:r>
            <a:r>
              <a:rPr lang="en-US" altLang="zh-CN" sz="2000" b="1">
                <a:solidFill>
                  <a:schemeClr val="accent2"/>
                </a:solidFill>
              </a:rPr>
              <a:t>1</a:t>
            </a:r>
            <a:r>
              <a:rPr lang="en-US" altLang="zh-CN" sz="2000"/>
              <a:t>a</a:t>
            </a:r>
            <a:r>
              <a:rPr lang="en-US" altLang="zh-CN" sz="2000" baseline="30000"/>
              <a:t>2</a:t>
            </a:r>
            <a:r>
              <a:rPr lang="en-US" altLang="zh-CN" sz="2000"/>
              <a:t> + </a:t>
            </a:r>
            <a:r>
              <a:rPr lang="en-US" altLang="zh-CN" sz="2000" b="1">
                <a:solidFill>
                  <a:schemeClr val="accent2"/>
                </a:solidFill>
              </a:rPr>
              <a:t>2</a:t>
            </a:r>
            <a:r>
              <a:rPr lang="en-US" altLang="zh-CN" sz="2000"/>
              <a:t>ab + </a:t>
            </a:r>
            <a:r>
              <a:rPr lang="en-US" altLang="zh-CN" sz="2000" b="1">
                <a:solidFill>
                  <a:schemeClr val="accent2"/>
                </a:solidFill>
              </a:rPr>
              <a:t>1</a:t>
            </a:r>
            <a:r>
              <a:rPr lang="en-US" altLang="zh-CN" sz="2000"/>
              <a:t>b</a:t>
            </a:r>
            <a:r>
              <a:rPr lang="en-US" altLang="zh-CN" sz="2000" baseline="30000"/>
              <a:t>2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( a + b ) </a:t>
            </a:r>
            <a:r>
              <a:rPr lang="en-US" altLang="zh-CN" sz="2000" baseline="30000"/>
              <a:t>3 </a:t>
            </a:r>
            <a:r>
              <a:rPr lang="en-US" altLang="zh-CN" sz="2000"/>
              <a:t>= </a:t>
            </a:r>
            <a:r>
              <a:rPr lang="en-US" altLang="zh-CN" sz="2000" b="1">
                <a:solidFill>
                  <a:schemeClr val="accent2"/>
                </a:solidFill>
              </a:rPr>
              <a:t>1</a:t>
            </a:r>
            <a:r>
              <a:rPr lang="en-US" altLang="zh-CN" sz="2000"/>
              <a:t>a</a:t>
            </a:r>
            <a:r>
              <a:rPr lang="en-US" altLang="zh-CN" sz="2000" baseline="30000"/>
              <a:t>3</a:t>
            </a:r>
            <a:r>
              <a:rPr lang="en-US" altLang="zh-CN" sz="2000"/>
              <a:t> + </a:t>
            </a:r>
            <a:r>
              <a:rPr lang="en-US" altLang="zh-CN" sz="2000" b="1">
                <a:solidFill>
                  <a:schemeClr val="accent2"/>
                </a:solidFill>
              </a:rPr>
              <a:t>3</a:t>
            </a:r>
            <a:r>
              <a:rPr lang="en-US" altLang="zh-CN" sz="2000"/>
              <a:t>a</a:t>
            </a:r>
            <a:r>
              <a:rPr lang="en-US" altLang="zh-CN" sz="2000" baseline="30000"/>
              <a:t>2</a:t>
            </a:r>
            <a:r>
              <a:rPr lang="en-US" altLang="zh-CN" sz="2000"/>
              <a:t>b + </a:t>
            </a:r>
            <a:r>
              <a:rPr lang="en-US" altLang="zh-CN" sz="2000" b="1">
                <a:solidFill>
                  <a:schemeClr val="accent2"/>
                </a:solidFill>
              </a:rPr>
              <a:t>3</a:t>
            </a:r>
            <a:r>
              <a:rPr lang="en-US" altLang="zh-CN" sz="2000"/>
              <a:t>ab</a:t>
            </a:r>
            <a:r>
              <a:rPr lang="en-US" altLang="zh-CN" sz="2000" baseline="30000"/>
              <a:t>2 </a:t>
            </a:r>
            <a:r>
              <a:rPr lang="en-US" altLang="zh-CN" sz="2000"/>
              <a:t>+ </a:t>
            </a:r>
            <a:r>
              <a:rPr lang="en-US" altLang="zh-CN" sz="2000" b="1">
                <a:solidFill>
                  <a:schemeClr val="accent2"/>
                </a:solidFill>
              </a:rPr>
              <a:t>1</a:t>
            </a:r>
            <a:r>
              <a:rPr lang="en-US" altLang="zh-CN" sz="2000"/>
              <a:t>b</a:t>
            </a:r>
            <a:r>
              <a:rPr lang="en-US" altLang="zh-CN" sz="2000" baseline="30000"/>
              <a:t>3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( a + b ) </a:t>
            </a:r>
            <a:r>
              <a:rPr lang="en-US" altLang="zh-CN" sz="2000" baseline="30000"/>
              <a:t>4 </a:t>
            </a:r>
            <a:r>
              <a:rPr lang="en-US" altLang="zh-CN" sz="2000"/>
              <a:t>= </a:t>
            </a:r>
            <a:r>
              <a:rPr lang="en-US" altLang="zh-CN" sz="2000" b="1">
                <a:solidFill>
                  <a:schemeClr val="accent2"/>
                </a:solidFill>
              </a:rPr>
              <a:t>1</a:t>
            </a:r>
            <a:r>
              <a:rPr lang="en-US" altLang="zh-CN" sz="2000"/>
              <a:t>a</a:t>
            </a:r>
            <a:r>
              <a:rPr lang="en-US" altLang="zh-CN" sz="2000" baseline="30000"/>
              <a:t>4</a:t>
            </a:r>
            <a:r>
              <a:rPr lang="en-US" altLang="zh-CN" sz="2000"/>
              <a:t> + </a:t>
            </a:r>
            <a:r>
              <a:rPr lang="en-US" altLang="zh-CN" sz="2000" b="1">
                <a:solidFill>
                  <a:schemeClr val="accent2"/>
                </a:solidFill>
              </a:rPr>
              <a:t>4</a:t>
            </a:r>
            <a:r>
              <a:rPr lang="en-US" altLang="zh-CN" sz="2000"/>
              <a:t>a</a:t>
            </a:r>
            <a:r>
              <a:rPr lang="en-US" altLang="zh-CN" sz="2000" baseline="30000"/>
              <a:t>3</a:t>
            </a:r>
            <a:r>
              <a:rPr lang="en-US" altLang="zh-CN" sz="2000"/>
              <a:t>b + </a:t>
            </a:r>
            <a:r>
              <a:rPr lang="en-US" altLang="zh-CN" sz="2000" b="1">
                <a:solidFill>
                  <a:schemeClr val="accent2"/>
                </a:solidFill>
              </a:rPr>
              <a:t>6</a:t>
            </a:r>
            <a:r>
              <a:rPr lang="en-US" altLang="zh-CN" sz="2000"/>
              <a:t>a</a:t>
            </a:r>
            <a:r>
              <a:rPr lang="en-US" altLang="zh-CN" sz="2000" baseline="30000"/>
              <a:t>2</a:t>
            </a:r>
            <a:r>
              <a:rPr lang="en-US" altLang="zh-CN" sz="2000"/>
              <a:t>b</a:t>
            </a:r>
            <a:r>
              <a:rPr lang="en-US" altLang="zh-CN" sz="2000" baseline="30000"/>
              <a:t>2 </a:t>
            </a:r>
            <a:r>
              <a:rPr lang="en-US" altLang="zh-CN" sz="2000"/>
              <a:t>+ </a:t>
            </a:r>
            <a:r>
              <a:rPr lang="en-US" altLang="zh-CN" sz="2000" b="1">
                <a:solidFill>
                  <a:schemeClr val="accent2"/>
                </a:solidFill>
              </a:rPr>
              <a:t>4</a:t>
            </a:r>
            <a:r>
              <a:rPr lang="en-US" altLang="zh-CN" sz="2000"/>
              <a:t>ab</a:t>
            </a:r>
            <a:r>
              <a:rPr lang="en-US" altLang="zh-CN" sz="2000" baseline="30000"/>
              <a:t>3</a:t>
            </a:r>
            <a:r>
              <a:rPr lang="en-US" altLang="zh-CN" sz="2000"/>
              <a:t> + </a:t>
            </a:r>
            <a:r>
              <a:rPr lang="en-US" altLang="zh-CN" sz="2000" b="1">
                <a:solidFill>
                  <a:schemeClr val="accent2"/>
                </a:solidFill>
              </a:rPr>
              <a:t>1</a:t>
            </a:r>
            <a:r>
              <a:rPr lang="en-US" altLang="zh-CN" sz="2000"/>
              <a:t>b</a:t>
            </a:r>
            <a:r>
              <a:rPr lang="en-US" altLang="zh-CN" sz="2000" baseline="30000"/>
              <a:t>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1850" y="3581400"/>
            <a:ext cx="4603750" cy="1920875"/>
            <a:chOff x="524" y="2256"/>
            <a:chExt cx="2900" cy="1210"/>
          </a:xfrm>
        </p:grpSpPr>
        <p:sp>
          <p:nvSpPr>
            <p:cNvPr id="371717" name="Text Box 5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71718" name="Text Box 6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37171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2" grpId="0" autoUpdateAnimBg="0"/>
      <p:bldP spid="916483" grpId="0" autoUpdateAnimBg="0"/>
    </p:bld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72738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72742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72743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17510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917511" name="Text Box 7"/>
          <p:cNvSpPr txBox="1">
            <a:spLocks noChangeArrowheads="1"/>
          </p:cNvSpPr>
          <p:nvPr/>
        </p:nvSpPr>
        <p:spPr bwMode="auto">
          <a:xfrm>
            <a:off x="2362200" y="3581400"/>
            <a:ext cx="47529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/>
              <a:t> n </a:t>
            </a:r>
            <a:r>
              <a:rPr lang="zh-CN" altLang="en-US" sz="2000" b="1"/>
              <a:t>次系数表有 </a:t>
            </a:r>
            <a:r>
              <a:rPr lang="en-US" altLang="zh-CN" sz="2000" b="1"/>
              <a:t>n +1 </a:t>
            </a:r>
            <a:r>
              <a:rPr lang="zh-CN" altLang="en-US" sz="2000" b="1"/>
              <a:t>项</a:t>
            </a:r>
          </a:p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/>
              <a:t> </a:t>
            </a:r>
            <a:r>
              <a:rPr lang="en-US" altLang="zh-CN" sz="2000" b="1"/>
              <a:t>n </a:t>
            </a:r>
            <a:r>
              <a:rPr lang="zh-CN" altLang="en-US" sz="2000" b="1"/>
              <a:t>次系数表由 </a:t>
            </a:r>
            <a:r>
              <a:rPr lang="en-US" altLang="zh-CN" sz="2000" b="1"/>
              <a:t>n -1 </a:t>
            </a:r>
            <a:r>
              <a:rPr lang="zh-CN" altLang="en-US" sz="2000" b="1"/>
              <a:t>次系数表迭代生成：</a:t>
            </a:r>
          </a:p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	</a:t>
            </a:r>
            <a:r>
              <a:rPr lang="en-US" altLang="zh-CN" sz="2000" b="1"/>
              <a:t>F</a:t>
            </a:r>
            <a:r>
              <a:rPr lang="en-US" altLang="zh-CN" sz="2000" b="1" baseline="-25000"/>
              <a:t>0</a:t>
            </a:r>
            <a:r>
              <a:rPr lang="en-US" altLang="zh-CN" sz="2000" b="1"/>
              <a:t> = 1</a:t>
            </a:r>
          </a:p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/>
              <a:t>	F</a:t>
            </a:r>
            <a:r>
              <a:rPr lang="en-US" altLang="zh-CN" sz="2000" b="1" baseline="-25000"/>
              <a:t>n+1</a:t>
            </a:r>
            <a:r>
              <a:rPr lang="en-US" altLang="zh-CN" sz="2000" b="1"/>
              <a:t> = 1</a:t>
            </a:r>
          </a:p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/>
              <a:t>	F</a:t>
            </a:r>
            <a:r>
              <a:rPr lang="en-US" altLang="zh-CN" sz="2000" b="1" baseline="-25000"/>
              <a:t>i</a:t>
            </a:r>
            <a:r>
              <a:rPr lang="en-US" altLang="zh-CN" sz="2000" b="1"/>
              <a:t> = F</a:t>
            </a:r>
            <a:r>
              <a:rPr lang="en-US" altLang="zh-CN" sz="2000" b="1" baseline="-25000"/>
              <a:t>i-1 </a:t>
            </a:r>
            <a:r>
              <a:rPr lang="en-US" altLang="zh-CN" sz="2000" b="1"/>
              <a:t>+ F</a:t>
            </a:r>
            <a:r>
              <a:rPr lang="en-US" altLang="zh-CN" sz="2000" b="1" baseline="-25000"/>
              <a:t>i</a:t>
            </a:r>
          </a:p>
        </p:txBody>
      </p:sp>
      <p:sp>
        <p:nvSpPr>
          <p:cNvPr id="372741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10" grpId="0" autoUpdateAnimBg="0"/>
      <p:bldP spid="917511" grpId="0" autoUpdateAnimBg="0"/>
    </p:bld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73762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73776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73777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18534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918535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918536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73768" name="Group 10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73774" name="Rectangle 11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3775" name="Text Box 12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73769" name="Line 13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3770" name="Line 14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3771" name="Line 15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3772" name="Line 16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3773" name="Line 17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3767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5" grpId="0" autoUpdateAnimBg="0"/>
      <p:bldP spid="918536" grpId="0" autoUpdateAnimBg="0"/>
    </p:bld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74786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74802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74803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19558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74788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74789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919561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0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74791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74794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74800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4801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74795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4796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4797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4798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4799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19571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74793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61" grpId="0" autoUpdateAnimBg="0"/>
      <p:bldP spid="919571" grpId="0" autoUpdateAnimBg="0"/>
    </p:bld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75810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75827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75828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20582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75812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75813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920585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1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75815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75819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75825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5826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75820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5821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5822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5823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5824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5816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20596" name="Text Box 20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75818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85" grpId="0" autoUpdateAnimBg="0"/>
      <p:bldP spid="92059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609600" y="133985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008000"/>
                </a:solidFill>
              </a:rPr>
              <a:t>2</a:t>
            </a:r>
            <a:r>
              <a:rPr lang="zh-CN" altLang="en-US" sz="2000" b="1" i="1">
                <a:solidFill>
                  <a:srgbClr val="008000"/>
                </a:solidFill>
              </a:rPr>
              <a:t>．以指针方式访问数组 </a:t>
            </a:r>
          </a:p>
        </p:txBody>
      </p:sp>
      <p:sp>
        <p:nvSpPr>
          <p:cNvPr id="542727" name="Text Box 7"/>
          <p:cNvSpPr txBox="1">
            <a:spLocks noChangeArrowheads="1"/>
          </p:cNvSpPr>
          <p:nvPr/>
        </p:nvSpPr>
        <p:spPr bwMode="auto">
          <a:xfrm>
            <a:off x="958850" y="1828800"/>
            <a:ext cx="4298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数组名是隐含意义的常指针（直接地址）</a:t>
            </a:r>
          </a:p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其关联类型是数组元素的类型</a:t>
            </a:r>
          </a:p>
        </p:txBody>
      </p:sp>
      <p:sp>
        <p:nvSpPr>
          <p:cNvPr id="542728" name="Text Box 8"/>
          <p:cNvSpPr txBox="1">
            <a:spLocks noChangeArrowheads="1"/>
          </p:cNvSpPr>
          <p:nvPr/>
        </p:nvSpPr>
        <p:spPr bwMode="auto">
          <a:xfrm>
            <a:off x="990600" y="4195763"/>
            <a:ext cx="19812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altLang="zh-CN" sz="1800" b="1"/>
              <a:t>a       ==  &amp; a [ 0 ]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 b="1"/>
              <a:t>a + 1 ==  &amp; a [ 1 ]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 b="1"/>
              <a:t>a + i  ==  &amp; a [ i ] </a:t>
            </a:r>
          </a:p>
        </p:txBody>
      </p:sp>
      <p:sp>
        <p:nvSpPr>
          <p:cNvPr id="542729" name="Rectangle 9"/>
          <p:cNvSpPr>
            <a:spLocks noChangeArrowheads="1"/>
          </p:cNvSpPr>
          <p:nvPr/>
        </p:nvSpPr>
        <p:spPr bwMode="auto">
          <a:xfrm>
            <a:off x="3513138" y="4195763"/>
            <a:ext cx="227806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800" b="1"/>
              <a:t>*a             == a [ 0 ] </a:t>
            </a:r>
          </a:p>
          <a:p>
            <a:pPr>
              <a:lnSpc>
                <a:spcPct val="160000"/>
              </a:lnSpc>
            </a:pPr>
            <a:r>
              <a:rPr lang="en-US" altLang="zh-CN" sz="1800" b="1"/>
              <a:t>* ( a + 1 ) == a [ 1 ] </a:t>
            </a:r>
          </a:p>
          <a:p>
            <a:pPr>
              <a:lnSpc>
                <a:spcPct val="160000"/>
              </a:lnSpc>
            </a:pPr>
            <a:r>
              <a:rPr lang="en-US" altLang="zh-CN" sz="1800" b="1"/>
              <a:t>* ( a + i )  == a [  i ] </a:t>
            </a:r>
          </a:p>
        </p:txBody>
      </p:sp>
      <p:grpSp>
        <p:nvGrpSpPr>
          <p:cNvPr id="46086" name="Group 10"/>
          <p:cNvGrpSpPr>
            <a:grpSpLocks/>
          </p:cNvGrpSpPr>
          <p:nvPr/>
        </p:nvGrpSpPr>
        <p:grpSpPr bwMode="auto">
          <a:xfrm>
            <a:off x="4721225" y="958850"/>
            <a:ext cx="3736975" cy="5135563"/>
            <a:chOff x="2974" y="720"/>
            <a:chExt cx="2354" cy="3235"/>
          </a:xfrm>
        </p:grpSpPr>
        <p:grpSp>
          <p:nvGrpSpPr>
            <p:cNvPr id="46089" name="Group 11"/>
            <p:cNvGrpSpPr>
              <a:grpSpLocks/>
            </p:cNvGrpSpPr>
            <p:nvPr/>
          </p:nvGrpSpPr>
          <p:grpSpPr bwMode="auto">
            <a:xfrm>
              <a:off x="2974" y="720"/>
              <a:ext cx="2354" cy="3235"/>
              <a:chOff x="2640" y="720"/>
              <a:chExt cx="2354" cy="3235"/>
            </a:xfrm>
          </p:grpSpPr>
          <p:sp>
            <p:nvSpPr>
              <p:cNvPr id="46091" name="Text Box 12"/>
              <p:cNvSpPr txBox="1">
                <a:spLocks noChangeArrowheads="1"/>
              </p:cNvSpPr>
              <p:nvPr/>
            </p:nvSpPr>
            <p:spPr bwMode="auto">
              <a:xfrm>
                <a:off x="4608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sp>
            <p:nvSpPr>
              <p:cNvPr id="46092" name="Text Box 13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0x0065FDE4</a:t>
                </a:r>
              </a:p>
            </p:txBody>
          </p:sp>
          <p:grpSp>
            <p:nvGrpSpPr>
              <p:cNvPr id="46093" name="Group 14"/>
              <p:cNvGrpSpPr>
                <a:grpSpLocks/>
              </p:cNvGrpSpPr>
              <p:nvPr/>
            </p:nvGrpSpPr>
            <p:grpSpPr bwMode="auto">
              <a:xfrm>
                <a:off x="3744" y="720"/>
                <a:ext cx="834" cy="3235"/>
                <a:chOff x="3744" y="720"/>
                <a:chExt cx="834" cy="3235"/>
              </a:xfrm>
            </p:grpSpPr>
            <p:sp>
              <p:nvSpPr>
                <p:cNvPr id="46095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9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097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98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99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0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1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2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3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4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5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6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7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8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9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0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1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2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3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6114" name="Group 34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4614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4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4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115" name="Group 38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4614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4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4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116" name="Group 42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4613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3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3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117" name="Group 46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4613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3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36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118" name="Group 50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4613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32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3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119" name="Group 54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4612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29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30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120" name="Group 58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4612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26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2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121" name="Group 62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46122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23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24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6094" name="Text Box 66"/>
              <p:cNvSpPr txBox="1">
                <a:spLocks noChangeArrowheads="1"/>
              </p:cNvSpPr>
              <p:nvPr/>
            </p:nvSpPr>
            <p:spPr bwMode="auto">
              <a:xfrm>
                <a:off x="2832" y="1776"/>
                <a:ext cx="91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0x0065FDF0</a:t>
                </a:r>
              </a:p>
            </p:txBody>
          </p:sp>
        </p:grpSp>
        <p:sp>
          <p:nvSpPr>
            <p:cNvPr id="46090" name="Text Box 67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542788" name="Text Box 68"/>
          <p:cNvSpPr txBox="1">
            <a:spLocks noChangeArrowheads="1"/>
          </p:cNvSpPr>
          <p:nvPr/>
        </p:nvSpPr>
        <p:spPr bwMode="auto">
          <a:xfrm>
            <a:off x="990600" y="3089275"/>
            <a:ext cx="29908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/>
              <a:t>int  a [ 10 ]  = { 1, 3, 5, 7, 9 } ;</a:t>
            </a:r>
          </a:p>
          <a:p>
            <a:pPr>
              <a:lnSpc>
                <a:spcPct val="150000"/>
              </a:lnSpc>
            </a:pPr>
            <a:r>
              <a:rPr lang="zh-CN" altLang="en-US" sz="1800" b="1"/>
              <a:t>则：</a:t>
            </a:r>
          </a:p>
        </p:txBody>
      </p:sp>
      <p:sp>
        <p:nvSpPr>
          <p:cNvPr id="46088" name="Rectangle 7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43306" y="364331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首元素的首地址</a:t>
            </a:r>
            <a:endParaRPr lang="zh-CN" altLang="en-US">
              <a:solidFill>
                <a:schemeClr val="accent1"/>
              </a:solidFill>
            </a:endParaRPr>
          </a:p>
        </p:txBody>
      </p:sp>
      <p:cxnSp>
        <p:nvCxnSpPr>
          <p:cNvPr id="69" name="直接连接符 68"/>
          <p:cNvCxnSpPr>
            <a:endCxn id="67" idx="1"/>
          </p:cNvCxnSpPr>
          <p:nvPr/>
        </p:nvCxnSpPr>
        <p:spPr bwMode="auto">
          <a:xfrm flipV="1">
            <a:off x="1714480" y="3874147"/>
            <a:ext cx="1928826" cy="483547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7" grpId="0" autoUpdateAnimBg="0"/>
      <p:bldP spid="542728" grpId="0" autoUpdateAnimBg="0"/>
      <p:bldP spid="542729" grpId="0" autoUpdateAnimBg="0"/>
      <p:bldP spid="542788" grpId="0" autoUpdateAnimBg="0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76834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76860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76861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21606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76836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76837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921609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2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76839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76852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76858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6859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76853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6854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6855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6856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6857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6840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21620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76842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819400" y="5046663"/>
            <a:ext cx="1066800" cy="609600"/>
            <a:chOff x="1824" y="3264"/>
            <a:chExt cx="672" cy="384"/>
          </a:xfrm>
        </p:grpSpPr>
        <p:sp>
          <p:nvSpPr>
            <p:cNvPr id="376849" name="AutoShape 23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76850" name="Line 24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6851" name="Line 25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352800" y="4970463"/>
            <a:ext cx="609600" cy="838200"/>
            <a:chOff x="2160" y="3216"/>
            <a:chExt cx="384" cy="528"/>
          </a:xfrm>
        </p:grpSpPr>
        <p:sp>
          <p:nvSpPr>
            <p:cNvPr id="376846" name="Line 27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6847" name="Line 28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6848" name="Line 29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6845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9" grpId="0" autoUpdateAnimBg="0"/>
      <p:bldP spid="921620" grpId="0" autoUpdateAnimBg="0"/>
    </p:bld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77858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77884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77885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22630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77860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77861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77862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2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77863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77876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77882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7883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77877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7878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7879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7880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7881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7864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77865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22645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2</a:t>
            </a:r>
          </a:p>
        </p:txBody>
      </p:sp>
      <p:grpSp>
        <p:nvGrpSpPr>
          <p:cNvPr id="377867" name="Group 22"/>
          <p:cNvGrpSpPr>
            <a:grpSpLocks/>
          </p:cNvGrpSpPr>
          <p:nvPr/>
        </p:nvGrpSpPr>
        <p:grpSpPr bwMode="auto">
          <a:xfrm>
            <a:off x="2819400" y="5046663"/>
            <a:ext cx="1066800" cy="609600"/>
            <a:chOff x="1824" y="3264"/>
            <a:chExt cx="672" cy="384"/>
          </a:xfrm>
        </p:grpSpPr>
        <p:sp>
          <p:nvSpPr>
            <p:cNvPr id="377873" name="AutoShape 23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77874" name="Line 24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7875" name="Line 25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77868" name="Group 26"/>
          <p:cNvGrpSpPr>
            <a:grpSpLocks/>
          </p:cNvGrpSpPr>
          <p:nvPr/>
        </p:nvGrpSpPr>
        <p:grpSpPr bwMode="auto">
          <a:xfrm>
            <a:off x="3352800" y="4970463"/>
            <a:ext cx="609600" cy="838200"/>
            <a:chOff x="2160" y="3216"/>
            <a:chExt cx="384" cy="528"/>
          </a:xfrm>
        </p:grpSpPr>
        <p:sp>
          <p:nvSpPr>
            <p:cNvPr id="377870" name="Line 27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7871" name="Line 28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7872" name="Line 29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7869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45" grpId="0" autoUpdateAnimBg="0"/>
    </p:bld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78882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78909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78910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23654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78884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78885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923657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3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78887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78901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78907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8908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78902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03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04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05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06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8888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78889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78890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3670" name="Text Box 22"/>
          <p:cNvSpPr txBox="1">
            <a:spLocks noChangeArrowheads="1"/>
          </p:cNvSpPr>
          <p:nvPr/>
        </p:nvSpPr>
        <p:spPr bwMode="auto">
          <a:xfrm>
            <a:off x="499427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505200" y="5046663"/>
            <a:ext cx="1066800" cy="609600"/>
            <a:chOff x="1824" y="3264"/>
            <a:chExt cx="672" cy="384"/>
          </a:xfrm>
        </p:grpSpPr>
        <p:sp>
          <p:nvSpPr>
            <p:cNvPr id="378898" name="AutoShape 24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78899" name="Line 25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00" name="Line 26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038600" y="4970463"/>
            <a:ext cx="609600" cy="838200"/>
            <a:chOff x="2160" y="3216"/>
            <a:chExt cx="384" cy="528"/>
          </a:xfrm>
        </p:grpSpPr>
        <p:sp>
          <p:nvSpPr>
            <p:cNvPr id="378895" name="Line 28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896" name="Line 29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897" name="Line 30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8894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7" grpId="0" autoUpdateAnimBg="0"/>
      <p:bldP spid="923670" grpId="0" autoUpdateAnimBg="0"/>
    </p:bld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79906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79933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79934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24678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79908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79909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79910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3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79911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79925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79931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9932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79926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927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928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929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930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9912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24692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79914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79915" name="Text Box 22"/>
          <p:cNvSpPr txBox="1">
            <a:spLocks noChangeArrowheads="1"/>
          </p:cNvSpPr>
          <p:nvPr/>
        </p:nvSpPr>
        <p:spPr bwMode="auto">
          <a:xfrm>
            <a:off x="499427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379916" name="Group 23"/>
          <p:cNvGrpSpPr>
            <a:grpSpLocks/>
          </p:cNvGrpSpPr>
          <p:nvPr/>
        </p:nvGrpSpPr>
        <p:grpSpPr bwMode="auto">
          <a:xfrm>
            <a:off x="3505200" y="5046663"/>
            <a:ext cx="1066800" cy="609600"/>
            <a:chOff x="1824" y="3264"/>
            <a:chExt cx="672" cy="384"/>
          </a:xfrm>
        </p:grpSpPr>
        <p:sp>
          <p:nvSpPr>
            <p:cNvPr id="379922" name="AutoShape 24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79923" name="Line 25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924" name="Line 26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79917" name="Group 27"/>
          <p:cNvGrpSpPr>
            <a:grpSpLocks/>
          </p:cNvGrpSpPr>
          <p:nvPr/>
        </p:nvGrpSpPr>
        <p:grpSpPr bwMode="auto">
          <a:xfrm>
            <a:off x="4038600" y="4970463"/>
            <a:ext cx="609600" cy="838200"/>
            <a:chOff x="2160" y="3216"/>
            <a:chExt cx="384" cy="528"/>
          </a:xfrm>
        </p:grpSpPr>
        <p:sp>
          <p:nvSpPr>
            <p:cNvPr id="379919" name="Line 28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920" name="Line 29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921" name="Line 30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9918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92" grpId="0" autoUpdateAnimBg="0"/>
    </p:bld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80930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80957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80958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25702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80932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80933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80934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3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80935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80949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80955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956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80950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0951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0952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0953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0954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0936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80937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80938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80939" name="Text Box 22"/>
          <p:cNvSpPr txBox="1">
            <a:spLocks noChangeArrowheads="1"/>
          </p:cNvSpPr>
          <p:nvPr/>
        </p:nvSpPr>
        <p:spPr bwMode="auto">
          <a:xfrm>
            <a:off x="499427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819400" y="5046663"/>
            <a:ext cx="1066800" cy="609600"/>
            <a:chOff x="1824" y="3264"/>
            <a:chExt cx="672" cy="384"/>
          </a:xfrm>
        </p:grpSpPr>
        <p:sp>
          <p:nvSpPr>
            <p:cNvPr id="380946" name="AutoShape 24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80947" name="Line 25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0948" name="Line 26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352800" y="4970463"/>
            <a:ext cx="609600" cy="838200"/>
            <a:chOff x="2160" y="3216"/>
            <a:chExt cx="384" cy="528"/>
          </a:xfrm>
        </p:grpSpPr>
        <p:sp>
          <p:nvSpPr>
            <p:cNvPr id="380943" name="Line 28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0944" name="Line 29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0945" name="Line 30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0942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81954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81981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81982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26726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81956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81957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81958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3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81959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81973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81979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980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81974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1975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1976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1977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1978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1960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81961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26741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81963" name="Text Box 22"/>
          <p:cNvSpPr txBox="1">
            <a:spLocks noChangeArrowheads="1"/>
          </p:cNvSpPr>
          <p:nvPr/>
        </p:nvSpPr>
        <p:spPr bwMode="auto">
          <a:xfrm>
            <a:off x="499427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381964" name="Group 23"/>
          <p:cNvGrpSpPr>
            <a:grpSpLocks/>
          </p:cNvGrpSpPr>
          <p:nvPr/>
        </p:nvGrpSpPr>
        <p:grpSpPr bwMode="auto">
          <a:xfrm>
            <a:off x="2819400" y="5046663"/>
            <a:ext cx="1066800" cy="609600"/>
            <a:chOff x="1824" y="3264"/>
            <a:chExt cx="672" cy="384"/>
          </a:xfrm>
        </p:grpSpPr>
        <p:sp>
          <p:nvSpPr>
            <p:cNvPr id="381970" name="AutoShape 24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81971" name="Line 25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1972" name="Line 26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81965" name="Group 27"/>
          <p:cNvGrpSpPr>
            <a:grpSpLocks/>
          </p:cNvGrpSpPr>
          <p:nvPr/>
        </p:nvGrpSpPr>
        <p:grpSpPr bwMode="auto">
          <a:xfrm>
            <a:off x="3352800" y="4970463"/>
            <a:ext cx="609600" cy="838200"/>
            <a:chOff x="2160" y="3216"/>
            <a:chExt cx="384" cy="528"/>
          </a:xfrm>
        </p:grpSpPr>
        <p:sp>
          <p:nvSpPr>
            <p:cNvPr id="381967" name="Line 28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1968" name="Line 29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1969" name="Line 30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1966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41" grpId="0" autoUpdateAnimBg="0"/>
    </p:bld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82978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83006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83007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27750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82980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82981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927753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4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82983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82998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83004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005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82999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3000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3001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3002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3003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2984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82985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82986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82987" name="Text Box 22"/>
          <p:cNvSpPr txBox="1">
            <a:spLocks noChangeArrowheads="1"/>
          </p:cNvSpPr>
          <p:nvPr/>
        </p:nvSpPr>
        <p:spPr bwMode="auto">
          <a:xfrm>
            <a:off x="499427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27767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191000" y="5046663"/>
            <a:ext cx="1066800" cy="609600"/>
            <a:chOff x="1824" y="3264"/>
            <a:chExt cx="672" cy="384"/>
          </a:xfrm>
        </p:grpSpPr>
        <p:sp>
          <p:nvSpPr>
            <p:cNvPr id="382995" name="AutoShape 25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82996" name="Line 26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2997" name="Line 27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724400" y="4970463"/>
            <a:ext cx="609600" cy="838200"/>
            <a:chOff x="2160" y="3216"/>
            <a:chExt cx="384" cy="528"/>
          </a:xfrm>
        </p:grpSpPr>
        <p:sp>
          <p:nvSpPr>
            <p:cNvPr id="382992" name="Line 29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2993" name="Line 30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2994" name="Line 31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2991" name="Rectangle 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53" grpId="0" autoUpdateAnimBg="0"/>
      <p:bldP spid="927767" grpId="0" autoUpdateAnimBg="0"/>
    </p:bld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84002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84030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84031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28774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84004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84005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84006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4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84007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84022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84028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029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84023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4024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4025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4026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4027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4008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84009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84010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28790" name="Text Box 22"/>
          <p:cNvSpPr txBox="1">
            <a:spLocks noChangeArrowheads="1"/>
          </p:cNvSpPr>
          <p:nvPr/>
        </p:nvSpPr>
        <p:spPr bwMode="auto">
          <a:xfrm>
            <a:off x="499427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84012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384013" name="Group 24"/>
          <p:cNvGrpSpPr>
            <a:grpSpLocks/>
          </p:cNvGrpSpPr>
          <p:nvPr/>
        </p:nvGrpSpPr>
        <p:grpSpPr bwMode="auto">
          <a:xfrm>
            <a:off x="4191000" y="5046663"/>
            <a:ext cx="1066800" cy="609600"/>
            <a:chOff x="1824" y="3264"/>
            <a:chExt cx="672" cy="384"/>
          </a:xfrm>
        </p:grpSpPr>
        <p:sp>
          <p:nvSpPr>
            <p:cNvPr id="384019" name="AutoShape 25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84020" name="Line 26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4021" name="Line 27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84014" name="Group 28"/>
          <p:cNvGrpSpPr>
            <a:grpSpLocks/>
          </p:cNvGrpSpPr>
          <p:nvPr/>
        </p:nvGrpSpPr>
        <p:grpSpPr bwMode="auto">
          <a:xfrm>
            <a:off x="4724400" y="4970463"/>
            <a:ext cx="609600" cy="838200"/>
            <a:chOff x="2160" y="3216"/>
            <a:chExt cx="384" cy="528"/>
          </a:xfrm>
        </p:grpSpPr>
        <p:sp>
          <p:nvSpPr>
            <p:cNvPr id="384016" name="Line 29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4017" name="Line 30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4018" name="Line 31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4015" name="Rectangle 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90" grpId="0" autoUpdateAnimBg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85026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85054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85055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29798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85028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85029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85030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4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85031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85046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85052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053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85047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5048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5049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5050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5051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5032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85033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85034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85035" name="Text Box 22"/>
          <p:cNvSpPr txBox="1">
            <a:spLocks noChangeArrowheads="1"/>
          </p:cNvSpPr>
          <p:nvPr/>
        </p:nvSpPr>
        <p:spPr bwMode="auto">
          <a:xfrm>
            <a:off x="499427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85036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505200" y="5046663"/>
            <a:ext cx="1066800" cy="609600"/>
            <a:chOff x="1824" y="3264"/>
            <a:chExt cx="672" cy="384"/>
          </a:xfrm>
        </p:grpSpPr>
        <p:sp>
          <p:nvSpPr>
            <p:cNvPr id="385043" name="AutoShape 25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85044" name="Line 26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5045" name="Line 27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038600" y="4970463"/>
            <a:ext cx="609600" cy="838200"/>
            <a:chOff x="2160" y="3216"/>
            <a:chExt cx="384" cy="528"/>
          </a:xfrm>
        </p:grpSpPr>
        <p:sp>
          <p:nvSpPr>
            <p:cNvPr id="385040" name="Line 29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5041" name="Line 30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5042" name="Line 31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5039" name="Rectangle 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86050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86078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86079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30822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86052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86053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86054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4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86055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86070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86076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077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86071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6072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6073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6074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6075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6056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0836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86058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86059" name="Text Box 22"/>
          <p:cNvSpPr txBox="1">
            <a:spLocks noChangeArrowheads="1"/>
          </p:cNvSpPr>
          <p:nvPr/>
        </p:nvSpPr>
        <p:spPr bwMode="auto">
          <a:xfrm>
            <a:off x="499427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86060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386061" name="Group 24"/>
          <p:cNvGrpSpPr>
            <a:grpSpLocks/>
          </p:cNvGrpSpPr>
          <p:nvPr/>
        </p:nvGrpSpPr>
        <p:grpSpPr bwMode="auto">
          <a:xfrm>
            <a:off x="3505200" y="5046663"/>
            <a:ext cx="1066800" cy="609600"/>
            <a:chOff x="1824" y="3264"/>
            <a:chExt cx="672" cy="384"/>
          </a:xfrm>
        </p:grpSpPr>
        <p:sp>
          <p:nvSpPr>
            <p:cNvPr id="386067" name="AutoShape 25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86068" name="Line 26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6069" name="Line 27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86062" name="Group 28"/>
          <p:cNvGrpSpPr>
            <a:grpSpLocks/>
          </p:cNvGrpSpPr>
          <p:nvPr/>
        </p:nvGrpSpPr>
        <p:grpSpPr bwMode="auto">
          <a:xfrm>
            <a:off x="4038600" y="4970463"/>
            <a:ext cx="609600" cy="838200"/>
            <a:chOff x="2160" y="3216"/>
            <a:chExt cx="384" cy="528"/>
          </a:xfrm>
        </p:grpSpPr>
        <p:sp>
          <p:nvSpPr>
            <p:cNvPr id="386064" name="Line 29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6065" name="Line 30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6066" name="Line 31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6063" name="Rectangle 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3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838200" y="4348163"/>
            <a:ext cx="2133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7106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609600" y="133985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008000"/>
                </a:solidFill>
              </a:rPr>
              <a:t>2</a:t>
            </a:r>
            <a:r>
              <a:rPr lang="zh-CN" altLang="en-US" sz="2000" b="1" i="1">
                <a:solidFill>
                  <a:srgbClr val="008000"/>
                </a:solidFill>
              </a:rPr>
              <a:t>．以指针方式访问数组 </a:t>
            </a:r>
          </a:p>
        </p:txBody>
      </p:sp>
      <p:sp>
        <p:nvSpPr>
          <p:cNvPr id="543752" name="Text Box 8"/>
          <p:cNvSpPr txBox="1">
            <a:spLocks noChangeArrowheads="1"/>
          </p:cNvSpPr>
          <p:nvPr/>
        </p:nvSpPr>
        <p:spPr bwMode="auto">
          <a:xfrm>
            <a:off x="4721225" y="1416050"/>
            <a:ext cx="1752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kumimoji="0" lang="en-US" altLang="zh-CN" sz="1800" b="1">
                <a:solidFill>
                  <a:srgbClr val="0000FF"/>
                </a:solidFill>
              </a:rPr>
              <a:t>a</a:t>
            </a:r>
            <a:r>
              <a:rPr kumimoji="0" lang="en-US" altLang="zh-CN" sz="1800" b="1">
                <a:solidFill>
                  <a:schemeClr val="accent2"/>
                </a:solidFill>
              </a:rPr>
              <a:t>   0x0065FDE4</a:t>
            </a:r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958850" y="1828800"/>
            <a:ext cx="4298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数组名是隐含意义的常指针（直接地址）</a:t>
            </a:r>
          </a:p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其关联类型是数组元素的类型</a:t>
            </a:r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990600" y="4195763"/>
            <a:ext cx="19812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a       ==  &amp; a [ 0 ]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+ 1 ==  &amp; a [ 1 ]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+ i  ==  &amp; a [ i ] </a:t>
            </a:r>
          </a:p>
        </p:txBody>
      </p:sp>
      <p:sp>
        <p:nvSpPr>
          <p:cNvPr id="47111" name="Rectangle 11"/>
          <p:cNvSpPr>
            <a:spLocks noChangeArrowheads="1"/>
          </p:cNvSpPr>
          <p:nvPr/>
        </p:nvSpPr>
        <p:spPr bwMode="auto">
          <a:xfrm>
            <a:off x="3513138" y="4195763"/>
            <a:ext cx="227806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800"/>
              <a:t>*a             == a [ 0 ] </a:t>
            </a:r>
          </a:p>
          <a:p>
            <a:pPr>
              <a:lnSpc>
                <a:spcPct val="160000"/>
              </a:lnSpc>
            </a:pPr>
            <a:r>
              <a:rPr lang="en-US" altLang="zh-CN" sz="1800"/>
              <a:t>* ( a + 1 ) == a [ 1 ] </a:t>
            </a:r>
          </a:p>
          <a:p>
            <a:pPr>
              <a:lnSpc>
                <a:spcPct val="160000"/>
              </a:lnSpc>
            </a:pPr>
            <a:r>
              <a:rPr lang="en-US" altLang="zh-CN" sz="1800"/>
              <a:t>* ( a + i )  == a [  i ] </a:t>
            </a:r>
          </a:p>
        </p:txBody>
      </p:sp>
      <p:grpSp>
        <p:nvGrpSpPr>
          <p:cNvPr id="47112" name="Group 12"/>
          <p:cNvGrpSpPr>
            <a:grpSpLocks/>
          </p:cNvGrpSpPr>
          <p:nvPr/>
        </p:nvGrpSpPr>
        <p:grpSpPr bwMode="auto">
          <a:xfrm>
            <a:off x="6473825" y="958850"/>
            <a:ext cx="1984375" cy="5135563"/>
            <a:chOff x="4078" y="720"/>
            <a:chExt cx="1250" cy="3235"/>
          </a:xfrm>
        </p:grpSpPr>
        <p:grpSp>
          <p:nvGrpSpPr>
            <p:cNvPr id="47115" name="Group 13"/>
            <p:cNvGrpSpPr>
              <a:grpSpLocks/>
            </p:cNvGrpSpPr>
            <p:nvPr/>
          </p:nvGrpSpPr>
          <p:grpSpPr bwMode="auto">
            <a:xfrm>
              <a:off x="4078" y="720"/>
              <a:ext cx="1250" cy="3235"/>
              <a:chOff x="4078" y="720"/>
              <a:chExt cx="1250" cy="3235"/>
            </a:xfrm>
          </p:grpSpPr>
          <p:sp>
            <p:nvSpPr>
              <p:cNvPr id="47117" name="Text Box 14"/>
              <p:cNvSpPr txBox="1">
                <a:spLocks noChangeArrowheads="1"/>
              </p:cNvSpPr>
              <p:nvPr/>
            </p:nvSpPr>
            <p:spPr bwMode="auto">
              <a:xfrm>
                <a:off x="4942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grpSp>
            <p:nvGrpSpPr>
              <p:cNvPr id="47118" name="Group 15"/>
              <p:cNvGrpSpPr>
                <a:grpSpLocks/>
              </p:cNvGrpSpPr>
              <p:nvPr/>
            </p:nvGrpSpPr>
            <p:grpSpPr bwMode="auto">
              <a:xfrm>
                <a:off x="4078" y="720"/>
                <a:ext cx="834" cy="3235"/>
                <a:chOff x="3744" y="720"/>
                <a:chExt cx="834" cy="3235"/>
              </a:xfrm>
            </p:grpSpPr>
            <p:sp>
              <p:nvSpPr>
                <p:cNvPr id="47119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20" name="AutoShape 17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121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22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23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24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25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26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27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28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29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30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31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32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33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34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35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36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37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7138" name="Group 35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4716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6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6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139" name="Group 39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4716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6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6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140" name="Group 43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4716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6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6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141" name="Group 47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4715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5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60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142" name="Group 51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47155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5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5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143" name="Group 55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4715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5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5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144" name="Group 59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47149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5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51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145" name="Group 63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4714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4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4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47116" name="Text Box 67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47113" name="Text Box 68"/>
          <p:cNvSpPr txBox="1">
            <a:spLocks noChangeArrowheads="1"/>
          </p:cNvSpPr>
          <p:nvPr/>
        </p:nvSpPr>
        <p:spPr bwMode="auto">
          <a:xfrm>
            <a:off x="990600" y="3089275"/>
            <a:ext cx="29908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/>
              <a:t>int  a [ 10 ]  = { 1, 3, 5, 7, 9 } ;</a:t>
            </a:r>
          </a:p>
          <a:p>
            <a:pPr>
              <a:lnSpc>
                <a:spcPct val="150000"/>
              </a:lnSpc>
            </a:pPr>
            <a:r>
              <a:rPr lang="zh-CN" altLang="en-US" sz="1800" b="1"/>
              <a:t>则：</a:t>
            </a:r>
          </a:p>
        </p:txBody>
      </p:sp>
      <p:sp>
        <p:nvSpPr>
          <p:cNvPr id="47114" name="Rectangle 7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52" grpId="0" autoUpdateAnimBg="0"/>
    </p:bld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87074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87102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87103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31846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87076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87077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87078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4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87079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87094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87100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7101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87095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7096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7097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7098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7099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7080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87081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87082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87083" name="Text Box 22"/>
          <p:cNvSpPr txBox="1">
            <a:spLocks noChangeArrowheads="1"/>
          </p:cNvSpPr>
          <p:nvPr/>
        </p:nvSpPr>
        <p:spPr bwMode="auto">
          <a:xfrm>
            <a:off x="499427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87084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819400" y="5046663"/>
            <a:ext cx="1066800" cy="609600"/>
            <a:chOff x="1824" y="3264"/>
            <a:chExt cx="672" cy="384"/>
          </a:xfrm>
        </p:grpSpPr>
        <p:sp>
          <p:nvSpPr>
            <p:cNvPr id="387091" name="AutoShape 25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87092" name="Line 26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7093" name="Line 27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352800" y="4970463"/>
            <a:ext cx="609600" cy="838200"/>
            <a:chOff x="2160" y="3216"/>
            <a:chExt cx="384" cy="528"/>
          </a:xfrm>
        </p:grpSpPr>
        <p:sp>
          <p:nvSpPr>
            <p:cNvPr id="387088" name="Line 29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7089" name="Line 30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7090" name="Line 31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7087" name="Rectangle 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88098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88126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88127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32870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88100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88101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88102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4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88103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88118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88124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125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88119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20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21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22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23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8104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88105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932885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88107" name="Text Box 22"/>
          <p:cNvSpPr txBox="1">
            <a:spLocks noChangeArrowheads="1"/>
          </p:cNvSpPr>
          <p:nvPr/>
        </p:nvSpPr>
        <p:spPr bwMode="auto">
          <a:xfrm>
            <a:off x="499427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88108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388109" name="Group 24"/>
          <p:cNvGrpSpPr>
            <a:grpSpLocks/>
          </p:cNvGrpSpPr>
          <p:nvPr/>
        </p:nvGrpSpPr>
        <p:grpSpPr bwMode="auto">
          <a:xfrm>
            <a:off x="2819400" y="5046663"/>
            <a:ext cx="1066800" cy="609600"/>
            <a:chOff x="1824" y="3264"/>
            <a:chExt cx="672" cy="384"/>
          </a:xfrm>
        </p:grpSpPr>
        <p:sp>
          <p:nvSpPr>
            <p:cNvPr id="388115" name="AutoShape 25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88116" name="Line 26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17" name="Line 27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88110" name="Group 28"/>
          <p:cNvGrpSpPr>
            <a:grpSpLocks/>
          </p:cNvGrpSpPr>
          <p:nvPr/>
        </p:nvGrpSpPr>
        <p:grpSpPr bwMode="auto">
          <a:xfrm>
            <a:off x="3352800" y="4970463"/>
            <a:ext cx="609600" cy="838200"/>
            <a:chOff x="2160" y="3216"/>
            <a:chExt cx="384" cy="528"/>
          </a:xfrm>
        </p:grpSpPr>
        <p:sp>
          <p:nvSpPr>
            <p:cNvPr id="388112" name="Line 29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13" name="Line 30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14" name="Line 31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8111" name="Rectangle 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85" grpId="0" autoUpdateAnimBg="0"/>
    </p:bld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89122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89143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89144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33894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89124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89125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933897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5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89127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89135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89141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9142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89136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137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138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139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140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9128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89129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89130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89131" name="Text Box 22"/>
          <p:cNvSpPr txBox="1">
            <a:spLocks noChangeArrowheads="1"/>
          </p:cNvSpPr>
          <p:nvPr/>
        </p:nvSpPr>
        <p:spPr bwMode="auto">
          <a:xfrm>
            <a:off x="499427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89132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3912" name="Text Box 24"/>
          <p:cNvSpPr txBox="1">
            <a:spLocks noChangeArrowheads="1"/>
          </p:cNvSpPr>
          <p:nvPr/>
        </p:nvSpPr>
        <p:spPr bwMode="auto">
          <a:xfrm>
            <a:off x="635793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89134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3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7" grpId="0" autoUpdateAnimBg="0"/>
      <p:bldP spid="933912" grpId="0" autoUpdateAnimBg="0"/>
    </p:bld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90146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90175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90176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34918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90148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90149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90150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5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90151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90167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90173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174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90168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0169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0170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0171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0172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0152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90153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90154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90155" name="Text Box 22"/>
          <p:cNvSpPr txBox="1">
            <a:spLocks noChangeArrowheads="1"/>
          </p:cNvSpPr>
          <p:nvPr/>
        </p:nvSpPr>
        <p:spPr bwMode="auto">
          <a:xfrm>
            <a:off x="499427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90156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90157" name="Text Box 24"/>
          <p:cNvSpPr txBox="1">
            <a:spLocks noChangeArrowheads="1"/>
          </p:cNvSpPr>
          <p:nvPr/>
        </p:nvSpPr>
        <p:spPr bwMode="auto">
          <a:xfrm>
            <a:off x="635793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876800" y="5046663"/>
            <a:ext cx="1066800" cy="609600"/>
            <a:chOff x="1824" y="3264"/>
            <a:chExt cx="672" cy="384"/>
          </a:xfrm>
        </p:grpSpPr>
        <p:sp>
          <p:nvSpPr>
            <p:cNvPr id="390164" name="AutoShape 26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90165" name="Line 27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0166" name="Line 28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410200" y="4970463"/>
            <a:ext cx="609600" cy="838200"/>
            <a:chOff x="2160" y="3216"/>
            <a:chExt cx="384" cy="528"/>
          </a:xfrm>
        </p:grpSpPr>
        <p:sp>
          <p:nvSpPr>
            <p:cNvPr id="390161" name="Line 30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0162" name="Line 31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0163" name="Line 32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0160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91170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91199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91200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35942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91172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91173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91174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5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91175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91191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91197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198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91192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1193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1194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1195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1196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1176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91177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91178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91179" name="Text Box 22"/>
          <p:cNvSpPr txBox="1">
            <a:spLocks noChangeArrowheads="1"/>
          </p:cNvSpPr>
          <p:nvPr/>
        </p:nvSpPr>
        <p:spPr bwMode="auto">
          <a:xfrm>
            <a:off x="499427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935959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91181" name="Text Box 24"/>
          <p:cNvSpPr txBox="1">
            <a:spLocks noChangeArrowheads="1"/>
          </p:cNvSpPr>
          <p:nvPr/>
        </p:nvSpPr>
        <p:spPr bwMode="auto">
          <a:xfrm>
            <a:off x="635793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391182" name="Group 25"/>
          <p:cNvGrpSpPr>
            <a:grpSpLocks/>
          </p:cNvGrpSpPr>
          <p:nvPr/>
        </p:nvGrpSpPr>
        <p:grpSpPr bwMode="auto">
          <a:xfrm>
            <a:off x="4876800" y="5046663"/>
            <a:ext cx="1066800" cy="609600"/>
            <a:chOff x="1824" y="3264"/>
            <a:chExt cx="672" cy="384"/>
          </a:xfrm>
        </p:grpSpPr>
        <p:sp>
          <p:nvSpPr>
            <p:cNvPr id="391188" name="AutoShape 26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91189" name="Line 27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1190" name="Line 28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91183" name="Group 29"/>
          <p:cNvGrpSpPr>
            <a:grpSpLocks/>
          </p:cNvGrpSpPr>
          <p:nvPr/>
        </p:nvGrpSpPr>
        <p:grpSpPr bwMode="auto">
          <a:xfrm>
            <a:off x="5410200" y="4970463"/>
            <a:ext cx="609600" cy="838200"/>
            <a:chOff x="2160" y="3216"/>
            <a:chExt cx="384" cy="528"/>
          </a:xfrm>
        </p:grpSpPr>
        <p:sp>
          <p:nvSpPr>
            <p:cNvPr id="391185" name="Line 30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1186" name="Line 31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1187" name="Line 32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1184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59" grpId="0" autoUpdateAnimBg="0"/>
    </p:bld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92194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92223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92224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36966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92196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92197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92198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5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92199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92215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92221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2222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92216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2217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2218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2219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2220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2200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92201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92202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92203" name="Text Box 22"/>
          <p:cNvSpPr txBox="1">
            <a:spLocks noChangeArrowheads="1"/>
          </p:cNvSpPr>
          <p:nvPr/>
        </p:nvSpPr>
        <p:spPr bwMode="auto">
          <a:xfrm>
            <a:off x="499427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92204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92205" name="Text Box 24"/>
          <p:cNvSpPr txBox="1">
            <a:spLocks noChangeArrowheads="1"/>
          </p:cNvSpPr>
          <p:nvPr/>
        </p:nvSpPr>
        <p:spPr bwMode="auto">
          <a:xfrm>
            <a:off x="635793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191000" y="5046663"/>
            <a:ext cx="1066800" cy="609600"/>
            <a:chOff x="1824" y="3264"/>
            <a:chExt cx="672" cy="384"/>
          </a:xfrm>
        </p:grpSpPr>
        <p:sp>
          <p:nvSpPr>
            <p:cNvPr id="392212" name="AutoShape 26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92213" name="Line 27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2214" name="Line 28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724400" y="4970463"/>
            <a:ext cx="609600" cy="838200"/>
            <a:chOff x="2160" y="3216"/>
            <a:chExt cx="384" cy="528"/>
          </a:xfrm>
        </p:grpSpPr>
        <p:sp>
          <p:nvSpPr>
            <p:cNvPr id="392209" name="Line 30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2210" name="Line 31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2211" name="Line 32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2208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93218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93247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93248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93220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93221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93222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5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93223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93239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93245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3246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93240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3241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3242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3243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3244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3224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93225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93226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938006" name="Text Box 22"/>
          <p:cNvSpPr txBox="1">
            <a:spLocks noChangeArrowheads="1"/>
          </p:cNvSpPr>
          <p:nvPr/>
        </p:nvSpPr>
        <p:spPr bwMode="auto">
          <a:xfrm>
            <a:off x="4937125" y="4741863"/>
            <a:ext cx="412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93228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93229" name="Text Box 24"/>
          <p:cNvSpPr txBox="1">
            <a:spLocks noChangeArrowheads="1"/>
          </p:cNvSpPr>
          <p:nvPr/>
        </p:nvSpPr>
        <p:spPr bwMode="auto">
          <a:xfrm>
            <a:off x="635793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393230" name="Group 25"/>
          <p:cNvGrpSpPr>
            <a:grpSpLocks/>
          </p:cNvGrpSpPr>
          <p:nvPr/>
        </p:nvGrpSpPr>
        <p:grpSpPr bwMode="auto">
          <a:xfrm>
            <a:off x="4191000" y="5046663"/>
            <a:ext cx="1066800" cy="609600"/>
            <a:chOff x="1824" y="3264"/>
            <a:chExt cx="672" cy="384"/>
          </a:xfrm>
        </p:grpSpPr>
        <p:sp>
          <p:nvSpPr>
            <p:cNvPr id="393236" name="AutoShape 26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93237" name="Line 27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3238" name="Line 28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93231" name="Group 29"/>
          <p:cNvGrpSpPr>
            <a:grpSpLocks/>
          </p:cNvGrpSpPr>
          <p:nvPr/>
        </p:nvGrpSpPr>
        <p:grpSpPr bwMode="auto">
          <a:xfrm>
            <a:off x="4724400" y="4970463"/>
            <a:ext cx="609600" cy="838200"/>
            <a:chOff x="2160" y="3216"/>
            <a:chExt cx="384" cy="528"/>
          </a:xfrm>
        </p:grpSpPr>
        <p:sp>
          <p:nvSpPr>
            <p:cNvPr id="393233" name="Line 30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3234" name="Line 31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3235" name="Line 32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3232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006" grpId="0" autoUpdateAnimBg="0"/>
    </p:bld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94242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94271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94272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39014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94244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94245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94246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5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94247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94263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94269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4270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94264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4265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4266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4267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4268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4248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94249" name="Text Box 20"/>
          <p:cNvSpPr txBox="1">
            <a:spLocks noChangeArrowheads="1"/>
          </p:cNvSpPr>
          <p:nvPr/>
        </p:nvSpPr>
        <p:spPr bwMode="auto">
          <a:xfrm>
            <a:off x="430688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94250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94251" name="Text Box 22"/>
          <p:cNvSpPr txBox="1">
            <a:spLocks noChangeArrowheads="1"/>
          </p:cNvSpPr>
          <p:nvPr/>
        </p:nvSpPr>
        <p:spPr bwMode="auto">
          <a:xfrm>
            <a:off x="4937125" y="4741863"/>
            <a:ext cx="412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94252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94253" name="Text Box 24"/>
          <p:cNvSpPr txBox="1">
            <a:spLocks noChangeArrowheads="1"/>
          </p:cNvSpPr>
          <p:nvPr/>
        </p:nvSpPr>
        <p:spPr bwMode="auto">
          <a:xfrm>
            <a:off x="635793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505200" y="5046663"/>
            <a:ext cx="1066800" cy="609600"/>
            <a:chOff x="1824" y="3264"/>
            <a:chExt cx="672" cy="384"/>
          </a:xfrm>
        </p:grpSpPr>
        <p:sp>
          <p:nvSpPr>
            <p:cNvPr id="394260" name="AutoShape 26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94261" name="Line 27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4262" name="Line 28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038600" y="4970463"/>
            <a:ext cx="609600" cy="838200"/>
            <a:chOff x="2160" y="3216"/>
            <a:chExt cx="384" cy="528"/>
          </a:xfrm>
        </p:grpSpPr>
        <p:sp>
          <p:nvSpPr>
            <p:cNvPr id="394257" name="Line 30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4258" name="Line 31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4259" name="Line 32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4256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95266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95295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95296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40038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95268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95269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95270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5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95271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95287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95293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5294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95288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5289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5290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5291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5292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5272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40052" name="Text Box 20"/>
          <p:cNvSpPr txBox="1">
            <a:spLocks noChangeArrowheads="1"/>
          </p:cNvSpPr>
          <p:nvPr/>
        </p:nvSpPr>
        <p:spPr bwMode="auto">
          <a:xfrm>
            <a:off x="4249738" y="4741863"/>
            <a:ext cx="412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95274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95275" name="Text Box 22"/>
          <p:cNvSpPr txBox="1">
            <a:spLocks noChangeArrowheads="1"/>
          </p:cNvSpPr>
          <p:nvPr/>
        </p:nvSpPr>
        <p:spPr bwMode="auto">
          <a:xfrm>
            <a:off x="4937125" y="4741863"/>
            <a:ext cx="412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95276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95277" name="Text Box 24"/>
          <p:cNvSpPr txBox="1">
            <a:spLocks noChangeArrowheads="1"/>
          </p:cNvSpPr>
          <p:nvPr/>
        </p:nvSpPr>
        <p:spPr bwMode="auto">
          <a:xfrm>
            <a:off x="635793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395278" name="Group 25"/>
          <p:cNvGrpSpPr>
            <a:grpSpLocks/>
          </p:cNvGrpSpPr>
          <p:nvPr/>
        </p:nvGrpSpPr>
        <p:grpSpPr bwMode="auto">
          <a:xfrm>
            <a:off x="3505200" y="5046663"/>
            <a:ext cx="1066800" cy="609600"/>
            <a:chOff x="1824" y="3264"/>
            <a:chExt cx="672" cy="384"/>
          </a:xfrm>
        </p:grpSpPr>
        <p:sp>
          <p:nvSpPr>
            <p:cNvPr id="395284" name="AutoShape 26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95285" name="Line 27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5286" name="Line 28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95279" name="Group 29"/>
          <p:cNvGrpSpPr>
            <a:grpSpLocks/>
          </p:cNvGrpSpPr>
          <p:nvPr/>
        </p:nvGrpSpPr>
        <p:grpSpPr bwMode="auto">
          <a:xfrm>
            <a:off x="4038600" y="4970463"/>
            <a:ext cx="609600" cy="838200"/>
            <a:chOff x="2160" y="3216"/>
            <a:chExt cx="384" cy="528"/>
          </a:xfrm>
        </p:grpSpPr>
        <p:sp>
          <p:nvSpPr>
            <p:cNvPr id="395281" name="Line 30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5282" name="Line 31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5283" name="Line 32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5280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52" grpId="0" autoUpdateAnimBg="0"/>
    </p:bld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96290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96319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96320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41062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96292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96293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96294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5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96295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96311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96317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6318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96312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6313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6314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6315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6316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6296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96297" name="Text Box 20"/>
          <p:cNvSpPr txBox="1">
            <a:spLocks noChangeArrowheads="1"/>
          </p:cNvSpPr>
          <p:nvPr/>
        </p:nvSpPr>
        <p:spPr bwMode="auto">
          <a:xfrm>
            <a:off x="4249738" y="4741863"/>
            <a:ext cx="412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96298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96299" name="Text Box 22"/>
          <p:cNvSpPr txBox="1">
            <a:spLocks noChangeArrowheads="1"/>
          </p:cNvSpPr>
          <p:nvPr/>
        </p:nvSpPr>
        <p:spPr bwMode="auto">
          <a:xfrm>
            <a:off x="4937125" y="4741863"/>
            <a:ext cx="412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96300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96301" name="Text Box 24"/>
          <p:cNvSpPr txBox="1">
            <a:spLocks noChangeArrowheads="1"/>
          </p:cNvSpPr>
          <p:nvPr/>
        </p:nvSpPr>
        <p:spPr bwMode="auto">
          <a:xfrm>
            <a:off x="635793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819400" y="5046663"/>
            <a:ext cx="1066800" cy="609600"/>
            <a:chOff x="1824" y="3264"/>
            <a:chExt cx="672" cy="384"/>
          </a:xfrm>
        </p:grpSpPr>
        <p:sp>
          <p:nvSpPr>
            <p:cNvPr id="396308" name="AutoShape 26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96309" name="Line 27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6310" name="Line 28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352800" y="4970463"/>
            <a:ext cx="609600" cy="838200"/>
            <a:chOff x="2160" y="3216"/>
            <a:chExt cx="384" cy="528"/>
          </a:xfrm>
        </p:grpSpPr>
        <p:sp>
          <p:nvSpPr>
            <p:cNvPr id="396305" name="Line 30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6306" name="Line 31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6307" name="Line 32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6304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838200" y="4805363"/>
            <a:ext cx="2133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609600" y="133985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008000"/>
                </a:solidFill>
              </a:rPr>
              <a:t>2</a:t>
            </a:r>
            <a:r>
              <a:rPr lang="zh-CN" altLang="en-US" sz="2000" b="1" i="1">
                <a:solidFill>
                  <a:srgbClr val="008000"/>
                </a:solidFill>
              </a:rPr>
              <a:t>．以指针方式访问数组 </a:t>
            </a:r>
          </a:p>
        </p:txBody>
      </p:sp>
      <p:sp>
        <p:nvSpPr>
          <p:cNvPr id="544776" name="Text Box 8"/>
          <p:cNvSpPr txBox="1">
            <a:spLocks noChangeArrowheads="1"/>
          </p:cNvSpPr>
          <p:nvPr/>
        </p:nvSpPr>
        <p:spPr bwMode="auto">
          <a:xfrm>
            <a:off x="4343400" y="1843088"/>
            <a:ext cx="2057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kumimoji="0" lang="en-US" altLang="zh-CN" sz="1800" b="1">
                <a:solidFill>
                  <a:srgbClr val="0000FF"/>
                </a:solidFill>
              </a:rPr>
              <a:t>a+1</a:t>
            </a:r>
            <a:r>
              <a:rPr kumimoji="0" lang="en-US" altLang="zh-CN" sz="1800" b="1">
                <a:solidFill>
                  <a:schemeClr val="accent2"/>
                </a:solidFill>
              </a:rPr>
              <a:t>   0x0065FDE8</a:t>
            </a:r>
          </a:p>
        </p:txBody>
      </p:sp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958850" y="1828800"/>
            <a:ext cx="4298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数组名是隐含意义的常指针（直接地址）</a:t>
            </a:r>
          </a:p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其关联类型是数组元素的类型</a:t>
            </a:r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990600" y="4195763"/>
            <a:ext cx="19812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      ==  &amp; a [ 0 ]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a + 1 ==  &amp; a [ 1 ]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+ i  ==  &amp; a [ i ] </a:t>
            </a:r>
          </a:p>
        </p:txBody>
      </p:sp>
      <p:sp>
        <p:nvSpPr>
          <p:cNvPr id="48135" name="Rectangle 11"/>
          <p:cNvSpPr>
            <a:spLocks noChangeArrowheads="1"/>
          </p:cNvSpPr>
          <p:nvPr/>
        </p:nvSpPr>
        <p:spPr bwMode="auto">
          <a:xfrm>
            <a:off x="3513138" y="4195763"/>
            <a:ext cx="227806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800"/>
              <a:t>*a             == a [ 0 ] </a:t>
            </a:r>
          </a:p>
          <a:p>
            <a:pPr>
              <a:lnSpc>
                <a:spcPct val="160000"/>
              </a:lnSpc>
            </a:pPr>
            <a:r>
              <a:rPr lang="en-US" altLang="zh-CN" sz="1800"/>
              <a:t>* ( a + 1 ) == a [ 1 ] </a:t>
            </a:r>
          </a:p>
          <a:p>
            <a:pPr>
              <a:lnSpc>
                <a:spcPct val="160000"/>
              </a:lnSpc>
            </a:pPr>
            <a:r>
              <a:rPr lang="en-US" altLang="zh-CN" sz="1800"/>
              <a:t>* ( a + i )  == a [  i ] </a:t>
            </a:r>
          </a:p>
        </p:txBody>
      </p:sp>
      <p:grpSp>
        <p:nvGrpSpPr>
          <p:cNvPr id="48136" name="Group 12"/>
          <p:cNvGrpSpPr>
            <a:grpSpLocks/>
          </p:cNvGrpSpPr>
          <p:nvPr/>
        </p:nvGrpSpPr>
        <p:grpSpPr bwMode="auto">
          <a:xfrm>
            <a:off x="6473825" y="958850"/>
            <a:ext cx="1984375" cy="5135563"/>
            <a:chOff x="4078" y="720"/>
            <a:chExt cx="1250" cy="3235"/>
          </a:xfrm>
        </p:grpSpPr>
        <p:grpSp>
          <p:nvGrpSpPr>
            <p:cNvPr id="48139" name="Group 13"/>
            <p:cNvGrpSpPr>
              <a:grpSpLocks/>
            </p:cNvGrpSpPr>
            <p:nvPr/>
          </p:nvGrpSpPr>
          <p:grpSpPr bwMode="auto">
            <a:xfrm>
              <a:off x="4078" y="720"/>
              <a:ext cx="1250" cy="3235"/>
              <a:chOff x="4078" y="720"/>
              <a:chExt cx="1250" cy="3235"/>
            </a:xfrm>
          </p:grpSpPr>
          <p:sp>
            <p:nvSpPr>
              <p:cNvPr id="48141" name="Text Box 14"/>
              <p:cNvSpPr txBox="1">
                <a:spLocks noChangeArrowheads="1"/>
              </p:cNvSpPr>
              <p:nvPr/>
            </p:nvSpPr>
            <p:spPr bwMode="auto">
              <a:xfrm>
                <a:off x="4942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grpSp>
            <p:nvGrpSpPr>
              <p:cNvPr id="48142" name="Group 15"/>
              <p:cNvGrpSpPr>
                <a:grpSpLocks/>
              </p:cNvGrpSpPr>
              <p:nvPr/>
            </p:nvGrpSpPr>
            <p:grpSpPr bwMode="auto">
              <a:xfrm>
                <a:off x="4078" y="720"/>
                <a:ext cx="834" cy="3235"/>
                <a:chOff x="3744" y="720"/>
                <a:chExt cx="834" cy="3235"/>
              </a:xfrm>
            </p:grpSpPr>
            <p:sp>
              <p:nvSpPr>
                <p:cNvPr id="48143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4" name="AutoShape 17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145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6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7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8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9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0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1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2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3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4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5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6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7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8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9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0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1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8162" name="Group 35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4819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9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9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163" name="Group 39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4818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8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9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164" name="Group 43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4818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86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87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165" name="Group 47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4818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8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8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166" name="Group 51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4817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80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81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167" name="Group 55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4817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7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7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168" name="Group 59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48173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74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75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169" name="Group 63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48170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71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7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48140" name="Text Box 67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48137" name="Text Box 68"/>
          <p:cNvSpPr txBox="1">
            <a:spLocks noChangeArrowheads="1"/>
          </p:cNvSpPr>
          <p:nvPr/>
        </p:nvSpPr>
        <p:spPr bwMode="auto">
          <a:xfrm>
            <a:off x="990600" y="3089275"/>
            <a:ext cx="29908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/>
              <a:t>int  a [ 10 ]  = { 1, 3, 5, 7, 9 } ;</a:t>
            </a:r>
          </a:p>
          <a:p>
            <a:pPr>
              <a:lnSpc>
                <a:spcPct val="150000"/>
              </a:lnSpc>
            </a:pPr>
            <a:r>
              <a:rPr lang="zh-CN" altLang="en-US" sz="1800" b="1"/>
              <a:t>则：</a:t>
            </a:r>
          </a:p>
        </p:txBody>
      </p:sp>
      <p:sp>
        <p:nvSpPr>
          <p:cNvPr id="48138" name="Rectangle 7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6" grpId="0" autoUpdateAnimBg="0"/>
    </p:bld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97314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97343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97344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42086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97316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97317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97318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chemeClr val="accent2"/>
                </a:solidFill>
              </a:rPr>
              <a:t>n = 5</a:t>
            </a:r>
            <a:endParaRPr lang="en-US" altLang="zh-CN" sz="2000" b="1" i="1" baseline="-25000">
              <a:solidFill>
                <a:schemeClr val="accent2"/>
              </a:solidFill>
            </a:endParaRPr>
          </a:p>
        </p:txBody>
      </p:sp>
      <p:grpSp>
        <p:nvGrpSpPr>
          <p:cNvPr id="397319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97335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97341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7342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97336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7337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7338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7339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7340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7320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97321" name="Text Box 20"/>
          <p:cNvSpPr txBox="1">
            <a:spLocks noChangeArrowheads="1"/>
          </p:cNvSpPr>
          <p:nvPr/>
        </p:nvSpPr>
        <p:spPr bwMode="auto">
          <a:xfrm>
            <a:off x="4249738" y="4741863"/>
            <a:ext cx="412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942101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97323" name="Text Box 22"/>
          <p:cNvSpPr txBox="1">
            <a:spLocks noChangeArrowheads="1"/>
          </p:cNvSpPr>
          <p:nvPr/>
        </p:nvSpPr>
        <p:spPr bwMode="auto">
          <a:xfrm>
            <a:off x="4937125" y="4741863"/>
            <a:ext cx="412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97324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97325" name="Text Box 24"/>
          <p:cNvSpPr txBox="1">
            <a:spLocks noChangeArrowheads="1"/>
          </p:cNvSpPr>
          <p:nvPr/>
        </p:nvSpPr>
        <p:spPr bwMode="auto">
          <a:xfrm>
            <a:off x="635793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397326" name="Group 25"/>
          <p:cNvGrpSpPr>
            <a:grpSpLocks/>
          </p:cNvGrpSpPr>
          <p:nvPr/>
        </p:nvGrpSpPr>
        <p:grpSpPr bwMode="auto">
          <a:xfrm>
            <a:off x="2819400" y="5046663"/>
            <a:ext cx="1066800" cy="609600"/>
            <a:chOff x="1824" y="3264"/>
            <a:chExt cx="672" cy="384"/>
          </a:xfrm>
        </p:grpSpPr>
        <p:sp>
          <p:nvSpPr>
            <p:cNvPr id="397332" name="AutoShape 26"/>
            <p:cNvSpPr>
              <a:spLocks noChangeArrowheads="1"/>
            </p:cNvSpPr>
            <p:nvPr/>
          </p:nvSpPr>
          <p:spPr bwMode="auto">
            <a:xfrm flipH="1" flipV="1">
              <a:off x="1824" y="3456"/>
              <a:ext cx="672" cy="192"/>
            </a:xfrm>
            <a:prstGeom prst="triangle">
              <a:avLst>
                <a:gd name="adj" fmla="val 50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000" b="1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397333" name="Line 27"/>
            <p:cNvSpPr>
              <a:spLocks noChangeShapeType="1"/>
            </p:cNvSpPr>
            <p:nvPr/>
          </p:nvSpPr>
          <p:spPr bwMode="auto">
            <a:xfrm>
              <a:off x="2016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7334" name="Line 28"/>
            <p:cNvSpPr>
              <a:spLocks noChangeShapeType="1"/>
            </p:cNvSpPr>
            <p:nvPr/>
          </p:nvSpPr>
          <p:spPr bwMode="auto">
            <a:xfrm>
              <a:off x="2304" y="3264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97327" name="Group 29"/>
          <p:cNvGrpSpPr>
            <a:grpSpLocks/>
          </p:cNvGrpSpPr>
          <p:nvPr/>
        </p:nvGrpSpPr>
        <p:grpSpPr bwMode="auto">
          <a:xfrm>
            <a:off x="3352800" y="4970463"/>
            <a:ext cx="609600" cy="838200"/>
            <a:chOff x="2160" y="3216"/>
            <a:chExt cx="384" cy="528"/>
          </a:xfrm>
        </p:grpSpPr>
        <p:sp>
          <p:nvSpPr>
            <p:cNvPr id="397329" name="Line 30"/>
            <p:cNvSpPr>
              <a:spLocks noChangeShapeType="1"/>
            </p:cNvSpPr>
            <p:nvPr/>
          </p:nvSpPr>
          <p:spPr bwMode="auto">
            <a:xfrm>
              <a:off x="2160" y="3648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7330" name="Line 31"/>
            <p:cNvSpPr>
              <a:spLocks noChangeShapeType="1"/>
            </p:cNvSpPr>
            <p:nvPr/>
          </p:nvSpPr>
          <p:spPr bwMode="auto">
            <a:xfrm>
              <a:off x="2160" y="3744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7331" name="Line 32"/>
            <p:cNvSpPr>
              <a:spLocks noChangeShapeType="1"/>
            </p:cNvSpPr>
            <p:nvPr/>
          </p:nvSpPr>
          <p:spPr bwMode="auto">
            <a:xfrm flipV="1">
              <a:off x="2544" y="3216"/>
              <a:ext cx="0" cy="5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7328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1" grpId="0" autoUpdateAnimBg="0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2"/>
          <p:cNvSpPr>
            <a:spLocks noChangeArrowheads="1"/>
          </p:cNvSpPr>
          <p:nvPr/>
        </p:nvSpPr>
        <p:spPr bwMode="auto">
          <a:xfrm>
            <a:off x="609600" y="533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4-18  </a:t>
            </a:r>
            <a:r>
              <a:rPr lang="zh-CN" altLang="en-US" sz="2000" b="1" i="1">
                <a:solidFill>
                  <a:srgbClr val="008000"/>
                </a:solidFill>
              </a:rPr>
              <a:t>输出二项式系数表 </a:t>
            </a:r>
          </a:p>
        </p:txBody>
      </p:sp>
      <p:grpSp>
        <p:nvGrpSpPr>
          <p:cNvPr id="398338" name="Group 3"/>
          <p:cNvGrpSpPr>
            <a:grpSpLocks/>
          </p:cNvGrpSpPr>
          <p:nvPr/>
        </p:nvGrpSpPr>
        <p:grpSpPr bwMode="auto">
          <a:xfrm>
            <a:off x="958850" y="1066800"/>
            <a:ext cx="4603750" cy="1920875"/>
            <a:chOff x="524" y="2256"/>
            <a:chExt cx="2900" cy="1210"/>
          </a:xfrm>
        </p:grpSpPr>
        <p:sp>
          <p:nvSpPr>
            <p:cNvPr id="398359" name="Text Box 4"/>
            <p:cNvSpPr txBox="1">
              <a:spLocks noChangeArrowheads="1"/>
            </p:cNvSpPr>
            <p:nvPr/>
          </p:nvSpPr>
          <p:spPr bwMode="auto">
            <a:xfrm>
              <a:off x="1628" y="2256"/>
              <a:ext cx="179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accent2"/>
                  </a:solidFill>
                </a:rPr>
                <a:t>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1      2      1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1      3      3      1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1      4      6      4      1</a:t>
              </a:r>
            </a:p>
            <a:p>
              <a:r>
                <a:rPr lang="en-US" altLang="zh-CN" sz="2000" b="1">
                  <a:solidFill>
                    <a:schemeClr val="accent2"/>
                  </a:solidFill>
                </a:rPr>
                <a:t>1      5    10     10     5      1</a:t>
              </a:r>
            </a:p>
          </p:txBody>
        </p:sp>
        <p:sp>
          <p:nvSpPr>
            <p:cNvPr id="398360" name="Text Box 5"/>
            <p:cNvSpPr txBox="1">
              <a:spLocks noChangeArrowheads="1"/>
            </p:cNvSpPr>
            <p:nvPr/>
          </p:nvSpPr>
          <p:spPr bwMode="auto">
            <a:xfrm>
              <a:off x="524" y="2256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/>
                <a:t>杨辉三角形</a:t>
              </a:r>
            </a:p>
          </p:txBody>
        </p:sp>
      </p:grpSp>
      <p:sp>
        <p:nvSpPr>
          <p:cNvPr id="943110" name="Text Box 6"/>
          <p:cNvSpPr txBox="1">
            <a:spLocks noChangeArrowheads="1"/>
          </p:cNvSpPr>
          <p:nvPr/>
        </p:nvSpPr>
        <p:spPr bwMode="auto">
          <a:xfrm>
            <a:off x="974725" y="31242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算法分析 </a:t>
            </a:r>
          </a:p>
        </p:txBody>
      </p:sp>
      <p:sp>
        <p:nvSpPr>
          <p:cNvPr id="398340" name="Text Box 7"/>
          <p:cNvSpPr txBox="1">
            <a:spLocks noChangeArrowheads="1"/>
          </p:cNvSpPr>
          <p:nvPr/>
        </p:nvSpPr>
        <p:spPr bwMode="auto">
          <a:xfrm>
            <a:off x="2362200" y="3451225"/>
            <a:ext cx="3500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一维数组迭代生成 </a:t>
            </a:r>
            <a:r>
              <a:rPr lang="en-US" altLang="zh-CN" sz="2000" b="1"/>
              <a:t>n </a:t>
            </a:r>
            <a:r>
              <a:rPr lang="zh-CN" altLang="en-US" sz="2000" b="1"/>
              <a:t>次系数表</a:t>
            </a:r>
            <a:endParaRPr lang="zh-CN" altLang="en-US" sz="2000" b="1" baseline="-25000"/>
          </a:p>
        </p:txBody>
      </p:sp>
      <p:sp>
        <p:nvSpPr>
          <p:cNvPr id="398341" name="Text Box 8"/>
          <p:cNvSpPr txBox="1">
            <a:spLocks noChangeArrowheads="1"/>
          </p:cNvSpPr>
          <p:nvPr/>
        </p:nvSpPr>
        <p:spPr bwMode="auto">
          <a:xfrm>
            <a:off x="1143000" y="3933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n = 5</a:t>
            </a:r>
            <a:endParaRPr lang="en-US" altLang="zh-CN" sz="2000" b="1" baseline="-25000">
              <a:solidFill>
                <a:srgbClr val="0000FF"/>
              </a:solidFill>
            </a:endParaRPr>
          </a:p>
        </p:txBody>
      </p:sp>
      <p:sp>
        <p:nvSpPr>
          <p:cNvPr id="398342" name="Text Box 9"/>
          <p:cNvSpPr txBox="1">
            <a:spLocks noChangeArrowheads="1"/>
          </p:cNvSpPr>
          <p:nvPr/>
        </p:nvSpPr>
        <p:spPr bwMode="auto">
          <a:xfrm>
            <a:off x="1143000" y="4695825"/>
            <a:ext cx="723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chemeClr val="accent2"/>
                </a:solidFill>
              </a:rPr>
              <a:t>n = 5</a:t>
            </a:r>
            <a:endParaRPr lang="en-US" altLang="zh-CN" sz="2000" b="1" baseline="-25000">
              <a:solidFill>
                <a:schemeClr val="accent2"/>
              </a:solidFill>
            </a:endParaRPr>
          </a:p>
        </p:txBody>
      </p:sp>
      <p:grpSp>
        <p:nvGrpSpPr>
          <p:cNvPr id="398343" name="Group 10"/>
          <p:cNvGrpSpPr>
            <a:grpSpLocks/>
          </p:cNvGrpSpPr>
          <p:nvPr/>
        </p:nvGrpSpPr>
        <p:grpSpPr bwMode="auto">
          <a:xfrm>
            <a:off x="2743200" y="4373563"/>
            <a:ext cx="4114800" cy="749300"/>
            <a:chOff x="1728" y="2840"/>
            <a:chExt cx="2592" cy="472"/>
          </a:xfrm>
        </p:grpSpPr>
        <p:grpSp>
          <p:nvGrpSpPr>
            <p:cNvPr id="398351" name="Group 11"/>
            <p:cNvGrpSpPr>
              <a:grpSpLocks/>
            </p:cNvGrpSpPr>
            <p:nvPr/>
          </p:nvGrpSpPr>
          <p:grpSpPr bwMode="auto">
            <a:xfrm>
              <a:off x="1728" y="2840"/>
              <a:ext cx="2592" cy="472"/>
              <a:chOff x="1728" y="2840"/>
              <a:chExt cx="2592" cy="472"/>
            </a:xfrm>
          </p:grpSpPr>
          <p:sp>
            <p:nvSpPr>
              <p:cNvPr id="398357" name="Rectangle 12"/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592" cy="28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8358" name="Text Box 13"/>
              <p:cNvSpPr txBox="1">
                <a:spLocks noChangeArrowheads="1"/>
              </p:cNvSpPr>
              <p:nvPr/>
            </p:nvSpPr>
            <p:spPr bwMode="auto">
              <a:xfrm>
                <a:off x="1826" y="2840"/>
                <a:ext cx="244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600" b="1"/>
                  <a:t>F0         F1         F2         F3         F4         F5 </a:t>
                </a:r>
              </a:p>
            </p:txBody>
          </p:sp>
        </p:grpSp>
        <p:sp>
          <p:nvSpPr>
            <p:cNvPr id="398352" name="Line 14"/>
            <p:cNvSpPr>
              <a:spLocks noChangeShapeType="1"/>
            </p:cNvSpPr>
            <p:nvPr/>
          </p:nvSpPr>
          <p:spPr bwMode="auto">
            <a:xfrm>
              <a:off x="216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8353" name="Line 15"/>
            <p:cNvSpPr>
              <a:spLocks noChangeShapeType="1"/>
            </p:cNvSpPr>
            <p:nvPr/>
          </p:nvSpPr>
          <p:spPr bwMode="auto">
            <a:xfrm>
              <a:off x="2592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8354" name="Line 16"/>
            <p:cNvSpPr>
              <a:spLocks noChangeShapeType="1"/>
            </p:cNvSpPr>
            <p:nvPr/>
          </p:nvSpPr>
          <p:spPr bwMode="auto">
            <a:xfrm>
              <a:off x="3024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8355" name="Line 17"/>
            <p:cNvSpPr>
              <a:spLocks noChangeShapeType="1"/>
            </p:cNvSpPr>
            <p:nvPr/>
          </p:nvSpPr>
          <p:spPr bwMode="auto">
            <a:xfrm>
              <a:off x="3456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8356" name="Line 18"/>
            <p:cNvSpPr>
              <a:spLocks noChangeShapeType="1"/>
            </p:cNvSpPr>
            <p:nvPr/>
          </p:nvSpPr>
          <p:spPr bwMode="auto">
            <a:xfrm>
              <a:off x="3888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8344" name="Text Box 19"/>
          <p:cNvSpPr txBox="1">
            <a:spLocks noChangeArrowheads="1"/>
          </p:cNvSpPr>
          <p:nvPr/>
        </p:nvSpPr>
        <p:spPr bwMode="auto">
          <a:xfrm>
            <a:off x="293211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98345" name="Text Box 20"/>
          <p:cNvSpPr txBox="1">
            <a:spLocks noChangeArrowheads="1"/>
          </p:cNvSpPr>
          <p:nvPr/>
        </p:nvSpPr>
        <p:spPr bwMode="auto">
          <a:xfrm>
            <a:off x="4249738" y="4741863"/>
            <a:ext cx="412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98346" name="Text Box 21"/>
          <p:cNvSpPr txBox="1">
            <a:spLocks noChangeArrowheads="1"/>
          </p:cNvSpPr>
          <p:nvPr/>
        </p:nvSpPr>
        <p:spPr bwMode="auto">
          <a:xfrm>
            <a:off x="3616325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98347" name="Text Box 22"/>
          <p:cNvSpPr txBox="1">
            <a:spLocks noChangeArrowheads="1"/>
          </p:cNvSpPr>
          <p:nvPr/>
        </p:nvSpPr>
        <p:spPr bwMode="auto">
          <a:xfrm>
            <a:off x="4937125" y="4741863"/>
            <a:ext cx="412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98348" name="Text Box 23"/>
          <p:cNvSpPr txBox="1">
            <a:spLocks noChangeArrowheads="1"/>
          </p:cNvSpPr>
          <p:nvPr/>
        </p:nvSpPr>
        <p:spPr bwMode="auto">
          <a:xfrm>
            <a:off x="5681663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98349" name="Text Box 24"/>
          <p:cNvSpPr txBox="1">
            <a:spLocks noChangeArrowheads="1"/>
          </p:cNvSpPr>
          <p:nvPr/>
        </p:nvSpPr>
        <p:spPr bwMode="auto">
          <a:xfrm>
            <a:off x="6357938" y="4741863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8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98350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Text Box 2"/>
          <p:cNvSpPr txBox="1">
            <a:spLocks noChangeArrowheads="1"/>
          </p:cNvSpPr>
          <p:nvPr/>
        </p:nvSpPr>
        <p:spPr bwMode="auto">
          <a:xfrm>
            <a:off x="533400" y="492125"/>
            <a:ext cx="4038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#include&lt;iostream&gt;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using namespace std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void yhtriangle( int * const, int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int main()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{ int n , *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do { cout &lt;&lt; "Please input power:\n"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    cin &gt;&gt; n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 } while( n&lt;0 || n&gt;20 ) ;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yh = new int [n+1]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yhtriangle ( yh , n )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for ( int i = 0 ; i &lt; n+1 ;  i ++ 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cout &lt;&lt; yh[i] &lt;&lt; "  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cout&lt;&lt;endl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delete []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}	</a:t>
            </a:r>
          </a:p>
        </p:txBody>
      </p:sp>
      <p:sp>
        <p:nvSpPr>
          <p:cNvPr id="944131" name="Rectangle 3"/>
          <p:cNvSpPr>
            <a:spLocks noChangeArrowheads="1"/>
          </p:cNvSpPr>
          <p:nvPr/>
        </p:nvSpPr>
        <p:spPr bwMode="auto">
          <a:xfrm>
            <a:off x="4718050" y="3155950"/>
            <a:ext cx="4044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void yhtriangle ( int * const py, int pn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{ int i , j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py[0] = 1 ;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for ( i = 1; i &lt; pn+1; i ++ 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{ py [i] = 1;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   for ( j = i-1 ;  j &gt; 0 ;  j --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      py[j] = py[j-1] + py[j]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}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}</a:t>
            </a:r>
          </a:p>
        </p:txBody>
      </p:sp>
      <p:sp>
        <p:nvSpPr>
          <p:cNvPr id="39936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0" grpId="0" autoUpdateAnimBg="0"/>
      <p:bldP spid="944131" grpId="0" autoUpdateAnimBg="0"/>
    </p:bld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Text Box 2"/>
          <p:cNvSpPr txBox="1">
            <a:spLocks noChangeArrowheads="1"/>
          </p:cNvSpPr>
          <p:nvPr/>
        </p:nvSpPr>
        <p:spPr bwMode="auto">
          <a:xfrm>
            <a:off x="533400" y="492125"/>
            <a:ext cx="4038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yhtriangle( int * const, int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</a:t>
            </a:r>
            <a:r>
              <a:rPr lang="en-US" altLang="zh-CN" sz="1800" b="1">
                <a:solidFill>
                  <a:srgbClr val="0000FF"/>
                </a:solidFill>
              </a:rPr>
              <a:t>int</a:t>
            </a:r>
            <a:r>
              <a:rPr lang="en-US" altLang="zh-CN" sz="1800"/>
              <a:t> n , </a:t>
            </a:r>
            <a:r>
              <a:rPr lang="en-US" altLang="zh-CN" sz="1800" b="1">
                <a:solidFill>
                  <a:srgbClr val="0000FF"/>
                </a:solidFill>
              </a:rPr>
              <a:t>* yh</a:t>
            </a:r>
            <a:r>
              <a:rPr lang="en-US" altLang="zh-CN" sz="1800"/>
              <a:t>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do { cout &lt;&lt; "Please input power:\n"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cin &gt;&gt; n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} while( n&lt;0 || n&gt;20 ) ;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 = new int [n+1]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yhtriangle ( yh , n )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for ( int i = 0 ; i &lt; n+1 ;  i ++ 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cout &lt;&lt; yh[i] &lt;&lt; "  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cout&lt;&lt;endl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delete []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	</a:t>
            </a:r>
          </a:p>
        </p:txBody>
      </p:sp>
      <p:sp>
        <p:nvSpPr>
          <p:cNvPr id="400386" name="Rectangle 3"/>
          <p:cNvSpPr>
            <a:spLocks noChangeArrowheads="1"/>
          </p:cNvSpPr>
          <p:nvPr/>
        </p:nvSpPr>
        <p:spPr bwMode="auto">
          <a:xfrm>
            <a:off x="4718050" y="3155950"/>
            <a:ext cx="4044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 ( int * const py, int pn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i , j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py[0] = 1 ;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 = 1; i &lt; pn+1; i ++ 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{ py [i] = 1;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for ( j = i-1 ;  j &gt; 0 ;  j --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  py[j] = py[j-1] + py[j]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}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945156" name="AutoShape 4"/>
          <p:cNvSpPr>
            <a:spLocks/>
          </p:cNvSpPr>
          <p:nvPr/>
        </p:nvSpPr>
        <p:spPr bwMode="auto">
          <a:xfrm>
            <a:off x="6215074" y="92867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42301"/>
              <a:gd name="adj5" fmla="val 179426"/>
              <a:gd name="adj6" fmla="val -24344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 </a:t>
            </a:r>
            <a:r>
              <a:rPr lang="zh-CN" altLang="en-US" sz="1800" b="1"/>
              <a:t>声明整型指针</a:t>
            </a:r>
          </a:p>
        </p:txBody>
      </p:sp>
      <p:sp>
        <p:nvSpPr>
          <p:cNvPr id="40038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6" grpId="0" animBg="1" autoUpdateAnimBg="0"/>
    </p:bld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Text Box 2"/>
          <p:cNvSpPr txBox="1">
            <a:spLocks noChangeArrowheads="1"/>
          </p:cNvSpPr>
          <p:nvPr/>
        </p:nvSpPr>
        <p:spPr bwMode="auto">
          <a:xfrm>
            <a:off x="533400" y="492125"/>
            <a:ext cx="43434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yhtriangle( int * const, int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n , *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do { cout &lt;&lt; "Please input power:\n"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 cin &gt;&gt; n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} while( n&lt;0 || n&gt;20 ) ;</a:t>
            </a:r>
            <a:r>
              <a:rPr lang="en-US" altLang="zh-CN" sz="1800"/>
              <a:t>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 = new int [n+1]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yhtriangle ( yh , n )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for ( int i = 0 ; i &lt; n+1 ;  i ++ 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cout &lt;&lt; yh[i] &lt;&lt; "  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cout&lt;&lt;endl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delete []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	</a:t>
            </a:r>
          </a:p>
        </p:txBody>
      </p:sp>
      <p:sp>
        <p:nvSpPr>
          <p:cNvPr id="401410" name="Rectangle 3"/>
          <p:cNvSpPr>
            <a:spLocks noChangeArrowheads="1"/>
          </p:cNvSpPr>
          <p:nvPr/>
        </p:nvSpPr>
        <p:spPr bwMode="auto">
          <a:xfrm>
            <a:off x="4718050" y="3155950"/>
            <a:ext cx="4044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 ( int * const py, int pn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i , j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py[0] = 1 ;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 = 1; i &lt; pn+1; i ++ 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{ py [i] = 1;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for ( j = i-1 ;  j &gt; 0 ;  j --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  py[j] = py[j-1] + py[j]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}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946180" name="AutoShape 4"/>
          <p:cNvSpPr>
            <a:spLocks/>
          </p:cNvSpPr>
          <p:nvPr/>
        </p:nvSpPr>
        <p:spPr bwMode="auto">
          <a:xfrm>
            <a:off x="5105400" y="874713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31611"/>
              <a:gd name="adj5" fmla="val 298699"/>
              <a:gd name="adj6" fmla="val -11920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 </a:t>
            </a:r>
            <a:r>
              <a:rPr lang="zh-CN" altLang="en-US" sz="1800" b="1"/>
              <a:t>限制输出幂次</a:t>
            </a:r>
          </a:p>
        </p:txBody>
      </p:sp>
      <p:sp>
        <p:nvSpPr>
          <p:cNvPr id="40141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80" grpId="0" animBg="1" autoUpdateAnimBg="0"/>
    </p:bld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Text Box 2"/>
          <p:cNvSpPr txBox="1">
            <a:spLocks noChangeArrowheads="1"/>
          </p:cNvSpPr>
          <p:nvPr/>
        </p:nvSpPr>
        <p:spPr bwMode="auto">
          <a:xfrm>
            <a:off x="533400" y="492125"/>
            <a:ext cx="4038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yhtriangle( int * const, int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n , *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do { cout &lt;&lt; "Please input power:\n"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cin &gt;&gt; n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} while( n&lt;0 || n&gt;20 ) ;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yh = new int [n+1]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yhtriangle ( yh , n )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for ( int i = 0 ; i &lt; n+1 ;  i ++ 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cout &lt;&lt; yh[i] &lt;&lt; "  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cout&lt;&lt;endl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delete []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	</a:t>
            </a:r>
          </a:p>
        </p:txBody>
      </p:sp>
      <p:sp>
        <p:nvSpPr>
          <p:cNvPr id="402434" name="Rectangle 3"/>
          <p:cNvSpPr>
            <a:spLocks noChangeArrowheads="1"/>
          </p:cNvSpPr>
          <p:nvPr/>
        </p:nvSpPr>
        <p:spPr bwMode="auto">
          <a:xfrm>
            <a:off x="4718050" y="3155950"/>
            <a:ext cx="4044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 ( int * const py, int pn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i , j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py[0] = 1 ;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 = 1; i &lt; pn+1; i ++ 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{ py [i] = 1;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for ( j = i-1 ;  j &gt; 0 ;  j --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  py[j] = py[j-1] + py[j]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}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947204" name="AutoShape 4"/>
          <p:cNvSpPr>
            <a:spLocks/>
          </p:cNvSpPr>
          <p:nvPr/>
        </p:nvSpPr>
        <p:spPr bwMode="auto">
          <a:xfrm>
            <a:off x="5105400" y="1628775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38676"/>
              <a:gd name="adj5" fmla="val 261199"/>
              <a:gd name="adj6" fmla="val -1489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 </a:t>
            </a:r>
            <a:r>
              <a:rPr lang="zh-CN" altLang="en-US" sz="1800" b="1"/>
              <a:t>创建动态数组</a:t>
            </a:r>
          </a:p>
        </p:txBody>
      </p:sp>
      <p:sp>
        <p:nvSpPr>
          <p:cNvPr id="40243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4" grpId="0" animBg="1" autoUpdateAnimBg="0"/>
    </p:bld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Text Box 2"/>
          <p:cNvSpPr txBox="1">
            <a:spLocks noChangeArrowheads="1"/>
          </p:cNvSpPr>
          <p:nvPr/>
        </p:nvSpPr>
        <p:spPr bwMode="auto">
          <a:xfrm>
            <a:off x="533400" y="492125"/>
            <a:ext cx="4038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yhtriangle( int * const, int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n , *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do { cout &lt;&lt; "Please input power:\n"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cin &gt;&gt; n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} while( n&lt;0 || n&gt;20 ) ;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 = new int [n+1]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yhtriangle ( yh , n )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for ( int i = 0 ; i &lt; n+1 ;  i ++ 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cout &lt;&lt; yh[i] &lt;&lt; "  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cout&lt;&lt;endl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delete []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403458" name="Rectangle 3"/>
          <p:cNvSpPr>
            <a:spLocks noChangeArrowheads="1"/>
          </p:cNvSpPr>
          <p:nvPr/>
        </p:nvSpPr>
        <p:spPr bwMode="auto">
          <a:xfrm>
            <a:off x="4718050" y="3155950"/>
            <a:ext cx="4044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 ( int * const py, int pn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i , j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py[0] = 1 ;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 = 1; i &lt; pn+1; i ++ 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{ py [i] = 1;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for ( j = i-1 ;  j &gt; 0 ;  j --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  py[j] = py[j-1] + py[j]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}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948228" name="AutoShape 4"/>
          <p:cNvSpPr>
            <a:spLocks/>
          </p:cNvSpPr>
          <p:nvPr/>
        </p:nvSpPr>
        <p:spPr bwMode="auto">
          <a:xfrm>
            <a:off x="5105400" y="1511300"/>
            <a:ext cx="1600200" cy="838200"/>
          </a:xfrm>
          <a:prstGeom prst="borderCallout2">
            <a:avLst>
              <a:gd name="adj1" fmla="val 13634"/>
              <a:gd name="adj2" fmla="val -4764"/>
              <a:gd name="adj3" fmla="val 13634"/>
              <a:gd name="adj4" fmla="val -39486"/>
              <a:gd name="adj5" fmla="val 230870"/>
              <a:gd name="adj6" fmla="val -15119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 </a:t>
            </a:r>
            <a:r>
              <a:rPr lang="zh-CN" altLang="en-US" sz="1800" b="1"/>
              <a:t>调用函数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 sz="1800" b="1"/>
              <a:t>求系数表</a:t>
            </a:r>
          </a:p>
        </p:txBody>
      </p:sp>
      <p:sp>
        <p:nvSpPr>
          <p:cNvPr id="40346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8" grpId="0" animBg="1" autoUpdateAnimBg="0"/>
    </p:bld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Text Box 2"/>
          <p:cNvSpPr txBox="1">
            <a:spLocks noChangeArrowheads="1"/>
          </p:cNvSpPr>
          <p:nvPr/>
        </p:nvSpPr>
        <p:spPr bwMode="auto">
          <a:xfrm>
            <a:off x="533400" y="492125"/>
            <a:ext cx="40386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yhtriangle( int * const, int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n , *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do { cout &lt;&lt; "Please input power:\n"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cin &gt;&gt; n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} while( n&lt;0 || n&gt;20 ) ;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 = new int [n+1]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yhtriangle ( yh , n )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for ( int i = 0 ; i &lt; n+1 ;  i ++ 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cout &lt;&lt; yh[i] &lt;&lt; "  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cout&lt;&lt;endl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delete []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404482" name="Rectangle 3"/>
          <p:cNvSpPr>
            <a:spLocks noChangeArrowheads="1"/>
          </p:cNvSpPr>
          <p:nvPr/>
        </p:nvSpPr>
        <p:spPr bwMode="auto">
          <a:xfrm>
            <a:off x="4718050" y="3155950"/>
            <a:ext cx="4044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 ( int * const py, int pn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i , j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py[0] = 1 ;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 = 1; i &lt; pn+1; i ++ 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{ py [i] = 1;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for ( j = i-1 ;  j &gt; 0 ;  j --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  py[j] = py[j-1] + py[j]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}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949252" name="AutoShape 4"/>
          <p:cNvSpPr>
            <a:spLocks/>
          </p:cNvSpPr>
          <p:nvPr/>
        </p:nvSpPr>
        <p:spPr bwMode="auto">
          <a:xfrm>
            <a:off x="5105400" y="190500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30255"/>
              <a:gd name="adj5" fmla="val 246616"/>
              <a:gd name="adj6" fmla="val -11340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 </a:t>
            </a:r>
            <a:r>
              <a:rPr lang="zh-CN" altLang="en-US" sz="1800" b="1"/>
              <a:t>输出系数表</a:t>
            </a:r>
          </a:p>
        </p:txBody>
      </p:sp>
      <p:sp>
        <p:nvSpPr>
          <p:cNvPr id="404484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2" grpId="0" animBg="1" autoUpdateAnimBg="0"/>
    </p:bld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Text Box 2"/>
          <p:cNvSpPr txBox="1">
            <a:spLocks noChangeArrowheads="1"/>
          </p:cNvSpPr>
          <p:nvPr/>
        </p:nvSpPr>
        <p:spPr bwMode="auto">
          <a:xfrm>
            <a:off x="533400" y="492125"/>
            <a:ext cx="40386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yhtriangle( int * const, int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n , *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do { cout &lt;&lt; "Please input power:\n"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cin &gt;&gt; n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} while( n&lt;0 || n&gt;20 ) ;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 = new int [n+1]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yhtriangle ( yh , n )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for ( int i = 0 ; i &lt; n+1 ;  i ++ 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cout &lt;&lt; yh[i] &lt;&lt; "  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cout&lt;&lt;endl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</a:t>
            </a:r>
            <a:r>
              <a:rPr lang="en-US" altLang="zh-CN" sz="1800" b="1">
                <a:solidFill>
                  <a:srgbClr val="0000FF"/>
                </a:solidFill>
              </a:rPr>
              <a:t>delete []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	</a:t>
            </a:r>
          </a:p>
        </p:txBody>
      </p:sp>
      <p:sp>
        <p:nvSpPr>
          <p:cNvPr id="405506" name="Rectangle 3"/>
          <p:cNvSpPr>
            <a:spLocks noChangeArrowheads="1"/>
          </p:cNvSpPr>
          <p:nvPr/>
        </p:nvSpPr>
        <p:spPr bwMode="auto">
          <a:xfrm>
            <a:off x="4718050" y="3155950"/>
            <a:ext cx="4044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 ( int * const py, int pn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i , j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py[0] = 1 ;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 = 1; i &lt; pn+1; i ++ 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{ py [i] = 1;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for ( j = i-1 ;  j &gt; 0 ;  j --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  py[j] = py[j-1] + py[j]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}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950276" name="AutoShape 4"/>
          <p:cNvSpPr>
            <a:spLocks/>
          </p:cNvSpPr>
          <p:nvPr/>
        </p:nvSpPr>
        <p:spPr bwMode="auto">
          <a:xfrm>
            <a:off x="4572000" y="2243138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34875"/>
              <a:gd name="adj5" fmla="val 384116"/>
              <a:gd name="adj6" fmla="val -13297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 </a:t>
            </a:r>
            <a:r>
              <a:rPr lang="zh-CN" altLang="en-US" sz="1800" b="1"/>
              <a:t>释放动态数组</a:t>
            </a:r>
          </a:p>
        </p:txBody>
      </p:sp>
      <p:sp>
        <p:nvSpPr>
          <p:cNvPr id="40550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6" grpId="0" animBg="1" autoUpdateAnimBg="0"/>
    </p:bld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Text Box 2"/>
          <p:cNvSpPr txBox="1">
            <a:spLocks noChangeArrowheads="1"/>
          </p:cNvSpPr>
          <p:nvPr/>
        </p:nvSpPr>
        <p:spPr bwMode="auto">
          <a:xfrm>
            <a:off x="533400" y="492125"/>
            <a:ext cx="4038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yhtriangle( int * const, int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n , *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do { cout &lt;&lt; "Please input power:\n"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cin &gt;&gt; n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} while( n&lt;0 || n&gt;20 ) ;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 = new int [n+1]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yhtriangle ( yh , n )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for ( int i = 0 ; i &lt; n+1 ;  i ++ 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cout &lt;&lt; yh[i] &lt;&lt; "  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cout&lt;&lt;endl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delete []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406530" name="Rectangle 3"/>
          <p:cNvSpPr>
            <a:spLocks noChangeArrowheads="1"/>
          </p:cNvSpPr>
          <p:nvPr/>
        </p:nvSpPr>
        <p:spPr bwMode="auto">
          <a:xfrm>
            <a:off x="4718050" y="3155950"/>
            <a:ext cx="4044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void yhtriangle ( int * </a:t>
            </a:r>
            <a:r>
              <a:rPr lang="en-US" altLang="zh-CN" sz="1800" b="1">
                <a:solidFill>
                  <a:schemeClr val="accent2"/>
                </a:solidFill>
              </a:rPr>
              <a:t>const </a:t>
            </a:r>
            <a:r>
              <a:rPr lang="en-US" altLang="zh-CN" sz="1800" b="1">
                <a:solidFill>
                  <a:srgbClr val="0000FF"/>
                </a:solidFill>
              </a:rPr>
              <a:t>py, int pn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i , j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py[0] = 1 ;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 = 1; i &lt; pn+1; i ++ 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{ py [i] = 1;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for ( j = i-1 ;  j &gt; 0 ;  j --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  py[j] = py[j-1] + py[j]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}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951300" name="AutoShape 4"/>
          <p:cNvSpPr>
            <a:spLocks/>
          </p:cNvSpPr>
          <p:nvPr/>
        </p:nvSpPr>
        <p:spPr bwMode="auto">
          <a:xfrm>
            <a:off x="3048000" y="1371600"/>
            <a:ext cx="2133600" cy="609600"/>
          </a:xfrm>
          <a:prstGeom prst="borderCallout2">
            <a:avLst>
              <a:gd name="adj1" fmla="val 18750"/>
              <a:gd name="adj2" fmla="val 103569"/>
              <a:gd name="adj3" fmla="val 18750"/>
              <a:gd name="adj4" fmla="val 123736"/>
              <a:gd name="adj5" fmla="val 292449"/>
              <a:gd name="adj6" fmla="val 18839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约束形参指针只读</a:t>
            </a:r>
          </a:p>
        </p:txBody>
      </p:sp>
      <p:sp>
        <p:nvSpPr>
          <p:cNvPr id="40653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0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838200" y="5186363"/>
            <a:ext cx="2133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49155" name="Text Box 7"/>
          <p:cNvSpPr txBox="1">
            <a:spLocks noChangeArrowheads="1"/>
          </p:cNvSpPr>
          <p:nvPr/>
        </p:nvSpPr>
        <p:spPr bwMode="auto">
          <a:xfrm>
            <a:off x="609600" y="133985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008000"/>
                </a:solidFill>
              </a:rPr>
              <a:t>2</a:t>
            </a:r>
            <a:r>
              <a:rPr lang="zh-CN" altLang="en-US" sz="2000" b="1" i="1">
                <a:solidFill>
                  <a:srgbClr val="008000"/>
                </a:solidFill>
              </a:rPr>
              <a:t>．以指针方式访问数组 </a:t>
            </a:r>
          </a:p>
        </p:txBody>
      </p:sp>
      <p:sp>
        <p:nvSpPr>
          <p:cNvPr id="545800" name="Text Box 8"/>
          <p:cNvSpPr txBox="1">
            <a:spLocks noChangeArrowheads="1"/>
          </p:cNvSpPr>
          <p:nvPr/>
        </p:nvSpPr>
        <p:spPr bwMode="auto">
          <a:xfrm>
            <a:off x="4038600" y="3062288"/>
            <a:ext cx="23622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kumimoji="0" lang="en-US" altLang="zh-CN" sz="1800" b="1">
                <a:solidFill>
                  <a:srgbClr val="0000FF"/>
                </a:solidFill>
              </a:rPr>
              <a:t>a+i</a:t>
            </a:r>
            <a:r>
              <a:rPr kumimoji="0" lang="en-US" altLang="zh-CN" sz="1800" b="1">
                <a:solidFill>
                  <a:schemeClr val="accent2"/>
                </a:solidFill>
              </a:rPr>
              <a:t>   a+i*sizeof(</a:t>
            </a:r>
            <a:r>
              <a:rPr kumimoji="0" lang="en-US" altLang="zh-CN" sz="1800" b="1" i="1">
                <a:solidFill>
                  <a:schemeClr val="accent2"/>
                </a:solidFill>
              </a:rPr>
              <a:t>Type</a:t>
            </a:r>
            <a:r>
              <a:rPr kumimoji="0" lang="en-US" altLang="zh-CN" sz="1800" b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958850" y="1828800"/>
            <a:ext cx="4298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数组名是隐含意义的常指针（直接地址）</a:t>
            </a:r>
          </a:p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其关联类型是数组元素的类型</a:t>
            </a:r>
          </a:p>
        </p:txBody>
      </p:sp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990600" y="4195763"/>
            <a:ext cx="19812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      ==  &amp; a [ 0 ]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+ 1 ==  &amp; a [ 1 ]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a + i  ==  &amp; a [ i ]</a:t>
            </a:r>
            <a:r>
              <a:rPr lang="en-US" altLang="zh-CN" sz="1800"/>
              <a:t> </a:t>
            </a:r>
          </a:p>
        </p:txBody>
      </p:sp>
      <p:sp>
        <p:nvSpPr>
          <p:cNvPr id="49159" name="Rectangle 11"/>
          <p:cNvSpPr>
            <a:spLocks noChangeArrowheads="1"/>
          </p:cNvSpPr>
          <p:nvPr/>
        </p:nvSpPr>
        <p:spPr bwMode="auto">
          <a:xfrm>
            <a:off x="3513138" y="4195763"/>
            <a:ext cx="227806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800"/>
              <a:t>*a             == a [ 0 ] </a:t>
            </a:r>
          </a:p>
          <a:p>
            <a:pPr>
              <a:lnSpc>
                <a:spcPct val="160000"/>
              </a:lnSpc>
            </a:pPr>
            <a:r>
              <a:rPr lang="en-US" altLang="zh-CN" sz="1800"/>
              <a:t>* ( a + 1 ) == a [ 1 ] </a:t>
            </a:r>
          </a:p>
          <a:p>
            <a:pPr>
              <a:lnSpc>
                <a:spcPct val="160000"/>
              </a:lnSpc>
            </a:pPr>
            <a:r>
              <a:rPr lang="en-US" altLang="zh-CN" sz="1800"/>
              <a:t>* ( a + i )  == a [  i ] </a:t>
            </a:r>
          </a:p>
        </p:txBody>
      </p:sp>
      <p:grpSp>
        <p:nvGrpSpPr>
          <p:cNvPr id="49160" name="Group 12"/>
          <p:cNvGrpSpPr>
            <a:grpSpLocks/>
          </p:cNvGrpSpPr>
          <p:nvPr/>
        </p:nvGrpSpPr>
        <p:grpSpPr bwMode="auto">
          <a:xfrm>
            <a:off x="6473825" y="958850"/>
            <a:ext cx="1984375" cy="5135563"/>
            <a:chOff x="4078" y="720"/>
            <a:chExt cx="1250" cy="3235"/>
          </a:xfrm>
        </p:grpSpPr>
        <p:grpSp>
          <p:nvGrpSpPr>
            <p:cNvPr id="49163" name="Group 13"/>
            <p:cNvGrpSpPr>
              <a:grpSpLocks/>
            </p:cNvGrpSpPr>
            <p:nvPr/>
          </p:nvGrpSpPr>
          <p:grpSpPr bwMode="auto">
            <a:xfrm>
              <a:off x="4078" y="720"/>
              <a:ext cx="1250" cy="3235"/>
              <a:chOff x="4078" y="720"/>
              <a:chExt cx="1250" cy="3235"/>
            </a:xfrm>
          </p:grpSpPr>
          <p:sp>
            <p:nvSpPr>
              <p:cNvPr id="49165" name="Text Box 14"/>
              <p:cNvSpPr txBox="1">
                <a:spLocks noChangeArrowheads="1"/>
              </p:cNvSpPr>
              <p:nvPr/>
            </p:nvSpPr>
            <p:spPr bwMode="auto">
              <a:xfrm>
                <a:off x="4942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grpSp>
            <p:nvGrpSpPr>
              <p:cNvPr id="49166" name="Group 15"/>
              <p:cNvGrpSpPr>
                <a:grpSpLocks/>
              </p:cNvGrpSpPr>
              <p:nvPr/>
            </p:nvGrpSpPr>
            <p:grpSpPr bwMode="auto">
              <a:xfrm>
                <a:off x="4078" y="720"/>
                <a:ext cx="834" cy="3235"/>
                <a:chOff x="3744" y="720"/>
                <a:chExt cx="834" cy="3235"/>
              </a:xfrm>
            </p:grpSpPr>
            <p:sp>
              <p:nvSpPr>
                <p:cNvPr id="49167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68" name="AutoShape 17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169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0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1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2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3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4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5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6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7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8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9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0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1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2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3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4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5" name="Line 34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9186" name="Group 35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4921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1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1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187" name="Group 39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4921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1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1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188" name="Group 43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49209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10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11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189" name="Group 47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4920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0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0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190" name="Group 51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4920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04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0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191" name="Group 55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49200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01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0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192" name="Group 59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49197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9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9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193" name="Group 63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4919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9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9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49164" name="Text Box 67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49161" name="Text Box 68"/>
          <p:cNvSpPr txBox="1">
            <a:spLocks noChangeArrowheads="1"/>
          </p:cNvSpPr>
          <p:nvPr/>
        </p:nvSpPr>
        <p:spPr bwMode="auto">
          <a:xfrm>
            <a:off x="990600" y="3089275"/>
            <a:ext cx="29908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/>
              <a:t>int  a [ 10 ]  = { 1, 3, 5, 7, 9 } ;</a:t>
            </a:r>
          </a:p>
          <a:p>
            <a:pPr>
              <a:lnSpc>
                <a:spcPct val="150000"/>
              </a:lnSpc>
            </a:pPr>
            <a:r>
              <a:rPr lang="zh-CN" altLang="en-US" sz="1800" b="1"/>
              <a:t>则：</a:t>
            </a:r>
          </a:p>
        </p:txBody>
      </p:sp>
      <p:sp>
        <p:nvSpPr>
          <p:cNvPr id="49162" name="Rectangle 7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00" grpId="0" autoUpdateAnimBg="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Text Box 2"/>
          <p:cNvSpPr txBox="1">
            <a:spLocks noChangeArrowheads="1"/>
          </p:cNvSpPr>
          <p:nvPr/>
        </p:nvSpPr>
        <p:spPr bwMode="auto">
          <a:xfrm>
            <a:off x="533400" y="492125"/>
            <a:ext cx="4038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yhtriangle( int * const, int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n , *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do { cout &lt;&lt; "Please input power:\n"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cin &gt;&gt; n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} while( n&lt;0 || n&gt;20 ) ;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 = new int [n+1]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yhtriangle ( yh , n )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for ( int i = 0 ; i &lt; n+1 ;  i ++ 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cout &lt;&lt; yh[i] &lt;&lt; "  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cout&lt;&lt;endl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delete []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407554" name="Rectangle 3"/>
          <p:cNvSpPr>
            <a:spLocks noChangeArrowheads="1"/>
          </p:cNvSpPr>
          <p:nvPr/>
        </p:nvSpPr>
        <p:spPr bwMode="auto">
          <a:xfrm>
            <a:off x="4718050" y="3155950"/>
            <a:ext cx="4044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 ( int * const py, int pn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i , j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py[0] = 1 ;</a:t>
            </a:r>
            <a:r>
              <a:rPr lang="en-US" altLang="zh-CN" sz="1800"/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 = 1; i &lt; pn+1; i ++ 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{ py [i] = 1;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for ( j = i-1 ;  j &gt; 0 ;  j --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  py[j] = py[j-1] + py[j]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}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952324" name="AutoShape 4"/>
          <p:cNvSpPr>
            <a:spLocks/>
          </p:cNvSpPr>
          <p:nvPr/>
        </p:nvSpPr>
        <p:spPr bwMode="auto">
          <a:xfrm>
            <a:off x="1828800" y="1981200"/>
            <a:ext cx="1828800" cy="838200"/>
          </a:xfrm>
          <a:prstGeom prst="borderCallout2">
            <a:avLst>
              <a:gd name="adj1" fmla="val 13634"/>
              <a:gd name="adj2" fmla="val 104167"/>
              <a:gd name="adj3" fmla="val 13634"/>
              <a:gd name="adj4" fmla="val 123699"/>
              <a:gd name="adj5" fmla="val 232384"/>
              <a:gd name="adj6" fmla="val 1864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 </a:t>
            </a:r>
            <a:r>
              <a:rPr lang="zh-CN" altLang="en-US" sz="1800" b="1"/>
              <a:t>对第 </a:t>
            </a:r>
            <a:r>
              <a:rPr lang="en-US" altLang="zh-CN" sz="1800" b="1"/>
              <a:t>1 </a:t>
            </a:r>
            <a:r>
              <a:rPr lang="zh-CN" altLang="en-US" sz="1800" b="1"/>
              <a:t>项赋值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并保持不变</a:t>
            </a:r>
          </a:p>
        </p:txBody>
      </p:sp>
      <p:sp>
        <p:nvSpPr>
          <p:cNvPr id="40755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4" grpId="0" animBg="1" autoUpdateAnimBg="0"/>
    </p:bld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Text Box 2"/>
          <p:cNvSpPr txBox="1">
            <a:spLocks noChangeArrowheads="1"/>
          </p:cNvSpPr>
          <p:nvPr/>
        </p:nvSpPr>
        <p:spPr bwMode="auto">
          <a:xfrm>
            <a:off x="533400" y="492125"/>
            <a:ext cx="4038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yhtriangle( int * const, int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n , *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do { cout &lt;&lt; "Please input power:\n"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cin &gt;&gt; n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} while( n&lt;0 || n&gt;20 ) ;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 = new int [n+1]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yhtriangle ( yh , n )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for ( int i = 0 ; i &lt; n+1 ;  i ++ 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cout &lt;&lt; yh[i] &lt;&lt; "  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cout&lt;&lt;endl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delete []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408578" name="Rectangle 3"/>
          <p:cNvSpPr>
            <a:spLocks noChangeArrowheads="1"/>
          </p:cNvSpPr>
          <p:nvPr/>
        </p:nvSpPr>
        <p:spPr bwMode="auto">
          <a:xfrm>
            <a:off x="4718050" y="3155950"/>
            <a:ext cx="4044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 ( int * const py, int pn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i , j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py[0] = 1 ;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for ( i = 1; i &lt; pn+1; i ++ 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{ py [i] = 1;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for ( j = i-1 ;  j &gt; 0 ;  j --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      py[j] = py[j-1] + py[j]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      }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953348" name="AutoShape 4"/>
          <p:cNvSpPr>
            <a:spLocks/>
          </p:cNvSpPr>
          <p:nvPr/>
        </p:nvSpPr>
        <p:spPr bwMode="auto">
          <a:xfrm>
            <a:off x="1219200" y="2819400"/>
            <a:ext cx="2057400" cy="609600"/>
          </a:xfrm>
          <a:prstGeom prst="borderCallout2">
            <a:avLst>
              <a:gd name="adj1" fmla="val 18750"/>
              <a:gd name="adj2" fmla="val 103704"/>
              <a:gd name="adj3" fmla="val 18750"/>
              <a:gd name="adj4" fmla="val 138042"/>
              <a:gd name="adj5" fmla="val 267449"/>
              <a:gd name="adj6" fmla="val 18302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 </a:t>
            </a:r>
            <a:r>
              <a:rPr lang="zh-CN" altLang="en-US" sz="1800" b="1"/>
              <a:t>迭代各次系数表</a:t>
            </a:r>
          </a:p>
        </p:txBody>
      </p:sp>
      <p:sp>
        <p:nvSpPr>
          <p:cNvPr id="40858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8" grpId="0" animBg="1" autoUpdateAnimBg="0"/>
    </p:bld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Text Box 2"/>
          <p:cNvSpPr txBox="1">
            <a:spLocks noChangeArrowheads="1"/>
          </p:cNvSpPr>
          <p:nvPr/>
        </p:nvSpPr>
        <p:spPr bwMode="auto">
          <a:xfrm>
            <a:off x="533400" y="492125"/>
            <a:ext cx="4038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yhtriangle( int * const, int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n , *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do { cout &lt;&lt; "Please input power:\n"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cin &gt;&gt; n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} while( n&lt;0 || n&gt;20 ) ;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 = new int [n+1]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yhtriangle ( yh , n )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for ( int i = 0 ; i &lt; n+1 ;  i ++ 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cout &lt;&lt; yh[i] &lt;&lt; "  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cout&lt;&lt;endl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delete []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409602" name="Rectangle 3"/>
          <p:cNvSpPr>
            <a:spLocks noChangeArrowheads="1"/>
          </p:cNvSpPr>
          <p:nvPr/>
        </p:nvSpPr>
        <p:spPr bwMode="auto">
          <a:xfrm>
            <a:off x="4718050" y="3155950"/>
            <a:ext cx="4044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 ( int * const py, int pn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i , j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py[0] = 1 ;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>
                <a:solidFill>
                  <a:srgbClr val="0000FF"/>
                </a:solidFill>
              </a:rPr>
              <a:t>for ( i = 1; i &lt; pn+1; i ++ 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0000FF"/>
                </a:solidFill>
              </a:rPr>
              <a:t>      { </a:t>
            </a:r>
            <a:r>
              <a:rPr lang="en-US" altLang="zh-CN" sz="1800" b="1" i="1">
                <a:solidFill>
                  <a:srgbClr val="0000FF"/>
                </a:solidFill>
              </a:rPr>
              <a:t>py [i] = 1;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0000FF"/>
                </a:solidFill>
              </a:rPr>
              <a:t>         for ( j = i-1 ;  j &gt; 0 ;  j --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0000FF"/>
                </a:solidFill>
              </a:rPr>
              <a:t>            py[j] = py[j-1] + py[j]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0000FF"/>
                </a:solidFill>
              </a:rPr>
              <a:t>      }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954372" name="AutoShape 4"/>
          <p:cNvSpPr>
            <a:spLocks/>
          </p:cNvSpPr>
          <p:nvPr/>
        </p:nvSpPr>
        <p:spPr bwMode="auto">
          <a:xfrm>
            <a:off x="1447800" y="2667000"/>
            <a:ext cx="1752600" cy="609600"/>
          </a:xfrm>
          <a:prstGeom prst="borderCallout2">
            <a:avLst>
              <a:gd name="adj1" fmla="val 18750"/>
              <a:gd name="adj2" fmla="val 104347"/>
              <a:gd name="adj3" fmla="val 18750"/>
              <a:gd name="adj4" fmla="val 130977"/>
              <a:gd name="adj5" fmla="val 335157"/>
              <a:gd name="adj6" fmla="val 21739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 </a:t>
            </a:r>
            <a:r>
              <a:rPr lang="zh-CN" altLang="en-US" sz="1800" b="1"/>
              <a:t>添加最后 </a:t>
            </a:r>
            <a:r>
              <a:rPr lang="en-US" altLang="zh-CN" sz="1800" b="1"/>
              <a:t>1 </a:t>
            </a:r>
            <a:r>
              <a:rPr lang="zh-CN" altLang="en-US" sz="1800" b="1"/>
              <a:t>项</a:t>
            </a:r>
          </a:p>
        </p:txBody>
      </p:sp>
      <p:sp>
        <p:nvSpPr>
          <p:cNvPr id="409604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2" grpId="0" animBg="1" autoUpdateAnimBg="0"/>
    </p:bld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Text Box 2"/>
          <p:cNvSpPr txBox="1">
            <a:spLocks noChangeArrowheads="1"/>
          </p:cNvSpPr>
          <p:nvPr/>
        </p:nvSpPr>
        <p:spPr bwMode="auto">
          <a:xfrm>
            <a:off x="533400" y="492125"/>
            <a:ext cx="4038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yhtriangle( int * const, int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n , *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do { cout &lt;&lt; "Please input power:\n"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cin &gt;&gt; n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} while( n&lt;0 || n&gt;20 ) ;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 = new int [n+1]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yhtriangle ( yh , n )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for ( int i = 0 ; i &lt; n+1 ;  i ++ 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cout &lt;&lt; yh[i] &lt;&lt; "  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cout&lt;&lt;endl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delete []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410626" name="Rectangle 3"/>
          <p:cNvSpPr>
            <a:spLocks noChangeArrowheads="1"/>
          </p:cNvSpPr>
          <p:nvPr/>
        </p:nvSpPr>
        <p:spPr bwMode="auto">
          <a:xfrm>
            <a:off x="4718050" y="3155950"/>
            <a:ext cx="4044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 ( int * const py, int pn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i , j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py[0] = 1 ;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>
                <a:solidFill>
                  <a:srgbClr val="0000FF"/>
                </a:solidFill>
              </a:rPr>
              <a:t>for ( i = 1; i &lt; pn+1; i ++ 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0000FF"/>
                </a:solidFill>
              </a:rPr>
              <a:t>      { py [i] = 1;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0000FF"/>
                </a:solidFill>
              </a:rPr>
              <a:t>         </a:t>
            </a:r>
            <a:r>
              <a:rPr lang="en-US" altLang="zh-CN" sz="1800" b="1" i="1">
                <a:solidFill>
                  <a:srgbClr val="0000FF"/>
                </a:solidFill>
              </a:rPr>
              <a:t>for ( j = i-1 ;  j &gt; 0 ;  j --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            py[j] = py[j-1] + py[j]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rgbClr val="0000FF"/>
                </a:solidFill>
              </a:rPr>
              <a:t>      }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955396" name="AutoShape 4"/>
          <p:cNvSpPr>
            <a:spLocks/>
          </p:cNvSpPr>
          <p:nvPr/>
        </p:nvSpPr>
        <p:spPr bwMode="auto">
          <a:xfrm>
            <a:off x="1447800" y="3200400"/>
            <a:ext cx="1752600" cy="609600"/>
          </a:xfrm>
          <a:prstGeom prst="borderCallout2">
            <a:avLst>
              <a:gd name="adj1" fmla="val 18750"/>
              <a:gd name="adj2" fmla="val 104347"/>
              <a:gd name="adj3" fmla="val 18750"/>
              <a:gd name="adj4" fmla="val 132972"/>
              <a:gd name="adj5" fmla="val 342449"/>
              <a:gd name="adj6" fmla="val 22572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计算其余各项</a:t>
            </a:r>
          </a:p>
        </p:txBody>
      </p:sp>
      <p:sp>
        <p:nvSpPr>
          <p:cNvPr id="41062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53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6" grpId="0" autoUpdateAnimBg="0"/>
    </p:bld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Text Box 2"/>
          <p:cNvSpPr txBox="1">
            <a:spLocks noChangeArrowheads="1"/>
          </p:cNvSpPr>
          <p:nvPr/>
        </p:nvSpPr>
        <p:spPr bwMode="auto">
          <a:xfrm>
            <a:off x="533400" y="492125"/>
            <a:ext cx="4038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#include&lt;iostream&gt;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using namespace std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void yhtriangle( int * const, int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int main()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{ int n , *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do { cout &lt;&lt; "Please input power:\n"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    cin &gt;&gt; n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 } while( n&lt;0 || n&gt;20 ) ;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yh = new int [n+1]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yhtriangle ( yh , n )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for ( int i = 0 ; i &lt; n+1 ;  i ++ 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cout &lt;&lt; yh[i] &lt;&lt; "  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cout&lt;&lt;endl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delete []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}</a:t>
            </a:r>
          </a:p>
        </p:txBody>
      </p:sp>
      <p:sp>
        <p:nvSpPr>
          <p:cNvPr id="411650" name="Rectangle 3"/>
          <p:cNvSpPr>
            <a:spLocks noChangeArrowheads="1"/>
          </p:cNvSpPr>
          <p:nvPr/>
        </p:nvSpPr>
        <p:spPr bwMode="auto">
          <a:xfrm>
            <a:off x="4718050" y="3155950"/>
            <a:ext cx="4044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void yhtriangle ( int * const py, int pn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{ int i , j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py[0] = 1 ;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for ( i = 1; i &lt; pn+1; i ++ 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{ py [i] = 1;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   for ( j = i-1 ;  j &gt; 0 ;  j --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      py[j] = py[j-1] + py[j]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}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}</a:t>
            </a:r>
          </a:p>
        </p:txBody>
      </p:sp>
      <p:sp>
        <p:nvSpPr>
          <p:cNvPr id="41165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  <a:endParaRPr lang="zh-CN" altLang="en-US" sz="100" smtClean="0"/>
          </a:p>
        </p:txBody>
      </p:sp>
      <p:pic>
        <p:nvPicPr>
          <p:cNvPr id="10158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574675"/>
            <a:ext cx="332581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Text Box 2"/>
          <p:cNvSpPr txBox="1">
            <a:spLocks noChangeArrowheads="1"/>
          </p:cNvSpPr>
          <p:nvPr/>
        </p:nvSpPr>
        <p:spPr bwMode="auto">
          <a:xfrm>
            <a:off x="533400" y="492125"/>
            <a:ext cx="4038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yhtriangle( int * const, int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n , *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do { cout &lt;&lt; "Please input power:\n"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cin &gt;&gt; n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} while( n&lt;0 || n&gt;20 ) ;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 = new int [n+1]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yhtriangle ( yh , n )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for ( int i = 0 ; i &lt; n+1 ;  i ++ )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cout &lt;&lt; yh[i] &lt;&lt; "  "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cout&lt;&lt;endl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delete [] yh 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412674" name="Rectangle 3"/>
          <p:cNvSpPr>
            <a:spLocks noChangeArrowheads="1"/>
          </p:cNvSpPr>
          <p:nvPr/>
        </p:nvSpPr>
        <p:spPr bwMode="auto">
          <a:xfrm>
            <a:off x="4718050" y="3155950"/>
            <a:ext cx="4044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void yhtriangle ( int * const py, int pn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i , j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py[0] = 1 ;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 ( i = 1; i &lt; pn+1; i ++ 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{ py [i] = 1;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</a:t>
            </a:r>
            <a:r>
              <a:rPr lang="en-US" altLang="zh-CN" sz="1800" b="1">
                <a:solidFill>
                  <a:srgbClr val="0000FF"/>
                </a:solidFill>
              </a:rPr>
              <a:t>for ( j = i-1 ;  j &gt; 0 ;  j -- 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    py[j] = py[j-1] + py[j] ;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}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5257800" y="4953000"/>
            <a:ext cx="2819400" cy="3111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for ( j = 1 </a:t>
            </a:r>
            <a:r>
              <a:rPr lang="zh-CN" altLang="en-US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；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j &lt; i ;  j ++ )</a:t>
            </a:r>
          </a:p>
        </p:txBody>
      </p:sp>
      <p:sp>
        <p:nvSpPr>
          <p:cNvPr id="956421" name="AutoShape 5"/>
          <p:cNvSpPr>
            <a:spLocks noChangeArrowheads="1"/>
          </p:cNvSpPr>
          <p:nvPr/>
        </p:nvSpPr>
        <p:spPr bwMode="auto">
          <a:xfrm>
            <a:off x="1752600" y="2667000"/>
            <a:ext cx="2590800" cy="1295400"/>
          </a:xfrm>
          <a:prstGeom prst="cloudCallout">
            <a:avLst>
              <a:gd name="adj1" fmla="val 76472"/>
              <a:gd name="adj2" fmla="val 134926"/>
            </a:avLst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1800" b="1" i="1">
                <a:solidFill>
                  <a:schemeClr val="accent2"/>
                </a:solidFill>
                <a:ea typeface="宋体" pitchFamily="2" charset="-122"/>
              </a:rPr>
              <a:t>可以吗？</a:t>
            </a:r>
          </a:p>
          <a:p>
            <a:pPr algn="ctr">
              <a:lnSpc>
                <a:spcPct val="140000"/>
              </a:lnSpc>
              <a:defRPr/>
            </a:pPr>
            <a:r>
              <a:rPr lang="zh-CN" altLang="en-US" sz="1800" b="1" i="1">
                <a:solidFill>
                  <a:schemeClr val="accent2"/>
                </a:solidFill>
                <a:ea typeface="宋体" pitchFamily="2" charset="-122"/>
              </a:rPr>
              <a:t>          为什么？</a:t>
            </a:r>
          </a:p>
        </p:txBody>
      </p:sp>
      <p:sp>
        <p:nvSpPr>
          <p:cNvPr id="41267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smtClean="0">
                <a:latin typeface="楷体_GB2312" pitchFamily="49" charset="-122"/>
              </a:rPr>
              <a:t>4.5.1  new </a:t>
            </a:r>
            <a:r>
              <a:rPr lang="zh-CN" altLang="en-US" sz="100" smtClean="0">
                <a:latin typeface="楷体_GB2312" pitchFamily="49" charset="-122"/>
              </a:rPr>
              <a:t>和 </a:t>
            </a:r>
            <a:r>
              <a:rPr lang="en-US" altLang="zh-CN" sz="100" smtClean="0">
                <a:latin typeface="楷体_GB2312" pitchFamily="49" charset="-122"/>
              </a:rPr>
              <a:t>delete </a:t>
            </a:r>
            <a:r>
              <a:rPr lang="zh-CN" altLang="en-US" sz="100" smtClean="0">
                <a:latin typeface="楷体_GB2312" pitchFamily="49" charset="-122"/>
              </a:rPr>
              <a:t>操作符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20" grpId="0" animBg="1" autoUpdateAnimBg="0"/>
      <p:bldP spid="956421" grpId="0" animBg="1" autoUpdateAnimBg="0"/>
    </p:bld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4.6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字符数组与字符串</a:t>
            </a:r>
          </a:p>
        </p:txBody>
      </p:sp>
      <p:sp>
        <p:nvSpPr>
          <p:cNvPr id="957443" name="Text Box 3"/>
          <p:cNvSpPr txBox="1">
            <a:spLocks noChangeArrowheads="1"/>
          </p:cNvSpPr>
          <p:nvPr/>
        </p:nvSpPr>
        <p:spPr bwMode="auto">
          <a:xfrm>
            <a:off x="1309688" y="2498725"/>
            <a:ext cx="6497637" cy="2530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ea typeface="Arial Unicode MS"/>
                <a:cs typeface="Arial Unicode MS"/>
              </a:rPr>
              <a:t>C++</a:t>
            </a:r>
            <a:r>
              <a:rPr lang="zh-CN" altLang="en-US" sz="2000" b="1">
                <a:ea typeface="Arial Unicode MS"/>
                <a:cs typeface="Arial Unicode MS"/>
              </a:rPr>
              <a:t>没有字符串类型，以字符数组作字符串：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 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'\0'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为字符串结束标志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    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'\0' 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是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ASCII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码为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0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的不可显示字符，即“空操作符” 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  对字符数组以字符串常量进行初始化时，自动添加 </a:t>
            </a:r>
            <a:r>
              <a:rPr lang="en-US" altLang="zh-CN" sz="2000" b="1">
                <a:ea typeface="Arial Unicode MS"/>
                <a:cs typeface="Arial Unicode MS"/>
                <a:sym typeface="Symbol" pitchFamily="18" charset="2"/>
              </a:rPr>
              <a:t>'\0'</a:t>
            </a:r>
          </a:p>
        </p:txBody>
      </p:sp>
      <p:sp>
        <p:nvSpPr>
          <p:cNvPr id="957444" name="Rectangle 4"/>
          <p:cNvSpPr>
            <a:spLocks noChangeArrowheads="1"/>
          </p:cNvSpPr>
          <p:nvPr/>
        </p:nvSpPr>
        <p:spPr bwMode="auto">
          <a:xfrm>
            <a:off x="533400" y="13716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字符串存储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5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5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2" grpId="0" animBg="1" autoUpdateAnimBg="0"/>
      <p:bldP spid="957443" grpId="0" autoUpdateAnimBg="0"/>
      <p:bldP spid="957444" grpId="0" autoUpdateAnimBg="0"/>
    </p:bld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Text Box 2"/>
          <p:cNvSpPr txBox="1">
            <a:spLocks noChangeArrowheads="1"/>
          </p:cNvSpPr>
          <p:nvPr/>
        </p:nvSpPr>
        <p:spPr bwMode="auto">
          <a:xfrm>
            <a:off x="1619250" y="1912938"/>
            <a:ext cx="6121400" cy="1644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/>
                <a:cs typeface="Arial Unicode MS"/>
              </a:rPr>
              <a:t>字符数组不同的初始化方式：</a:t>
            </a:r>
          </a:p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逐个字符对数组元素赋初始值：</a:t>
            </a:r>
          </a:p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	</a:t>
            </a:r>
            <a:r>
              <a:rPr lang="en-US" altLang="zh-CN" sz="2000" b="1"/>
              <a:t>char str1[10] = { </a:t>
            </a:r>
            <a:r>
              <a:rPr lang="en-US" altLang="zh-CN" sz="2000" b="1">
                <a:latin typeface="Arial" charset="0"/>
                <a:cs typeface="Arial" charset="0"/>
              </a:rPr>
              <a:t>'</a:t>
            </a:r>
            <a:r>
              <a:rPr lang="en-US" altLang="zh-CN" sz="2000" b="1"/>
              <a:t>S</a:t>
            </a:r>
            <a:r>
              <a:rPr lang="en-US" altLang="zh-CN" sz="2000" b="1">
                <a:latin typeface="Arial" charset="0"/>
                <a:cs typeface="Arial" charset="0"/>
              </a:rPr>
              <a:t>'</a:t>
            </a:r>
            <a:r>
              <a:rPr lang="en-US" altLang="zh-CN" sz="2000" b="1"/>
              <a:t>, 't', 'u', 'd', 'e', 'n', 't' } ;</a:t>
            </a:r>
          </a:p>
        </p:txBody>
      </p:sp>
      <p:sp>
        <p:nvSpPr>
          <p:cNvPr id="958467" name="Rectangle 3"/>
          <p:cNvSpPr>
            <a:spLocks noChangeArrowheads="1"/>
          </p:cNvSpPr>
          <p:nvPr/>
        </p:nvSpPr>
        <p:spPr bwMode="auto">
          <a:xfrm>
            <a:off x="533400" y="112553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1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．用字符数组存放字符串 </a:t>
            </a:r>
          </a:p>
        </p:txBody>
      </p:sp>
      <p:sp>
        <p:nvSpPr>
          <p:cNvPr id="415747" name="Rectangle 4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字符串存储</a:t>
            </a:r>
          </a:p>
        </p:txBody>
      </p:sp>
      <p:sp>
        <p:nvSpPr>
          <p:cNvPr id="41574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4.6.1 </a:t>
            </a:r>
            <a:r>
              <a:rPr lang="zh-CN" altLang="en-US" smtClean="0"/>
              <a:t>字符串存储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5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5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5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6" grpId="0" build="p" autoUpdateAnimBg="0" advAuto="1000"/>
      <p:bldP spid="958467" grpId="0" autoUpdateAnimBg="0"/>
    </p:bld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Text Box 2"/>
          <p:cNvSpPr txBox="1">
            <a:spLocks noChangeArrowheads="1"/>
          </p:cNvSpPr>
          <p:nvPr/>
        </p:nvSpPr>
        <p:spPr bwMode="auto">
          <a:xfrm>
            <a:off x="1619250" y="1920875"/>
            <a:ext cx="5943600" cy="1644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/>
                <a:cs typeface="Arial Unicode MS"/>
              </a:rPr>
              <a:t>字符数组不同的初始化方式：</a:t>
            </a:r>
          </a:p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逐个字符对数组元素赋初始值：</a:t>
            </a:r>
          </a:p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	</a:t>
            </a:r>
            <a:r>
              <a:rPr lang="en-US" altLang="zh-CN" sz="2000" b="1">
                <a:solidFill>
                  <a:srgbClr val="0000FF"/>
                </a:solidFill>
              </a:rPr>
              <a:t>char str1[10] = { </a:t>
            </a:r>
            <a:r>
              <a:rPr lang="en-US" altLang="zh-CN" sz="2000" b="1">
                <a:solidFill>
                  <a:srgbClr val="0000FF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 b="1">
                <a:solidFill>
                  <a:srgbClr val="0000FF"/>
                </a:solidFill>
              </a:rPr>
              <a:t>S</a:t>
            </a:r>
            <a:r>
              <a:rPr lang="en-US" altLang="zh-CN" sz="2000" b="1">
                <a:solidFill>
                  <a:srgbClr val="0000FF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 b="1">
                <a:solidFill>
                  <a:srgbClr val="0000FF"/>
                </a:solidFill>
              </a:rPr>
              <a:t>, 't', 'u', 'd', 'e', 'n', 't' } ;</a:t>
            </a:r>
          </a:p>
        </p:txBody>
      </p:sp>
      <p:sp>
        <p:nvSpPr>
          <p:cNvPr id="959491" name="AutoShape 3"/>
          <p:cNvSpPr>
            <a:spLocks/>
          </p:cNvSpPr>
          <p:nvPr/>
        </p:nvSpPr>
        <p:spPr bwMode="auto">
          <a:xfrm>
            <a:off x="6781800" y="981075"/>
            <a:ext cx="1524000" cy="838200"/>
          </a:xfrm>
          <a:prstGeom prst="borderCallout2">
            <a:avLst>
              <a:gd name="adj1" fmla="val 13634"/>
              <a:gd name="adj2" fmla="val -5000"/>
              <a:gd name="adj3" fmla="val 13634"/>
              <a:gd name="adj4" fmla="val -24481"/>
              <a:gd name="adj5" fmla="val 242991"/>
              <a:gd name="adj6" fmla="val -8708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普通数组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zh-CN" altLang="en-US" sz="1800" b="1"/>
              <a:t>不添加 </a:t>
            </a:r>
            <a:r>
              <a:rPr lang="en-US" altLang="zh-CN" sz="2000" b="1">
                <a:sym typeface="Symbol" pitchFamily="18" charset="2"/>
              </a:rPr>
              <a:t>'\0' </a:t>
            </a:r>
          </a:p>
        </p:txBody>
      </p:sp>
      <p:sp>
        <p:nvSpPr>
          <p:cNvPr id="416771" name="Rectangle 4"/>
          <p:cNvSpPr>
            <a:spLocks noChangeArrowheads="1"/>
          </p:cNvSpPr>
          <p:nvPr/>
        </p:nvSpPr>
        <p:spPr bwMode="auto">
          <a:xfrm>
            <a:off x="533400" y="1133475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1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．用字符数组存放字符串 </a:t>
            </a:r>
          </a:p>
        </p:txBody>
      </p:sp>
      <p:graphicFrame>
        <p:nvGraphicFramePr>
          <p:cNvPr id="959493" name="Group 5"/>
          <p:cNvGraphicFramePr>
            <a:graphicFrameLocks noGrp="1"/>
          </p:cNvGraphicFramePr>
          <p:nvPr/>
        </p:nvGraphicFramePr>
        <p:xfrm>
          <a:off x="2057400" y="3689350"/>
          <a:ext cx="5067300" cy="457200"/>
        </p:xfrm>
        <a:graphic>
          <a:graphicData uri="http://schemas.openxmlformats.org/drawingml/2006/table">
            <a:tbl>
              <a:tblPr/>
              <a:tblGrid>
                <a:gridCol w="503238"/>
                <a:gridCol w="503237"/>
                <a:gridCol w="504825"/>
                <a:gridCol w="503238"/>
                <a:gridCol w="503237"/>
                <a:gridCol w="503238"/>
                <a:gridCol w="503237"/>
                <a:gridCol w="504825"/>
                <a:gridCol w="503238"/>
                <a:gridCol w="5349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416796" name="Rectangle 29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字符串存储</a:t>
            </a:r>
          </a:p>
        </p:txBody>
      </p:sp>
      <p:sp>
        <p:nvSpPr>
          <p:cNvPr id="416797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4.6.1 </a:t>
            </a:r>
            <a:r>
              <a:rPr lang="zh-CN" altLang="en-US" smtClean="0"/>
              <a:t>字符串存储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Text Box 2"/>
          <p:cNvSpPr txBox="1">
            <a:spLocks noChangeArrowheads="1"/>
          </p:cNvSpPr>
          <p:nvPr/>
        </p:nvSpPr>
        <p:spPr bwMode="auto">
          <a:xfrm>
            <a:off x="685800" y="1949450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说明格式为：		</a:t>
            </a:r>
          </a:p>
          <a:p>
            <a:pPr algn="just">
              <a:lnSpc>
                <a:spcPct val="18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			</a:t>
            </a:r>
            <a:r>
              <a:rPr lang="zh-CN" altLang="en-US" sz="2000" b="1" i="1">
                <a:ea typeface="Arial Unicode MS"/>
                <a:cs typeface="Arial Unicode MS"/>
              </a:rPr>
              <a:t>类型</a:t>
            </a:r>
            <a:r>
              <a:rPr lang="zh-CN" altLang="en-US" sz="2000" b="1">
                <a:ea typeface="Arial Unicode MS"/>
                <a:cs typeface="Arial Unicode MS"/>
              </a:rPr>
              <a:t>  </a:t>
            </a:r>
            <a:r>
              <a:rPr lang="zh-CN" altLang="en-US" sz="2000" b="1" i="1">
                <a:ea typeface="Arial Unicode MS"/>
                <a:cs typeface="Arial Unicode MS"/>
              </a:rPr>
              <a:t>标识符</a:t>
            </a:r>
            <a:r>
              <a:rPr lang="zh-CN" altLang="en-US" sz="2000" b="1">
                <a:ea typeface="Arial Unicode MS"/>
                <a:cs typeface="Arial Unicode MS"/>
              </a:rPr>
              <a:t>  </a:t>
            </a:r>
            <a:r>
              <a:rPr lang="en-US" altLang="zh-CN" sz="2000" b="1">
                <a:ea typeface="Arial Unicode MS"/>
                <a:cs typeface="Arial Unicode MS"/>
              </a:rPr>
              <a:t>[ </a:t>
            </a:r>
            <a:r>
              <a:rPr lang="zh-CN" altLang="en-US" sz="2000" b="1" i="1">
                <a:ea typeface="Arial Unicode MS"/>
                <a:cs typeface="Arial Unicode MS"/>
              </a:rPr>
              <a:t>表达式</a:t>
            </a:r>
            <a:r>
              <a:rPr lang="zh-CN" altLang="en-US" sz="2000" b="1">
                <a:ea typeface="Arial Unicode MS"/>
                <a:cs typeface="Arial Unicode MS"/>
              </a:rPr>
              <a:t> </a:t>
            </a:r>
            <a:r>
              <a:rPr lang="en-US" altLang="zh-CN" sz="2000" b="1">
                <a:ea typeface="Arial Unicode MS"/>
                <a:cs typeface="Arial Unicode MS"/>
              </a:rPr>
              <a:t>] ; </a:t>
            </a:r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一维数组定义与初始化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8" grpId="0" autoUpdateAnimBg="0"/>
      <p:bldP spid="51098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3429000" y="4348163"/>
            <a:ext cx="2133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0178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609600" y="133985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008000"/>
                </a:solidFill>
              </a:rPr>
              <a:t>2</a:t>
            </a:r>
            <a:r>
              <a:rPr lang="zh-CN" altLang="en-US" sz="2000" b="1" i="1">
                <a:solidFill>
                  <a:srgbClr val="008000"/>
                </a:solidFill>
              </a:rPr>
              <a:t>．以指针方式访问数组 </a:t>
            </a:r>
          </a:p>
        </p:txBody>
      </p:sp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958850" y="1828800"/>
            <a:ext cx="4298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数组名是隐含意义的常指针（直接地址）</a:t>
            </a:r>
          </a:p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其关联类型是数组元素的类型</a:t>
            </a:r>
          </a:p>
        </p:txBody>
      </p:sp>
      <p:sp>
        <p:nvSpPr>
          <p:cNvPr id="50181" name="Text Box 9"/>
          <p:cNvSpPr txBox="1">
            <a:spLocks noChangeArrowheads="1"/>
          </p:cNvSpPr>
          <p:nvPr/>
        </p:nvSpPr>
        <p:spPr bwMode="auto">
          <a:xfrm>
            <a:off x="990600" y="4195763"/>
            <a:ext cx="19812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      ==  &amp; a [ 0 ]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+ 1 ==  &amp; a [ 1 ]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+ i  ==  &amp; a [ i ] </a:t>
            </a:r>
          </a:p>
        </p:txBody>
      </p:sp>
      <p:sp>
        <p:nvSpPr>
          <p:cNvPr id="50182" name="Rectangle 10"/>
          <p:cNvSpPr>
            <a:spLocks noChangeArrowheads="1"/>
          </p:cNvSpPr>
          <p:nvPr/>
        </p:nvSpPr>
        <p:spPr bwMode="auto">
          <a:xfrm>
            <a:off x="3513138" y="4195763"/>
            <a:ext cx="227806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*a             == a [ 0 ]</a:t>
            </a:r>
            <a:r>
              <a:rPr lang="en-US" altLang="zh-CN" sz="1800"/>
              <a:t> </a:t>
            </a:r>
          </a:p>
          <a:p>
            <a:pPr>
              <a:lnSpc>
                <a:spcPct val="160000"/>
              </a:lnSpc>
            </a:pPr>
            <a:r>
              <a:rPr lang="en-US" altLang="zh-CN" sz="1800"/>
              <a:t>* ( a + 1 ) == a [ 1 ] </a:t>
            </a:r>
          </a:p>
          <a:p>
            <a:pPr>
              <a:lnSpc>
                <a:spcPct val="160000"/>
              </a:lnSpc>
            </a:pPr>
            <a:r>
              <a:rPr lang="en-US" altLang="zh-CN" sz="1800"/>
              <a:t>* ( a + i )  == a [  i ] </a:t>
            </a:r>
          </a:p>
        </p:txBody>
      </p:sp>
      <p:grpSp>
        <p:nvGrpSpPr>
          <p:cNvPr id="50183" name="Group 11"/>
          <p:cNvGrpSpPr>
            <a:grpSpLocks/>
          </p:cNvGrpSpPr>
          <p:nvPr/>
        </p:nvGrpSpPr>
        <p:grpSpPr bwMode="auto">
          <a:xfrm>
            <a:off x="6473825" y="958850"/>
            <a:ext cx="1984375" cy="5135563"/>
            <a:chOff x="4078" y="720"/>
            <a:chExt cx="1250" cy="3235"/>
          </a:xfrm>
        </p:grpSpPr>
        <p:grpSp>
          <p:nvGrpSpPr>
            <p:cNvPr id="50187" name="Group 12"/>
            <p:cNvGrpSpPr>
              <a:grpSpLocks/>
            </p:cNvGrpSpPr>
            <p:nvPr/>
          </p:nvGrpSpPr>
          <p:grpSpPr bwMode="auto">
            <a:xfrm>
              <a:off x="4078" y="720"/>
              <a:ext cx="1250" cy="3235"/>
              <a:chOff x="4078" y="720"/>
              <a:chExt cx="1250" cy="3235"/>
            </a:xfrm>
          </p:grpSpPr>
          <p:sp>
            <p:nvSpPr>
              <p:cNvPr id="50189" name="Text Box 13"/>
              <p:cNvSpPr txBox="1">
                <a:spLocks noChangeArrowheads="1"/>
              </p:cNvSpPr>
              <p:nvPr/>
            </p:nvSpPr>
            <p:spPr bwMode="auto">
              <a:xfrm>
                <a:off x="4942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grpSp>
            <p:nvGrpSpPr>
              <p:cNvPr id="50190" name="Group 14"/>
              <p:cNvGrpSpPr>
                <a:grpSpLocks/>
              </p:cNvGrpSpPr>
              <p:nvPr/>
            </p:nvGrpSpPr>
            <p:grpSpPr bwMode="auto">
              <a:xfrm>
                <a:off x="4078" y="720"/>
                <a:ext cx="834" cy="3235"/>
                <a:chOff x="3744" y="720"/>
                <a:chExt cx="834" cy="3235"/>
              </a:xfrm>
            </p:grpSpPr>
            <p:sp>
              <p:nvSpPr>
                <p:cNvPr id="50191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192" name="AutoShape 16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193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194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195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196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197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198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199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200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201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202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203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204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205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206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207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208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209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0210" name="Group 34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5023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4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4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0211" name="Group 38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5023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3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3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0212" name="Group 42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5023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34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3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0213" name="Group 46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50230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3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3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0214" name="Group 50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5022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2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2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0215" name="Group 54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50224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25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26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0216" name="Group 58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5022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2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2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0217" name="Group 62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50218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19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20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50188" name="Text Box 66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546883" name="Oval 67"/>
          <p:cNvSpPr>
            <a:spLocks noChangeArrowheads="1"/>
          </p:cNvSpPr>
          <p:nvPr/>
        </p:nvSpPr>
        <p:spPr bwMode="auto">
          <a:xfrm>
            <a:off x="6553200" y="1568450"/>
            <a:ext cx="1143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0185" name="Text Box 68"/>
          <p:cNvSpPr txBox="1">
            <a:spLocks noChangeArrowheads="1"/>
          </p:cNvSpPr>
          <p:nvPr/>
        </p:nvSpPr>
        <p:spPr bwMode="auto">
          <a:xfrm>
            <a:off x="990600" y="3089275"/>
            <a:ext cx="29908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/>
              <a:t>int  a [ 10 ]  = { 1, 3, 5, 7, 9 } ;</a:t>
            </a:r>
          </a:p>
          <a:p>
            <a:pPr>
              <a:lnSpc>
                <a:spcPct val="150000"/>
              </a:lnSpc>
            </a:pPr>
            <a:r>
              <a:rPr lang="zh-CN" altLang="en-US" sz="1800" b="1"/>
              <a:t>则：</a:t>
            </a:r>
          </a:p>
        </p:txBody>
      </p:sp>
      <p:sp>
        <p:nvSpPr>
          <p:cNvPr id="50186" name="Rectangle 7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83" grpId="0" animBg="1" autoUpdateAnimBg="0"/>
    </p:bld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Text Box 2"/>
          <p:cNvSpPr txBox="1">
            <a:spLocks noChangeArrowheads="1"/>
          </p:cNvSpPr>
          <p:nvPr/>
        </p:nvSpPr>
        <p:spPr bwMode="auto">
          <a:xfrm>
            <a:off x="1676400" y="2967038"/>
            <a:ext cx="5943600" cy="2162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/>
                <a:cs typeface="Arial Unicode MS"/>
              </a:rPr>
              <a:t> </a:t>
            </a:r>
            <a:r>
              <a:rPr lang="zh-CN" altLang="en-US" sz="2000" b="1">
                <a:ea typeface="Arial Unicode MS"/>
                <a:cs typeface="Arial Unicode MS"/>
              </a:rPr>
              <a:t>用串常量初始化</a:t>
            </a:r>
          </a:p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	</a:t>
            </a:r>
            <a:r>
              <a:rPr lang="en-US" altLang="zh-CN" sz="2000" b="1"/>
              <a:t>char str2[10] = </a:t>
            </a:r>
            <a:r>
              <a:rPr lang="en-US" altLang="zh-CN" sz="2000" b="1">
                <a:solidFill>
                  <a:srgbClr val="0000FF"/>
                </a:solidFill>
              </a:rPr>
              <a:t>{ </a:t>
            </a:r>
            <a:r>
              <a:rPr lang="en-US" altLang="zh-CN" sz="2000" b="1">
                <a:solidFill>
                  <a:srgbClr val="0000FF"/>
                </a:solidFill>
                <a:latin typeface="Arial" charset="0"/>
                <a:cs typeface="Arial" charset="0"/>
              </a:rPr>
              <a:t>"</a:t>
            </a:r>
            <a:r>
              <a:rPr lang="en-US" altLang="zh-CN" sz="2000" b="1">
                <a:solidFill>
                  <a:srgbClr val="0000FF"/>
                </a:solidFill>
              </a:rPr>
              <a:t>Student</a:t>
            </a:r>
            <a:r>
              <a:rPr lang="en-US" altLang="zh-CN" sz="2000" b="1">
                <a:solidFill>
                  <a:srgbClr val="0000FF"/>
                </a:solidFill>
                <a:latin typeface="Arial" charset="0"/>
                <a:cs typeface="Arial" charset="0"/>
              </a:rPr>
              <a:t>"</a:t>
            </a:r>
            <a:r>
              <a:rPr lang="en-US" altLang="zh-CN" sz="2000" b="1">
                <a:solidFill>
                  <a:srgbClr val="0000FF"/>
                </a:solidFill>
              </a:rPr>
              <a:t> }</a:t>
            </a:r>
            <a:r>
              <a:rPr lang="en-US" altLang="zh-CN" sz="2000" b="1"/>
              <a:t> ;</a:t>
            </a:r>
          </a:p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/>
              <a:t>	char str3[] = </a:t>
            </a:r>
            <a:r>
              <a:rPr lang="en-US" altLang="zh-CN" sz="2000" b="1">
                <a:solidFill>
                  <a:srgbClr val="0000FF"/>
                </a:solidFill>
              </a:rPr>
              <a:t>{ </a:t>
            </a:r>
            <a:r>
              <a:rPr lang="en-US" altLang="zh-CN" sz="2000" b="1">
                <a:solidFill>
                  <a:srgbClr val="0000FF"/>
                </a:solidFill>
                <a:latin typeface="Arial" charset="0"/>
                <a:cs typeface="Arial" charset="0"/>
              </a:rPr>
              <a:t>"</a:t>
            </a:r>
            <a:r>
              <a:rPr lang="en-US" altLang="zh-CN" sz="2000" b="1">
                <a:solidFill>
                  <a:srgbClr val="0000FF"/>
                </a:solidFill>
              </a:rPr>
              <a:t>Student</a:t>
            </a:r>
            <a:r>
              <a:rPr lang="en-US" altLang="zh-CN" sz="2000" b="1">
                <a:solidFill>
                  <a:srgbClr val="0000FF"/>
                </a:solidFill>
                <a:latin typeface="Arial" charset="0"/>
                <a:cs typeface="Arial" charset="0"/>
              </a:rPr>
              <a:t>"</a:t>
            </a:r>
            <a:r>
              <a:rPr lang="en-US" altLang="zh-CN" sz="2000" b="1">
                <a:solidFill>
                  <a:srgbClr val="0000FF"/>
                </a:solidFill>
              </a:rPr>
              <a:t> }</a:t>
            </a:r>
            <a:r>
              <a:rPr lang="en-US" altLang="zh-CN" sz="2000" b="1"/>
              <a:t> ;	</a:t>
            </a:r>
          </a:p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/>
              <a:t>	char str4[] = </a:t>
            </a:r>
            <a:r>
              <a:rPr lang="en-US" altLang="zh-CN" sz="2000" b="1">
                <a:solidFill>
                  <a:srgbClr val="0000FF"/>
                </a:solidFill>
                <a:latin typeface="Arial" charset="0"/>
                <a:cs typeface="Arial" charset="0"/>
              </a:rPr>
              <a:t>"</a:t>
            </a:r>
            <a:r>
              <a:rPr lang="en-US" altLang="zh-CN" sz="2000" b="1">
                <a:solidFill>
                  <a:srgbClr val="0000FF"/>
                </a:solidFill>
              </a:rPr>
              <a:t>Student</a:t>
            </a:r>
            <a:r>
              <a:rPr lang="en-US" altLang="zh-CN" sz="2000" b="1">
                <a:solidFill>
                  <a:srgbClr val="0000FF"/>
                </a:solidFill>
                <a:latin typeface="Arial" charset="0"/>
                <a:cs typeface="Arial" charset="0"/>
              </a:rPr>
              <a:t>"</a:t>
            </a:r>
            <a:r>
              <a:rPr lang="en-US" altLang="zh-CN" sz="2000" b="1"/>
              <a:t> ; </a:t>
            </a:r>
          </a:p>
        </p:txBody>
      </p:sp>
      <p:sp>
        <p:nvSpPr>
          <p:cNvPr id="960515" name="AutoShape 3"/>
          <p:cNvSpPr>
            <a:spLocks/>
          </p:cNvSpPr>
          <p:nvPr/>
        </p:nvSpPr>
        <p:spPr bwMode="auto">
          <a:xfrm>
            <a:off x="6781800" y="1658938"/>
            <a:ext cx="1524000" cy="838200"/>
          </a:xfrm>
          <a:prstGeom prst="borderCallout2">
            <a:avLst>
              <a:gd name="adj1" fmla="val 13634"/>
              <a:gd name="adj2" fmla="val -5000"/>
              <a:gd name="adj3" fmla="val 13634"/>
              <a:gd name="adj4" fmla="val -27190"/>
              <a:gd name="adj5" fmla="val 235606"/>
              <a:gd name="adj6" fmla="val -9854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字符串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zh-CN" altLang="en-US" sz="1800" b="1"/>
              <a:t>添加 </a:t>
            </a:r>
            <a:r>
              <a:rPr lang="en-US" altLang="zh-CN" sz="2000" b="1">
                <a:sym typeface="Symbol" pitchFamily="18" charset="2"/>
              </a:rPr>
              <a:t>'\0' </a:t>
            </a:r>
          </a:p>
        </p:txBody>
      </p:sp>
      <p:sp>
        <p:nvSpPr>
          <p:cNvPr id="417795" name="Rectangle 4"/>
          <p:cNvSpPr>
            <a:spLocks noChangeArrowheads="1"/>
          </p:cNvSpPr>
          <p:nvPr/>
        </p:nvSpPr>
        <p:spPr bwMode="auto">
          <a:xfrm>
            <a:off x="533400" y="112553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1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．用字符数组存放字符串 </a:t>
            </a:r>
          </a:p>
        </p:txBody>
      </p:sp>
      <p:graphicFrame>
        <p:nvGraphicFramePr>
          <p:cNvPr id="960517" name="Group 5"/>
          <p:cNvGraphicFramePr>
            <a:graphicFrameLocks noGrp="1"/>
          </p:cNvGraphicFramePr>
          <p:nvPr/>
        </p:nvGraphicFramePr>
        <p:xfrm>
          <a:off x="2057400" y="5357813"/>
          <a:ext cx="5067300" cy="457200"/>
        </p:xfrm>
        <a:graphic>
          <a:graphicData uri="http://schemas.openxmlformats.org/drawingml/2006/table">
            <a:tbl>
              <a:tblPr/>
              <a:tblGrid>
                <a:gridCol w="503238"/>
                <a:gridCol w="503237"/>
                <a:gridCol w="504825"/>
                <a:gridCol w="503238"/>
                <a:gridCol w="503237"/>
                <a:gridCol w="503238"/>
                <a:gridCol w="503237"/>
                <a:gridCol w="504825"/>
                <a:gridCol w="503238"/>
                <a:gridCol w="5349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17820" name="Rectangle 29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字符串存储</a:t>
            </a:r>
          </a:p>
        </p:txBody>
      </p:sp>
      <p:sp>
        <p:nvSpPr>
          <p:cNvPr id="417821" name="Text Box 30"/>
          <p:cNvSpPr txBox="1">
            <a:spLocks noChangeArrowheads="1"/>
          </p:cNvSpPr>
          <p:nvPr/>
        </p:nvSpPr>
        <p:spPr bwMode="auto">
          <a:xfrm>
            <a:off x="1619250" y="1912938"/>
            <a:ext cx="5943600" cy="1644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ea typeface="Arial Unicode MS"/>
                <a:cs typeface="Arial Unicode MS"/>
              </a:rPr>
              <a:t>字符数组不同的初始化方式：</a:t>
            </a:r>
          </a:p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逐个字符对数组元素赋初始值：</a:t>
            </a:r>
          </a:p>
          <a:p>
            <a:pPr>
              <a:lnSpc>
                <a:spcPct val="1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/>
              <a:t>	</a:t>
            </a:r>
          </a:p>
        </p:txBody>
      </p:sp>
      <p:sp>
        <p:nvSpPr>
          <p:cNvPr id="417822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4.6.1 </a:t>
            </a:r>
            <a:r>
              <a:rPr lang="zh-CN" altLang="en-US" smtClean="0"/>
              <a:t>字符串存储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6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4" grpId="0" autoUpdateAnimBg="0"/>
      <p:bldP spid="960515" grpId="0" animBg="1" autoUpdateAnimBg="0"/>
    </p:bld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Text Box 2"/>
          <p:cNvSpPr txBox="1">
            <a:spLocks noChangeArrowheads="1"/>
          </p:cNvSpPr>
          <p:nvPr/>
        </p:nvSpPr>
        <p:spPr bwMode="auto">
          <a:xfrm>
            <a:off x="685800" y="2633663"/>
            <a:ext cx="42560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/>
              <a:t>	char *string = </a:t>
            </a:r>
            <a:r>
              <a:rPr lang="en-US" altLang="zh-CN" sz="2000" b="1">
                <a:latin typeface="Arial" charset="0"/>
                <a:cs typeface="Arial" charset="0"/>
              </a:rPr>
              <a:t>"</a:t>
            </a:r>
            <a:r>
              <a:rPr lang="en-US" altLang="zh-CN" sz="2000" b="1"/>
              <a:t>Student</a:t>
            </a:r>
            <a:r>
              <a:rPr lang="en-US" altLang="zh-CN" sz="2000" b="1">
                <a:latin typeface="Arial" charset="0"/>
                <a:cs typeface="Arial" charset="0"/>
              </a:rPr>
              <a:t>"</a:t>
            </a:r>
            <a:r>
              <a:rPr lang="en-US" altLang="zh-CN" sz="2000" b="1"/>
              <a:t> ; 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操作：</a:t>
            </a:r>
          </a:p>
          <a:p>
            <a:pPr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zh-CN" altLang="en-US" sz="2000" b="1">
                <a:latin typeface="宋体" charset="-122"/>
              </a:rPr>
              <a:t>建立匿名空间 </a:t>
            </a:r>
            <a:r>
              <a:rPr lang="en-US" altLang="zh-CN" sz="2000" b="1">
                <a:latin typeface="宋体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	strcpy ( string , </a:t>
            </a:r>
            <a:r>
              <a:rPr lang="en-US" altLang="zh-CN" sz="2000" b="1">
                <a:latin typeface="Arial" charset="0"/>
                <a:cs typeface="Arial" charset="0"/>
              </a:rPr>
              <a:t>"</a:t>
            </a:r>
            <a:r>
              <a:rPr lang="en-US" altLang="zh-CN" sz="2000" b="1"/>
              <a:t>Student</a:t>
            </a:r>
            <a:r>
              <a:rPr lang="en-US" altLang="zh-CN" sz="2000" b="1">
                <a:latin typeface="Arial" charset="0"/>
                <a:cs typeface="Arial" charset="0"/>
              </a:rPr>
              <a:t>"</a:t>
            </a:r>
            <a:r>
              <a:rPr lang="en-US" altLang="zh-CN" sz="2000" b="1"/>
              <a:t> ) ;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010400" y="990600"/>
            <a:ext cx="1323975" cy="5334000"/>
            <a:chOff x="4416" y="624"/>
            <a:chExt cx="834" cy="3360"/>
          </a:xfrm>
        </p:grpSpPr>
        <p:sp>
          <p:nvSpPr>
            <p:cNvPr id="418828" name="Line 4"/>
            <p:cNvSpPr>
              <a:spLocks noChangeShapeType="1"/>
            </p:cNvSpPr>
            <p:nvPr/>
          </p:nvSpPr>
          <p:spPr bwMode="auto">
            <a:xfrm>
              <a:off x="4416" y="93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29" name="AutoShape 5"/>
            <p:cNvSpPr>
              <a:spLocks noChangeArrowheads="1"/>
            </p:cNvSpPr>
            <p:nvPr/>
          </p:nvSpPr>
          <p:spPr bwMode="auto">
            <a:xfrm>
              <a:off x="4416" y="624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18830" name="Line 6"/>
            <p:cNvSpPr>
              <a:spLocks noChangeShapeType="1"/>
            </p:cNvSpPr>
            <p:nvPr/>
          </p:nvSpPr>
          <p:spPr bwMode="auto">
            <a:xfrm>
              <a:off x="4416" y="117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31" name="Line 7"/>
            <p:cNvSpPr>
              <a:spLocks noChangeShapeType="1"/>
            </p:cNvSpPr>
            <p:nvPr/>
          </p:nvSpPr>
          <p:spPr bwMode="auto">
            <a:xfrm>
              <a:off x="4416" y="16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32" name="Line 8"/>
            <p:cNvSpPr>
              <a:spLocks noChangeShapeType="1"/>
            </p:cNvSpPr>
            <p:nvPr/>
          </p:nvSpPr>
          <p:spPr bwMode="auto">
            <a:xfrm>
              <a:off x="4416" y="142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33" name="Line 9"/>
            <p:cNvSpPr>
              <a:spLocks noChangeShapeType="1"/>
            </p:cNvSpPr>
            <p:nvPr/>
          </p:nvSpPr>
          <p:spPr bwMode="auto">
            <a:xfrm>
              <a:off x="4416" y="192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34" name="Line 10"/>
            <p:cNvSpPr>
              <a:spLocks noChangeShapeType="1"/>
            </p:cNvSpPr>
            <p:nvPr/>
          </p:nvSpPr>
          <p:spPr bwMode="auto">
            <a:xfrm>
              <a:off x="4416" y="217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35" name="Line 11"/>
            <p:cNvSpPr>
              <a:spLocks noChangeShapeType="1"/>
            </p:cNvSpPr>
            <p:nvPr/>
          </p:nvSpPr>
          <p:spPr bwMode="auto">
            <a:xfrm>
              <a:off x="4416" y="24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36" name="Line 12"/>
            <p:cNvSpPr>
              <a:spLocks noChangeShapeType="1"/>
            </p:cNvSpPr>
            <p:nvPr/>
          </p:nvSpPr>
          <p:spPr bwMode="auto">
            <a:xfrm>
              <a:off x="4416" y="2672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37" name="Line 13"/>
            <p:cNvSpPr>
              <a:spLocks noChangeShapeType="1"/>
            </p:cNvSpPr>
            <p:nvPr/>
          </p:nvSpPr>
          <p:spPr bwMode="auto">
            <a:xfrm>
              <a:off x="4416" y="29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38" name="Line 14"/>
            <p:cNvSpPr>
              <a:spLocks noChangeShapeType="1"/>
            </p:cNvSpPr>
            <p:nvPr/>
          </p:nvSpPr>
          <p:spPr bwMode="auto">
            <a:xfrm>
              <a:off x="4416" y="317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39" name="Line 15"/>
            <p:cNvSpPr>
              <a:spLocks noChangeShapeType="1"/>
            </p:cNvSpPr>
            <p:nvPr/>
          </p:nvSpPr>
          <p:spPr bwMode="auto">
            <a:xfrm>
              <a:off x="4416" y="93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40" name="Line 16"/>
            <p:cNvSpPr>
              <a:spLocks noChangeShapeType="1"/>
            </p:cNvSpPr>
            <p:nvPr/>
          </p:nvSpPr>
          <p:spPr bwMode="auto">
            <a:xfrm>
              <a:off x="4416" y="341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41" name="Line 17"/>
            <p:cNvSpPr>
              <a:spLocks noChangeShapeType="1"/>
            </p:cNvSpPr>
            <p:nvPr/>
          </p:nvSpPr>
          <p:spPr bwMode="auto">
            <a:xfrm>
              <a:off x="4416" y="366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851400" y="1766888"/>
            <a:ext cx="2159000" cy="366712"/>
            <a:chOff x="3056" y="1056"/>
            <a:chExt cx="1360" cy="231"/>
          </a:xfrm>
        </p:grpSpPr>
        <p:sp>
          <p:nvSpPr>
            <p:cNvPr id="418825" name="Rectangle 19"/>
            <p:cNvSpPr>
              <a:spLocks noChangeArrowheads="1"/>
            </p:cNvSpPr>
            <p:nvPr/>
          </p:nvSpPr>
          <p:spPr bwMode="auto">
            <a:xfrm>
              <a:off x="3504" y="1128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18826" name="Text Box 20"/>
            <p:cNvSpPr txBox="1">
              <a:spLocks noChangeArrowheads="1"/>
            </p:cNvSpPr>
            <p:nvPr/>
          </p:nvSpPr>
          <p:spPr bwMode="auto">
            <a:xfrm>
              <a:off x="3056" y="1056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 b="1"/>
                <a:t>string</a:t>
              </a:r>
            </a:p>
          </p:txBody>
        </p:sp>
        <p:sp>
          <p:nvSpPr>
            <p:cNvPr id="418827" name="Line 21"/>
            <p:cNvSpPr>
              <a:spLocks noChangeShapeType="1"/>
            </p:cNvSpPr>
            <p:nvPr/>
          </p:nvSpPr>
          <p:spPr bwMode="auto">
            <a:xfrm>
              <a:off x="3936" y="1200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61558" name="Rectangle 22"/>
          <p:cNvSpPr>
            <a:spLocks noChangeArrowheads="1"/>
          </p:cNvSpPr>
          <p:nvPr/>
        </p:nvSpPr>
        <p:spPr bwMode="auto">
          <a:xfrm>
            <a:off x="7024688" y="1863725"/>
            <a:ext cx="1303337" cy="3173413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61559" name="Text Box 23"/>
          <p:cNvSpPr txBox="1">
            <a:spLocks noChangeArrowheads="1"/>
          </p:cNvSpPr>
          <p:nvPr/>
        </p:nvSpPr>
        <p:spPr bwMode="auto">
          <a:xfrm>
            <a:off x="7391400" y="1792288"/>
            <a:ext cx="53975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4000"/>
              </a:lnSpc>
            </a:pPr>
            <a:r>
              <a:rPr lang="en-US" altLang="zh-CN" sz="1800" b="1"/>
              <a:t>S</a:t>
            </a:r>
          </a:p>
          <a:p>
            <a:pPr algn="ctr">
              <a:lnSpc>
                <a:spcPct val="144000"/>
              </a:lnSpc>
            </a:pPr>
            <a:r>
              <a:rPr lang="en-US" altLang="zh-CN" sz="1800" b="1"/>
              <a:t>t</a:t>
            </a:r>
          </a:p>
          <a:p>
            <a:pPr algn="ctr">
              <a:lnSpc>
                <a:spcPct val="144000"/>
              </a:lnSpc>
            </a:pPr>
            <a:r>
              <a:rPr lang="en-US" altLang="zh-CN" sz="1800" b="1"/>
              <a:t>u</a:t>
            </a:r>
          </a:p>
          <a:p>
            <a:pPr algn="ctr">
              <a:lnSpc>
                <a:spcPct val="144000"/>
              </a:lnSpc>
            </a:pPr>
            <a:r>
              <a:rPr lang="en-US" altLang="zh-CN" sz="1800" b="1"/>
              <a:t>d</a:t>
            </a:r>
          </a:p>
          <a:p>
            <a:pPr algn="ctr">
              <a:lnSpc>
                <a:spcPct val="144000"/>
              </a:lnSpc>
            </a:pPr>
            <a:r>
              <a:rPr lang="en-US" altLang="zh-CN" sz="1800" b="1"/>
              <a:t>e</a:t>
            </a:r>
          </a:p>
          <a:p>
            <a:pPr algn="ctr">
              <a:lnSpc>
                <a:spcPct val="144000"/>
              </a:lnSpc>
            </a:pPr>
            <a:r>
              <a:rPr lang="en-US" altLang="zh-CN" sz="1800" b="1"/>
              <a:t>n</a:t>
            </a:r>
          </a:p>
          <a:p>
            <a:pPr algn="ctr">
              <a:lnSpc>
                <a:spcPct val="144000"/>
              </a:lnSpc>
            </a:pPr>
            <a:r>
              <a:rPr lang="en-US" altLang="zh-CN" sz="1800" b="1"/>
              <a:t>t</a:t>
            </a:r>
          </a:p>
          <a:p>
            <a:pPr algn="ctr">
              <a:lnSpc>
                <a:spcPct val="144000"/>
              </a:lnSpc>
            </a:pPr>
            <a:r>
              <a:rPr lang="en-US" altLang="zh-CN" sz="1800" b="1">
                <a:sym typeface="Symbol" pitchFamily="18" charset="2"/>
              </a:rPr>
              <a:t>\0</a:t>
            </a:r>
          </a:p>
        </p:txBody>
      </p:sp>
      <p:sp>
        <p:nvSpPr>
          <p:cNvPr id="961560" name="Rectangle 24"/>
          <p:cNvSpPr>
            <a:spLocks noChangeArrowheads="1"/>
          </p:cNvSpPr>
          <p:nvPr/>
        </p:nvSpPr>
        <p:spPr bwMode="auto">
          <a:xfrm>
            <a:off x="533400" y="112553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2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．用字符指针管理串 </a:t>
            </a:r>
          </a:p>
        </p:txBody>
      </p:sp>
      <p:sp>
        <p:nvSpPr>
          <p:cNvPr id="418823" name="Rectangle 25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字符串存储</a:t>
            </a:r>
          </a:p>
        </p:txBody>
      </p:sp>
      <p:sp>
        <p:nvSpPr>
          <p:cNvPr id="418824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4.6.1 </a:t>
            </a:r>
            <a:r>
              <a:rPr lang="zh-CN" altLang="en-US" smtClean="0"/>
              <a:t>字符串存储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2910" y="500063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此空间非栈空间，是内存分区的常量空间</a:t>
            </a:r>
            <a:endParaRPr lang="zh-CN" altLang="en-US">
              <a:solidFill>
                <a:schemeClr val="accent1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 bwMode="auto">
          <a:xfrm rot="5400000" flipH="1" flipV="1">
            <a:off x="5536413" y="3607595"/>
            <a:ext cx="1500198" cy="1285884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96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6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8" grpId="0" autoUpdateAnimBg="0"/>
      <p:bldP spid="961558" grpId="0" animBg="1"/>
      <p:bldP spid="961559" grpId="0" autoUpdateAnimBg="0"/>
      <p:bldP spid="961560" grpId="0" autoUpdateAnimBg="0"/>
    </p:bld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3487738"/>
            <a:ext cx="2200275" cy="2012950"/>
            <a:chOff x="486" y="2352"/>
            <a:chExt cx="1386" cy="1268"/>
          </a:xfrm>
        </p:grpSpPr>
        <p:grpSp>
          <p:nvGrpSpPr>
            <p:cNvPr id="419876" name="Group 3"/>
            <p:cNvGrpSpPr>
              <a:grpSpLocks/>
            </p:cNvGrpSpPr>
            <p:nvPr/>
          </p:nvGrpSpPr>
          <p:grpSpPr bwMode="auto">
            <a:xfrm>
              <a:off x="1116" y="2400"/>
              <a:ext cx="756" cy="1200"/>
              <a:chOff x="1152" y="2304"/>
              <a:chExt cx="912" cy="1200"/>
            </a:xfrm>
          </p:grpSpPr>
          <p:sp>
            <p:nvSpPr>
              <p:cNvPr id="419878" name="Rectangle 4"/>
              <p:cNvSpPr>
                <a:spLocks noChangeArrowheads="1"/>
              </p:cNvSpPr>
              <p:nvPr/>
            </p:nvSpPr>
            <p:spPr bwMode="auto">
              <a:xfrm>
                <a:off x="1152" y="2304"/>
                <a:ext cx="912" cy="1200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19879" name="Line 5"/>
              <p:cNvSpPr>
                <a:spLocks noChangeShapeType="1"/>
              </p:cNvSpPr>
              <p:nvPr/>
            </p:nvSpPr>
            <p:spPr bwMode="auto">
              <a:xfrm>
                <a:off x="1152" y="254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9880" name="Line 6"/>
              <p:cNvSpPr>
                <a:spLocks noChangeShapeType="1"/>
              </p:cNvSpPr>
              <p:nvPr/>
            </p:nvSpPr>
            <p:spPr bwMode="auto">
              <a:xfrm>
                <a:off x="1152" y="278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9881" name="Line 7"/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9882" name="Line 8"/>
              <p:cNvSpPr>
                <a:spLocks noChangeShapeType="1"/>
              </p:cNvSpPr>
              <p:nvPr/>
            </p:nvSpPr>
            <p:spPr bwMode="auto">
              <a:xfrm>
                <a:off x="1152" y="326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19877" name="Text Box 9"/>
            <p:cNvSpPr txBox="1">
              <a:spLocks noChangeArrowheads="1"/>
            </p:cNvSpPr>
            <p:nvPr/>
          </p:nvSpPr>
          <p:spPr bwMode="auto">
            <a:xfrm>
              <a:off x="486" y="2352"/>
              <a:ext cx="630" cy="1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[0]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[1]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[2]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[3]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[4]</a:t>
              </a:r>
            </a:p>
          </p:txBody>
        </p:sp>
      </p:grpSp>
      <p:sp>
        <p:nvSpPr>
          <p:cNvPr id="962570" name="Text Box 10"/>
          <p:cNvSpPr txBox="1">
            <a:spLocks noChangeArrowheads="1"/>
          </p:cNvSpPr>
          <p:nvPr/>
        </p:nvSpPr>
        <p:spPr bwMode="auto">
          <a:xfrm>
            <a:off x="304800" y="1887538"/>
            <a:ext cx="835818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/>
              <a:t>char  *  name [ 5 ]</a:t>
            </a:r>
          </a:p>
          <a:p>
            <a:pPr>
              <a:lnSpc>
                <a:spcPct val="150000"/>
              </a:lnSpc>
            </a:pPr>
            <a:r>
              <a:rPr lang="en-US" altLang="zh-CN" sz="2000"/>
              <a:t>        = { "Li Hua"  ,  "He Xiao Ming" ,  "Zhang Li" ,  "Sun Fei" ,  "Chen Biao" }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648075" y="3563938"/>
            <a:ext cx="4953000" cy="2012950"/>
            <a:chOff x="2496" y="2400"/>
            <a:chExt cx="3120" cy="1268"/>
          </a:xfrm>
        </p:grpSpPr>
        <p:grpSp>
          <p:nvGrpSpPr>
            <p:cNvPr id="419853" name="Group 12"/>
            <p:cNvGrpSpPr>
              <a:grpSpLocks/>
            </p:cNvGrpSpPr>
            <p:nvPr/>
          </p:nvGrpSpPr>
          <p:grpSpPr bwMode="auto">
            <a:xfrm>
              <a:off x="2496" y="2448"/>
              <a:ext cx="3120" cy="1200"/>
              <a:chOff x="2496" y="2448"/>
              <a:chExt cx="3120" cy="1200"/>
            </a:xfrm>
          </p:grpSpPr>
          <p:grpSp>
            <p:nvGrpSpPr>
              <p:cNvPr id="419855" name="Group 13"/>
              <p:cNvGrpSpPr>
                <a:grpSpLocks/>
              </p:cNvGrpSpPr>
              <p:nvPr/>
            </p:nvGrpSpPr>
            <p:grpSpPr bwMode="auto">
              <a:xfrm>
                <a:off x="2496" y="2448"/>
                <a:ext cx="3120" cy="1200"/>
                <a:chOff x="2496" y="2448"/>
                <a:chExt cx="3120" cy="1200"/>
              </a:xfrm>
            </p:grpSpPr>
            <p:sp>
              <p:nvSpPr>
                <p:cNvPr id="419857" name="Rectangle 14"/>
                <p:cNvSpPr>
                  <a:spLocks noChangeArrowheads="1"/>
                </p:cNvSpPr>
                <p:nvPr/>
              </p:nvSpPr>
              <p:spPr bwMode="auto">
                <a:xfrm>
                  <a:off x="2496" y="3168"/>
                  <a:ext cx="1920" cy="240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9858" name="Rectangle 15"/>
                <p:cNvSpPr>
                  <a:spLocks noChangeArrowheads="1"/>
                </p:cNvSpPr>
                <p:nvPr/>
              </p:nvSpPr>
              <p:spPr bwMode="auto">
                <a:xfrm>
                  <a:off x="2496" y="2448"/>
                  <a:ext cx="1680" cy="240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9859" name="Rectangle 16"/>
                <p:cNvSpPr>
                  <a:spLocks noChangeArrowheads="1"/>
                </p:cNvSpPr>
                <p:nvPr/>
              </p:nvSpPr>
              <p:spPr bwMode="auto">
                <a:xfrm>
                  <a:off x="2496" y="2688"/>
                  <a:ext cx="3120" cy="240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9860" name="Line 17"/>
                <p:cNvSpPr>
                  <a:spLocks noChangeShapeType="1"/>
                </p:cNvSpPr>
                <p:nvPr/>
              </p:nvSpPr>
              <p:spPr bwMode="auto">
                <a:xfrm>
                  <a:off x="4414" y="2688"/>
                  <a:ext cx="2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861" name="Line 18"/>
                <p:cNvSpPr>
                  <a:spLocks noChangeShapeType="1"/>
                </p:cNvSpPr>
                <p:nvPr/>
              </p:nvSpPr>
              <p:spPr bwMode="auto">
                <a:xfrm>
                  <a:off x="4654" y="2688"/>
                  <a:ext cx="2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862" name="Line 19"/>
                <p:cNvSpPr>
                  <a:spLocks noChangeShapeType="1"/>
                </p:cNvSpPr>
                <p:nvPr/>
              </p:nvSpPr>
              <p:spPr bwMode="auto">
                <a:xfrm>
                  <a:off x="4894" y="2688"/>
                  <a:ext cx="2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863" name="Line 20"/>
                <p:cNvSpPr>
                  <a:spLocks noChangeShapeType="1"/>
                </p:cNvSpPr>
                <p:nvPr/>
              </p:nvSpPr>
              <p:spPr bwMode="auto">
                <a:xfrm>
                  <a:off x="5134" y="2688"/>
                  <a:ext cx="2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864" name="Line 21"/>
                <p:cNvSpPr>
                  <a:spLocks noChangeShapeType="1"/>
                </p:cNvSpPr>
                <p:nvPr/>
              </p:nvSpPr>
              <p:spPr bwMode="auto">
                <a:xfrm>
                  <a:off x="5374" y="2688"/>
                  <a:ext cx="2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865" name="Rectangle 22"/>
                <p:cNvSpPr>
                  <a:spLocks noChangeArrowheads="1"/>
                </p:cNvSpPr>
                <p:nvPr/>
              </p:nvSpPr>
              <p:spPr bwMode="auto">
                <a:xfrm>
                  <a:off x="2496" y="2928"/>
                  <a:ext cx="2160" cy="240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9866" name="Line 23"/>
                <p:cNvSpPr>
                  <a:spLocks noChangeShapeType="1"/>
                </p:cNvSpPr>
                <p:nvPr/>
              </p:nvSpPr>
              <p:spPr bwMode="auto">
                <a:xfrm>
                  <a:off x="4414" y="2928"/>
                  <a:ext cx="2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867" name="Rectangle 24"/>
                <p:cNvSpPr>
                  <a:spLocks noChangeArrowheads="1"/>
                </p:cNvSpPr>
                <p:nvPr/>
              </p:nvSpPr>
              <p:spPr bwMode="auto">
                <a:xfrm>
                  <a:off x="2496" y="3408"/>
                  <a:ext cx="2400" cy="240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9868" name="Line 25"/>
                <p:cNvSpPr>
                  <a:spLocks noChangeShapeType="1"/>
                </p:cNvSpPr>
                <p:nvPr/>
              </p:nvSpPr>
              <p:spPr bwMode="auto">
                <a:xfrm>
                  <a:off x="4414" y="3408"/>
                  <a:ext cx="2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869" name="Line 26"/>
                <p:cNvSpPr>
                  <a:spLocks noChangeShapeType="1"/>
                </p:cNvSpPr>
                <p:nvPr/>
              </p:nvSpPr>
              <p:spPr bwMode="auto">
                <a:xfrm>
                  <a:off x="4654" y="3408"/>
                  <a:ext cx="2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870" name="Line 27"/>
                <p:cNvSpPr>
                  <a:spLocks noChangeShapeType="1"/>
                </p:cNvSpPr>
                <p:nvPr/>
              </p:nvSpPr>
              <p:spPr bwMode="auto">
                <a:xfrm>
                  <a:off x="2736" y="2448"/>
                  <a:ext cx="0" cy="12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871" name="Line 28"/>
                <p:cNvSpPr>
                  <a:spLocks noChangeShapeType="1"/>
                </p:cNvSpPr>
                <p:nvPr/>
              </p:nvSpPr>
              <p:spPr bwMode="auto">
                <a:xfrm>
                  <a:off x="2976" y="2448"/>
                  <a:ext cx="0" cy="12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872" name="Line 29"/>
                <p:cNvSpPr>
                  <a:spLocks noChangeShapeType="1"/>
                </p:cNvSpPr>
                <p:nvPr/>
              </p:nvSpPr>
              <p:spPr bwMode="auto">
                <a:xfrm>
                  <a:off x="3216" y="2448"/>
                  <a:ext cx="0" cy="12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873" name="Line 30"/>
                <p:cNvSpPr>
                  <a:spLocks noChangeShapeType="1"/>
                </p:cNvSpPr>
                <p:nvPr/>
              </p:nvSpPr>
              <p:spPr bwMode="auto">
                <a:xfrm>
                  <a:off x="3456" y="2448"/>
                  <a:ext cx="0" cy="12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874" name="Line 31"/>
                <p:cNvSpPr>
                  <a:spLocks noChangeShapeType="1"/>
                </p:cNvSpPr>
                <p:nvPr/>
              </p:nvSpPr>
              <p:spPr bwMode="auto">
                <a:xfrm>
                  <a:off x="3696" y="2448"/>
                  <a:ext cx="0" cy="12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9875" name="Line 32"/>
                <p:cNvSpPr>
                  <a:spLocks noChangeShapeType="1"/>
                </p:cNvSpPr>
                <p:nvPr/>
              </p:nvSpPr>
              <p:spPr bwMode="auto">
                <a:xfrm>
                  <a:off x="3936" y="2448"/>
                  <a:ext cx="0" cy="12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9856" name="Line 33"/>
              <p:cNvSpPr>
                <a:spLocks noChangeShapeType="1"/>
              </p:cNvSpPr>
              <p:nvPr/>
            </p:nvSpPr>
            <p:spPr bwMode="auto">
              <a:xfrm>
                <a:off x="4176" y="2688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19854" name="Text Box 34"/>
            <p:cNvSpPr txBox="1">
              <a:spLocks noChangeArrowheads="1"/>
            </p:cNvSpPr>
            <p:nvPr/>
          </p:nvSpPr>
          <p:spPr bwMode="auto">
            <a:xfrm>
              <a:off x="2496" y="2400"/>
              <a:ext cx="3074" cy="1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1800"/>
                <a:t>L     i            H    u     a    \0</a:t>
              </a:r>
            </a:p>
            <a:p>
              <a:pPr>
                <a:lnSpc>
                  <a:spcPct val="140000"/>
                </a:lnSpc>
              </a:pPr>
              <a:r>
                <a:rPr lang="en-US" altLang="zh-CN" sz="1800"/>
                <a:t>H    e           X     i     a     o          M    i      n    g    \0</a:t>
              </a:r>
            </a:p>
            <a:p>
              <a:pPr>
                <a:lnSpc>
                  <a:spcPct val="140000"/>
                </a:lnSpc>
              </a:pPr>
              <a:r>
                <a:rPr lang="en-US" altLang="zh-CN" sz="1800"/>
                <a:t>Z     h     a     n    g           L     i    \0</a:t>
              </a:r>
            </a:p>
            <a:p>
              <a:pPr>
                <a:lnSpc>
                  <a:spcPct val="140000"/>
                </a:lnSpc>
              </a:pPr>
              <a:r>
                <a:rPr lang="en-US" altLang="zh-CN" sz="1800"/>
                <a:t>S     u     n           F    e     i     \0</a:t>
              </a:r>
            </a:p>
            <a:p>
              <a:pPr>
                <a:lnSpc>
                  <a:spcPct val="140000"/>
                </a:lnSpc>
              </a:pPr>
              <a:r>
                <a:rPr lang="en-US" altLang="zh-CN" sz="1800"/>
                <a:t>C    h     e     n           B     i     a     o   \0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05075" y="3760788"/>
            <a:ext cx="1143000" cy="1524000"/>
            <a:chOff x="1872" y="2400"/>
            <a:chExt cx="624" cy="960"/>
          </a:xfrm>
        </p:grpSpPr>
        <p:sp>
          <p:nvSpPr>
            <p:cNvPr id="419848" name="Line 36"/>
            <p:cNvSpPr>
              <a:spLocks noChangeShapeType="1"/>
            </p:cNvSpPr>
            <p:nvPr/>
          </p:nvSpPr>
          <p:spPr bwMode="auto">
            <a:xfrm>
              <a:off x="1872" y="2400"/>
              <a:ext cx="62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19849" name="Line 37"/>
            <p:cNvSpPr>
              <a:spLocks noChangeShapeType="1"/>
            </p:cNvSpPr>
            <p:nvPr/>
          </p:nvSpPr>
          <p:spPr bwMode="auto">
            <a:xfrm>
              <a:off x="1872" y="2640"/>
              <a:ext cx="62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19850" name="Line 38"/>
            <p:cNvSpPr>
              <a:spLocks noChangeShapeType="1"/>
            </p:cNvSpPr>
            <p:nvPr/>
          </p:nvSpPr>
          <p:spPr bwMode="auto">
            <a:xfrm>
              <a:off x="1872" y="2880"/>
              <a:ext cx="62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19851" name="Line 39"/>
            <p:cNvSpPr>
              <a:spLocks noChangeShapeType="1"/>
            </p:cNvSpPr>
            <p:nvPr/>
          </p:nvSpPr>
          <p:spPr bwMode="auto">
            <a:xfrm>
              <a:off x="1872" y="3120"/>
              <a:ext cx="62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19852" name="Line 40"/>
            <p:cNvSpPr>
              <a:spLocks noChangeShapeType="1"/>
            </p:cNvSpPr>
            <p:nvPr/>
          </p:nvSpPr>
          <p:spPr bwMode="auto">
            <a:xfrm>
              <a:off x="1872" y="3360"/>
              <a:ext cx="62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stealth" w="lg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19845" name="Rectangle 41"/>
          <p:cNvSpPr>
            <a:spLocks noChangeArrowheads="1"/>
          </p:cNvSpPr>
          <p:nvPr/>
        </p:nvSpPr>
        <p:spPr bwMode="auto">
          <a:xfrm>
            <a:off x="533400" y="112553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  <a:latin typeface="楷体_GB2312" pitchFamily="49" charset="-122"/>
              </a:rPr>
              <a:t>2</a:t>
            </a:r>
            <a:r>
              <a:rPr lang="zh-CN" altLang="en-US" sz="2000" b="1" i="1">
                <a:solidFill>
                  <a:srgbClr val="008000"/>
                </a:solidFill>
                <a:latin typeface="楷体_GB2312" pitchFamily="49" charset="-122"/>
              </a:rPr>
              <a:t>．用字符指针管理串 </a:t>
            </a:r>
          </a:p>
        </p:txBody>
      </p:sp>
      <p:sp>
        <p:nvSpPr>
          <p:cNvPr id="419846" name="Rectangle 4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字符串存储</a:t>
            </a:r>
          </a:p>
        </p:txBody>
      </p:sp>
      <p:sp>
        <p:nvSpPr>
          <p:cNvPr id="419847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4.6.1 </a:t>
            </a:r>
            <a:r>
              <a:rPr lang="zh-CN" altLang="en-US" smtClean="0"/>
              <a:t>字符串存储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7224" y="614364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栈空间</a:t>
            </a:r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4000496" y="621508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常量空间</a:t>
            </a:r>
            <a:endParaRPr lang="zh-CN" altLang="en-US"/>
          </a:p>
        </p:txBody>
      </p:sp>
      <p:cxnSp>
        <p:nvCxnSpPr>
          <p:cNvPr id="47" name="直接连接符 46"/>
          <p:cNvCxnSpPr>
            <a:stCxn id="44" idx="0"/>
            <a:endCxn id="419878" idx="2"/>
          </p:cNvCxnSpPr>
          <p:nvPr/>
        </p:nvCxnSpPr>
        <p:spPr bwMode="auto">
          <a:xfrm rot="5400000" flipH="1" flipV="1">
            <a:off x="1495008" y="5581253"/>
            <a:ext cx="674706" cy="450077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接连接符 48"/>
          <p:cNvCxnSpPr/>
          <p:nvPr/>
        </p:nvCxnSpPr>
        <p:spPr bwMode="auto">
          <a:xfrm rot="5400000" flipH="1" flipV="1">
            <a:off x="4679157" y="5607859"/>
            <a:ext cx="642942" cy="571504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62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62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70" grpId="0" build="p" autoUpdateAnimBg="0" advAuto="2000"/>
    </p:bld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963587" name="Text Box 3"/>
          <p:cNvSpPr txBox="1">
            <a:spLocks noChangeArrowheads="1"/>
          </p:cNvSpPr>
          <p:nvPr/>
        </p:nvSpPr>
        <p:spPr bwMode="auto">
          <a:xfrm>
            <a:off x="1536700" y="1557338"/>
            <a:ext cx="6348413" cy="4044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  <a:ea typeface="Arial Unicode MS"/>
                <a:cs typeface="Arial Unicode MS"/>
                <a:sym typeface="Symbol" pitchFamily="18" charset="2"/>
              </a:rPr>
              <a:t>iostream </a:t>
            </a:r>
            <a:r>
              <a:rPr lang="zh-CN" altLang="en-US" sz="2000" b="1">
                <a:solidFill>
                  <a:srgbClr val="0000FF"/>
                </a:solidFill>
                <a:ea typeface="Arial Unicode MS"/>
                <a:cs typeface="Arial Unicode MS"/>
                <a:sym typeface="Symbol" pitchFamily="18" charset="2"/>
              </a:rPr>
              <a:t>对字符串的扩充功能：</a:t>
            </a: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  </a:t>
            </a:r>
          </a:p>
          <a:p>
            <a:pPr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字符串常量、字符数组名、字符指针都表示字符串</a:t>
            </a:r>
          </a:p>
          <a:p>
            <a:pPr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  输出字符指针就是输出整个字符串（全部字符）</a:t>
            </a:r>
          </a:p>
          <a:p>
            <a:pPr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  输出字符指针的间接引用是输出单个字符</a:t>
            </a:r>
          </a:p>
          <a:p>
            <a:pPr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b="1">
                <a:solidFill>
                  <a:srgbClr val="0000FF"/>
                </a:solidFill>
                <a:ea typeface="Arial Unicode MS"/>
                <a:cs typeface="Arial Unicode MS"/>
                <a:sym typeface="Symbol" pitchFamily="18" charset="2"/>
              </a:rPr>
              <a:t>基本操作中，串名是地址：</a:t>
            </a:r>
          </a:p>
          <a:p>
            <a:pPr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  字符串名的直接比较是地址比较</a:t>
            </a:r>
          </a:p>
          <a:p>
            <a:pPr>
              <a:lnSpc>
                <a:spcPct val="1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  <a:sym typeface="Symbol" pitchFamily="18" charset="2"/>
              </a:rPr>
              <a:t>  字符串名赋值是赋地址值</a:t>
            </a:r>
          </a:p>
        </p:txBody>
      </p:sp>
      <p:sp>
        <p:nvSpPr>
          <p:cNvPr id="42086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6" grpId="0"/>
      <p:bldP spid="963587" grpId="0"/>
    </p:bld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964611" name="Text Box 3"/>
          <p:cNvSpPr txBox="1">
            <a:spLocks noChangeArrowheads="1"/>
          </p:cNvSpPr>
          <p:nvPr/>
        </p:nvSpPr>
        <p:spPr bwMode="auto">
          <a:xfrm>
            <a:off x="1457325" y="1344613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</a:rPr>
              <a:t>字符数组的访问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{ char ca [5] = { 'a' , 'b' , 'c' , 'd' , 'e' }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for ( int i = 0 ; i &lt; 5 ; i ++ )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     cout &lt;&lt; ca [i] ;		</a:t>
            </a: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逐个数组元素输出</a:t>
            </a:r>
          </a:p>
          <a:p>
            <a:pPr>
              <a:lnSpc>
                <a:spcPct val="14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cout &lt;&lt; endl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cout &lt;&lt; ca &lt;&lt; endl ;		</a:t>
            </a: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整体输出字符数组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42189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1" grpId="0" autoUpdateAnimBg="0"/>
    </p:bld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Text Box 2"/>
          <p:cNvSpPr txBox="1">
            <a:spLocks noChangeArrowheads="1"/>
          </p:cNvSpPr>
          <p:nvPr/>
        </p:nvSpPr>
        <p:spPr bwMode="auto">
          <a:xfrm>
            <a:off x="1457325" y="1350963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字符数组的访问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#include&lt;iostream&gt;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using namespace std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int main()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{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char ca [5] = { 'a' , 'b' , 'c' , 'd' , 'e' }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   for ( int i = 0 ; i &lt; 5 ; i ++ )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        cout &lt;&lt; ca [i] ;		</a:t>
            </a: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逐个数组元素输出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000">
                <a:ea typeface="宋体" pitchFamily="2" charset="-122"/>
              </a:rPr>
              <a:t>   </a:t>
            </a:r>
            <a:r>
              <a:rPr lang="en-US" altLang="zh-CN" sz="2000">
                <a:ea typeface="宋体" pitchFamily="2" charset="-122"/>
              </a:rPr>
              <a:t>cout &lt;&lt; endl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   cout &lt;&lt; ca &lt;&lt; endl ;		</a:t>
            </a: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整体输出字符数组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}</a:t>
            </a:r>
          </a:p>
        </p:txBody>
      </p:sp>
      <p:sp>
        <p:nvSpPr>
          <p:cNvPr id="965635" name="AutoShape 3"/>
          <p:cNvSpPr>
            <a:spLocks/>
          </p:cNvSpPr>
          <p:nvPr/>
        </p:nvSpPr>
        <p:spPr bwMode="auto">
          <a:xfrm>
            <a:off x="5791200" y="908050"/>
            <a:ext cx="1524000" cy="914400"/>
          </a:xfrm>
          <a:prstGeom prst="borderCallout2">
            <a:avLst>
              <a:gd name="adj1" fmla="val 12500"/>
              <a:gd name="adj2" fmla="val -5000"/>
              <a:gd name="adj3" fmla="val 12500"/>
              <a:gd name="adj4" fmla="val -38023"/>
              <a:gd name="adj5" fmla="val 206079"/>
              <a:gd name="adj6" fmla="val -1437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数组初始化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没有结束符</a:t>
            </a:r>
          </a:p>
        </p:txBody>
      </p:sp>
      <p:sp>
        <p:nvSpPr>
          <p:cNvPr id="422915" name="Rectangle 4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2291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animBg="1" autoUpdateAnimBg="0"/>
    </p:bld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Text Box 2"/>
          <p:cNvSpPr txBox="1">
            <a:spLocks noChangeArrowheads="1"/>
          </p:cNvSpPr>
          <p:nvPr/>
        </p:nvSpPr>
        <p:spPr bwMode="auto">
          <a:xfrm>
            <a:off x="1457325" y="1344613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字符数组的访问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#include&lt;iostream&gt;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using namespace std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int main()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{ char ca [5] = { 'a' , 'b' , 'c' , 'd' , 'e' }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  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for ( int i = 0 ; i &lt; 5 ; i ++ )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      cout &lt;&lt; ca [i] ;</a:t>
            </a:r>
            <a:r>
              <a:rPr lang="en-US" altLang="zh-CN" sz="2000">
                <a:ea typeface="宋体" pitchFamily="2" charset="-122"/>
              </a:rPr>
              <a:t>		</a:t>
            </a: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逐个数组元素输出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000">
                <a:ea typeface="宋体" pitchFamily="2" charset="-122"/>
              </a:rPr>
              <a:t>   </a:t>
            </a:r>
            <a:r>
              <a:rPr lang="en-US" altLang="zh-CN" sz="2000">
                <a:ea typeface="宋体" pitchFamily="2" charset="-122"/>
              </a:rPr>
              <a:t>cout &lt;&lt; endl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   cout &lt;&lt; ca &lt;&lt; endl ;		</a:t>
            </a: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整体输出字符数组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}</a:t>
            </a:r>
          </a:p>
        </p:txBody>
      </p:sp>
      <p:sp>
        <p:nvSpPr>
          <p:cNvPr id="966659" name="AutoShape 3"/>
          <p:cNvSpPr>
            <a:spLocks/>
          </p:cNvSpPr>
          <p:nvPr/>
        </p:nvSpPr>
        <p:spPr bwMode="auto">
          <a:xfrm>
            <a:off x="6172200" y="1700213"/>
            <a:ext cx="2438400" cy="533400"/>
          </a:xfrm>
          <a:prstGeom prst="borderCallout2">
            <a:avLst>
              <a:gd name="adj1" fmla="val 21431"/>
              <a:gd name="adj2" fmla="val -3125"/>
              <a:gd name="adj3" fmla="val 21431"/>
              <a:gd name="adj4" fmla="val -23764"/>
              <a:gd name="adj5" fmla="val 353273"/>
              <a:gd name="adj6" fmla="val -8984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可以正确显示字符串</a:t>
            </a:r>
          </a:p>
        </p:txBody>
      </p:sp>
      <p:sp>
        <p:nvSpPr>
          <p:cNvPr id="423939" name="Rectangle 4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2394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9" grpId="0" animBg="1" autoUpdateAnimBg="0"/>
    </p:bld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Text Box 2"/>
          <p:cNvSpPr txBox="1">
            <a:spLocks noChangeArrowheads="1"/>
          </p:cNvSpPr>
          <p:nvPr/>
        </p:nvSpPr>
        <p:spPr bwMode="auto">
          <a:xfrm>
            <a:off x="1457325" y="1344613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字符数组的访问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#include&lt;iostream&gt;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using namespace std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int main()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{ char ca [5] = { 'a' , 'b' , 'c' , 'd' , 'e' }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   for ( int i = 0 ; i &lt; 5 ; i ++ )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        cout &lt;&lt; ca [i] ;		</a:t>
            </a: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逐个数组元素输出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000">
                <a:ea typeface="宋体" pitchFamily="2" charset="-122"/>
              </a:rPr>
              <a:t>   </a:t>
            </a:r>
            <a:r>
              <a:rPr lang="en-US" altLang="zh-CN" sz="2000">
                <a:ea typeface="宋体" pitchFamily="2" charset="-122"/>
              </a:rPr>
              <a:t>cout &lt;&lt; endl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 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cout &lt;&lt; ca &lt;&lt; endl ;</a:t>
            </a:r>
            <a:r>
              <a:rPr lang="en-US" altLang="zh-CN" sz="2000">
                <a:ea typeface="宋体" pitchFamily="2" charset="-122"/>
              </a:rPr>
              <a:t>		</a:t>
            </a: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整体输出字符数组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>
                <a:ea typeface="宋体" pitchFamily="2" charset="-122"/>
              </a:rPr>
              <a:t>}</a:t>
            </a:r>
          </a:p>
        </p:txBody>
      </p:sp>
      <p:sp>
        <p:nvSpPr>
          <p:cNvPr id="967683" name="AutoShape 3"/>
          <p:cNvSpPr>
            <a:spLocks/>
          </p:cNvSpPr>
          <p:nvPr/>
        </p:nvSpPr>
        <p:spPr bwMode="auto">
          <a:xfrm>
            <a:off x="5257800" y="2001838"/>
            <a:ext cx="2895600" cy="914400"/>
          </a:xfrm>
          <a:prstGeom prst="borderCallout2">
            <a:avLst>
              <a:gd name="adj1" fmla="val 12500"/>
              <a:gd name="adj2" fmla="val -2630"/>
              <a:gd name="adj3" fmla="val 12500"/>
              <a:gd name="adj4" fmla="val -20560"/>
              <a:gd name="adj5" fmla="val 311287"/>
              <a:gd name="adj6" fmla="val -7806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找不到结束符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字符串后显示无意义符号</a:t>
            </a:r>
          </a:p>
        </p:txBody>
      </p:sp>
      <p:sp>
        <p:nvSpPr>
          <p:cNvPr id="424963" name="Rectangle 4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2496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pic>
        <p:nvPicPr>
          <p:cNvPr id="96768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222750"/>
            <a:ext cx="368458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7686" name="Oval 6"/>
          <p:cNvSpPr>
            <a:spLocks noChangeArrowheads="1"/>
          </p:cNvSpPr>
          <p:nvPr/>
        </p:nvSpPr>
        <p:spPr bwMode="auto">
          <a:xfrm>
            <a:off x="5029200" y="4635500"/>
            <a:ext cx="1774825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857356" y="607220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烫：</a:t>
            </a:r>
            <a:r>
              <a:rPr lang="en-US" altLang="zh-CN" smtClean="0">
                <a:solidFill>
                  <a:schemeClr val="accent1"/>
                </a:solidFill>
              </a:rPr>
              <a:t>GB2312</a:t>
            </a:r>
            <a:r>
              <a:rPr lang="zh-CN" altLang="en-US" smtClean="0">
                <a:solidFill>
                  <a:schemeClr val="accent1"/>
                </a:solidFill>
              </a:rPr>
              <a:t>的字符编码是</a:t>
            </a:r>
            <a:r>
              <a:rPr lang="en-US" altLang="zh-CN" smtClean="0">
                <a:solidFill>
                  <a:schemeClr val="accent1"/>
                </a:solidFill>
              </a:rPr>
              <a:t>0xcc</a:t>
            </a:r>
            <a:r>
              <a:rPr lang="zh-CN" altLang="en-US" smtClean="0">
                <a:solidFill>
                  <a:schemeClr val="accent1"/>
                </a:solidFill>
              </a:rPr>
              <a:t>，</a:t>
            </a:r>
            <a:r>
              <a:rPr lang="en-US" altLang="zh-CN" smtClean="0">
                <a:solidFill>
                  <a:schemeClr val="accent1"/>
                </a:solidFill>
              </a:rPr>
              <a:t>debug</a:t>
            </a:r>
            <a:r>
              <a:rPr lang="zh-CN" altLang="en-US" smtClean="0">
                <a:solidFill>
                  <a:schemeClr val="accent1"/>
                </a:solidFill>
              </a:rPr>
              <a:t>版会自动对栈空间初始化为</a:t>
            </a:r>
            <a:r>
              <a:rPr lang="en-US" altLang="zh-CN" smtClean="0">
                <a:solidFill>
                  <a:schemeClr val="accent1"/>
                </a:solidFill>
              </a:rPr>
              <a:t>0xcc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6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3" grpId="0" animBg="1" autoUpdateAnimBg="0"/>
      <p:bldP spid="967686" grpId="0" animBg="1"/>
    </p:bld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Text Box 2"/>
          <p:cNvSpPr txBox="1">
            <a:spLocks noChangeArrowheads="1"/>
          </p:cNvSpPr>
          <p:nvPr/>
        </p:nvSpPr>
        <p:spPr bwMode="auto">
          <a:xfrm>
            <a:off x="1457325" y="1344613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</a:rPr>
              <a:t>字符数组的访问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{ char ca [5] = { 'a' , 'b' , 'c' , 'd' , 'e' }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for ( int i = 0 ; i &lt; 5 ; i ++ )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     cout &lt;&lt; ca [i] ;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逐个数组元素输出</a:t>
            </a:r>
          </a:p>
          <a:p>
            <a:pPr>
              <a:lnSpc>
                <a:spcPct val="14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cout &lt;&lt; endl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cout &lt;&lt; ca &lt;&lt; endl ;</a:t>
            </a:r>
            <a:r>
              <a:rPr lang="en-US" altLang="zh-CN" sz="2000" b="1"/>
              <a:t>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整体输出字符数组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968707" name="Rectangle 3"/>
          <p:cNvSpPr>
            <a:spLocks noChangeArrowheads="1"/>
          </p:cNvSpPr>
          <p:nvPr/>
        </p:nvSpPr>
        <p:spPr bwMode="auto">
          <a:xfrm>
            <a:off x="1676400" y="3213100"/>
            <a:ext cx="5919788" cy="20764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b="1"/>
              <a:t>static char cb [10] = { 'a' , 'b' , 'c' , 'd' , 'e'</a:t>
            </a:r>
            <a:r>
              <a:rPr lang="en-US" altLang="zh-CN" sz="2000"/>
              <a:t> </a:t>
            </a:r>
            <a:r>
              <a:rPr lang="en-US" altLang="zh-CN" sz="2000" b="1"/>
              <a:t>} ;</a:t>
            </a:r>
          </a:p>
          <a:p>
            <a:pPr algn="just" eaLnBrk="0" hangingPunct="0">
              <a:lnSpc>
                <a:spcPct val="130000"/>
              </a:lnSpc>
            </a:pPr>
            <a:r>
              <a:rPr lang="en-US" altLang="zh-CN" sz="2000" b="1"/>
              <a:t>for ( int i = 0 ; i &lt; 5 ; i ++ )  </a:t>
            </a:r>
          </a:p>
          <a:p>
            <a:pPr algn="just" eaLnBrk="0" hangingPunct="0">
              <a:lnSpc>
                <a:spcPct val="130000"/>
              </a:lnSpc>
            </a:pPr>
            <a:r>
              <a:rPr lang="en-US" altLang="zh-CN" sz="2000" b="1"/>
              <a:t>      cout &lt;&lt; cb [i] ;</a:t>
            </a:r>
          </a:p>
          <a:p>
            <a:pPr algn="just" eaLnBrk="0" hangingPunct="0">
              <a:lnSpc>
                <a:spcPct val="130000"/>
              </a:lnSpc>
            </a:pPr>
            <a:r>
              <a:rPr lang="en-US" altLang="zh-CN" sz="2000" b="1"/>
              <a:t>cout &lt;&lt; endl ;</a:t>
            </a:r>
          </a:p>
          <a:p>
            <a:pPr algn="just" eaLnBrk="0" hangingPunct="0">
              <a:lnSpc>
                <a:spcPct val="130000"/>
              </a:lnSpc>
            </a:pPr>
            <a:r>
              <a:rPr lang="en-US" altLang="zh-CN" sz="2000" b="1"/>
              <a:t>cout &lt;&lt; cb &lt;&lt; endl ;</a:t>
            </a:r>
          </a:p>
        </p:txBody>
      </p:sp>
      <p:sp>
        <p:nvSpPr>
          <p:cNvPr id="425987" name="Rectangle 4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2598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7" grpId="0" animBg="1" autoUpdateAnimBg="0"/>
    </p:bld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Text Box 2"/>
          <p:cNvSpPr txBox="1">
            <a:spLocks noChangeArrowheads="1"/>
          </p:cNvSpPr>
          <p:nvPr/>
        </p:nvSpPr>
        <p:spPr bwMode="auto">
          <a:xfrm>
            <a:off x="1457325" y="1344613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</a:rPr>
              <a:t>字符数组的访问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{ char ca [5] = { 'a' , 'b' , 'c' , 'd' , 'e' }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for ( int i = 0 ; i &lt; 5 ; i ++ )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     cout &lt;&lt; ca [i] ;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逐个数组元素输出</a:t>
            </a:r>
          </a:p>
          <a:p>
            <a:pPr>
              <a:lnSpc>
                <a:spcPct val="14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cout &lt;&lt; endl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cout &lt;&lt; ca &lt;&lt; endl ;</a:t>
            </a:r>
            <a:r>
              <a:rPr lang="en-US" altLang="zh-CN" sz="2000" b="1"/>
              <a:t>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整体输出字符数组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969732" name="AutoShape 4"/>
          <p:cNvSpPr>
            <a:spLocks/>
          </p:cNvSpPr>
          <p:nvPr/>
        </p:nvSpPr>
        <p:spPr bwMode="auto">
          <a:xfrm>
            <a:off x="5029200" y="908050"/>
            <a:ext cx="3200400" cy="914400"/>
          </a:xfrm>
          <a:prstGeom prst="borderCallout2">
            <a:avLst>
              <a:gd name="adj1" fmla="val 12500"/>
              <a:gd name="adj2" fmla="val -2380"/>
              <a:gd name="adj3" fmla="val 12500"/>
              <a:gd name="adj4" fmla="val -16069"/>
              <a:gd name="adj5" fmla="val 230556"/>
              <a:gd name="adj6" fmla="val -6051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静态数组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自动对其余元素初始化为</a:t>
            </a:r>
            <a:r>
              <a:rPr lang="en-US" altLang="zh-CN" sz="2000" b="1"/>
              <a:t>'\0' </a:t>
            </a:r>
          </a:p>
        </p:txBody>
      </p:sp>
      <p:sp>
        <p:nvSpPr>
          <p:cNvPr id="427011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2701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sp>
        <p:nvSpPr>
          <p:cNvPr id="969736" name="Rectangle 8"/>
          <p:cNvSpPr>
            <a:spLocks noChangeArrowheads="1"/>
          </p:cNvSpPr>
          <p:nvPr/>
        </p:nvSpPr>
        <p:spPr bwMode="auto">
          <a:xfrm>
            <a:off x="1676400" y="3213100"/>
            <a:ext cx="5919788" cy="20764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static</a:t>
            </a:r>
            <a:r>
              <a:rPr lang="en-US" altLang="zh-CN" sz="2000" b="1" dirty="0">
                <a:solidFill>
                  <a:srgbClr val="0000CC"/>
                </a:solidFill>
                <a:ea typeface="宋体" pitchFamily="2" charset="-122"/>
              </a:rPr>
              <a:t> char </a:t>
            </a:r>
            <a:r>
              <a:rPr lang="en-US" altLang="zh-CN" sz="2000" b="1" dirty="0" err="1">
                <a:solidFill>
                  <a:srgbClr val="0000CC"/>
                </a:solidFill>
                <a:ea typeface="宋体" pitchFamily="2" charset="-122"/>
              </a:rPr>
              <a:t>cb</a:t>
            </a:r>
            <a:r>
              <a:rPr lang="en-US" altLang="zh-CN" sz="2000" b="1" dirty="0">
                <a:solidFill>
                  <a:srgbClr val="0000CC"/>
                </a:solidFill>
                <a:ea typeface="宋体" pitchFamily="2" charset="-122"/>
              </a:rPr>
              <a:t> [10] = { 'a' , 'b' , 'c' , 'd' , 'e'</a:t>
            </a:r>
            <a:r>
              <a:rPr lang="en-US" altLang="zh-CN" sz="2000" dirty="0">
                <a:solidFill>
                  <a:srgbClr val="0000CC"/>
                </a:solidFill>
                <a:ea typeface="宋体" pitchFamily="2" charset="-122"/>
              </a:rPr>
              <a:t> </a:t>
            </a:r>
            <a:r>
              <a:rPr lang="en-US" altLang="zh-CN" sz="2000" b="1" dirty="0">
                <a:solidFill>
                  <a:srgbClr val="0000CC"/>
                </a:solidFill>
                <a:ea typeface="宋体" pitchFamily="2" charset="-122"/>
              </a:rPr>
              <a:t>} ;</a:t>
            </a:r>
          </a:p>
          <a:p>
            <a:pPr algn="just" eaLnBrk="0" hangingPunct="0">
              <a:lnSpc>
                <a:spcPct val="1300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for ( </a:t>
            </a:r>
            <a:r>
              <a:rPr lang="en-US" altLang="zh-CN" sz="2000" b="1" dirty="0" err="1">
                <a:ea typeface="宋体" pitchFamily="2" charset="-122"/>
              </a:rPr>
              <a:t>int</a:t>
            </a:r>
            <a:r>
              <a:rPr lang="en-US" altLang="zh-CN" sz="2000" b="1" dirty="0">
                <a:ea typeface="宋体" pitchFamily="2" charset="-122"/>
              </a:rPr>
              <a:t> </a:t>
            </a:r>
            <a:r>
              <a:rPr lang="en-US" altLang="zh-CN" sz="2000" b="1" dirty="0" err="1">
                <a:ea typeface="宋体" pitchFamily="2" charset="-122"/>
              </a:rPr>
              <a:t>i</a:t>
            </a:r>
            <a:r>
              <a:rPr lang="en-US" altLang="zh-CN" sz="2000" b="1" dirty="0">
                <a:ea typeface="宋体" pitchFamily="2" charset="-122"/>
              </a:rPr>
              <a:t> = 0 ; </a:t>
            </a:r>
            <a:r>
              <a:rPr lang="en-US" altLang="zh-CN" sz="2000" b="1" dirty="0" err="1">
                <a:ea typeface="宋体" pitchFamily="2" charset="-122"/>
              </a:rPr>
              <a:t>i</a:t>
            </a:r>
            <a:r>
              <a:rPr lang="en-US" altLang="zh-CN" sz="2000" b="1" dirty="0">
                <a:ea typeface="宋体" pitchFamily="2" charset="-122"/>
              </a:rPr>
              <a:t> &lt; 5 ; </a:t>
            </a:r>
            <a:r>
              <a:rPr lang="en-US" altLang="zh-CN" sz="2000" b="1" dirty="0" err="1">
                <a:ea typeface="宋体" pitchFamily="2" charset="-122"/>
              </a:rPr>
              <a:t>i</a:t>
            </a:r>
            <a:r>
              <a:rPr lang="en-US" altLang="zh-CN" sz="2000" b="1" dirty="0">
                <a:ea typeface="宋体" pitchFamily="2" charset="-122"/>
              </a:rPr>
              <a:t> ++ )  </a:t>
            </a:r>
          </a:p>
          <a:p>
            <a:pPr algn="just" eaLnBrk="0" hangingPunct="0">
              <a:lnSpc>
                <a:spcPct val="1300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</a:t>
            </a:r>
            <a:r>
              <a:rPr lang="en-US" altLang="zh-CN" sz="2000" b="1" dirty="0" err="1">
                <a:ea typeface="宋体" pitchFamily="2" charset="-122"/>
              </a:rPr>
              <a:t>cb</a:t>
            </a:r>
            <a:r>
              <a:rPr lang="en-US" altLang="zh-CN" sz="2000" b="1" dirty="0">
                <a:ea typeface="宋体" pitchFamily="2" charset="-122"/>
              </a:rPr>
              <a:t> [</a:t>
            </a:r>
            <a:r>
              <a:rPr lang="en-US" altLang="zh-CN" sz="2000" b="1" dirty="0" err="1">
                <a:ea typeface="宋体" pitchFamily="2" charset="-122"/>
              </a:rPr>
              <a:t>i</a:t>
            </a:r>
            <a:r>
              <a:rPr lang="en-US" altLang="zh-CN" sz="2000" b="1" dirty="0">
                <a:ea typeface="宋体" pitchFamily="2" charset="-122"/>
              </a:rPr>
              <a:t>] ;</a:t>
            </a:r>
          </a:p>
          <a:p>
            <a:pPr algn="just" eaLnBrk="0" hangingPunct="0">
              <a:lnSpc>
                <a:spcPct val="130000"/>
              </a:lnSpc>
              <a:defRPr/>
            </a:pP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</a:t>
            </a:r>
            <a:r>
              <a:rPr lang="en-US" altLang="zh-CN" sz="2000" b="1" dirty="0" err="1">
                <a:ea typeface="宋体" pitchFamily="2" charset="-122"/>
              </a:rPr>
              <a:t>endl</a:t>
            </a:r>
            <a:r>
              <a:rPr lang="en-US" altLang="zh-CN" sz="2000" b="1" dirty="0">
                <a:ea typeface="宋体" pitchFamily="2" charset="-122"/>
              </a:rPr>
              <a:t> ;</a:t>
            </a:r>
          </a:p>
          <a:p>
            <a:pPr algn="just" eaLnBrk="0" hangingPunct="0">
              <a:lnSpc>
                <a:spcPct val="130000"/>
              </a:lnSpc>
              <a:defRPr/>
            </a:pP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</a:t>
            </a:r>
            <a:r>
              <a:rPr lang="en-US" altLang="zh-CN" sz="2000" b="1" dirty="0" err="1">
                <a:ea typeface="宋体" pitchFamily="2" charset="-122"/>
              </a:rPr>
              <a:t>cb</a:t>
            </a:r>
            <a:r>
              <a:rPr lang="en-US" altLang="zh-CN" sz="2000" b="1" dirty="0">
                <a:ea typeface="宋体" pitchFamily="2" charset="-122"/>
              </a:rPr>
              <a:t> &lt;&lt; </a:t>
            </a:r>
            <a:r>
              <a:rPr lang="en-US" altLang="zh-CN" sz="2000" b="1" dirty="0" err="1">
                <a:ea typeface="宋体" pitchFamily="2" charset="-122"/>
              </a:rPr>
              <a:t>endl</a:t>
            </a:r>
            <a:r>
              <a:rPr lang="en-US" altLang="zh-CN" sz="2000" b="1" dirty="0">
                <a:ea typeface="宋体" pitchFamily="2" charset="-122"/>
              </a:rPr>
              <a:t>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2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3429000" y="4729163"/>
            <a:ext cx="2133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609600" y="133985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008000"/>
                </a:solidFill>
              </a:rPr>
              <a:t>2</a:t>
            </a:r>
            <a:r>
              <a:rPr lang="zh-CN" altLang="en-US" sz="2000" b="1" i="1">
                <a:solidFill>
                  <a:srgbClr val="008000"/>
                </a:solidFill>
              </a:rPr>
              <a:t>．以指针方式访问数组 </a:t>
            </a:r>
          </a:p>
        </p:txBody>
      </p:sp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958850" y="1828800"/>
            <a:ext cx="4298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数组名是隐含意义的常指针（直接地址）</a:t>
            </a:r>
          </a:p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其关联类型是数组元素的类型</a:t>
            </a: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990600" y="4195763"/>
            <a:ext cx="19812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      ==  &amp; a [ 0 ]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+ 1 ==  &amp; a [ 1 ]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+ i  ==  &amp; a [ i ] </a:t>
            </a:r>
          </a:p>
        </p:txBody>
      </p:sp>
      <p:sp>
        <p:nvSpPr>
          <p:cNvPr id="51206" name="Rectangle 10"/>
          <p:cNvSpPr>
            <a:spLocks noChangeArrowheads="1"/>
          </p:cNvSpPr>
          <p:nvPr/>
        </p:nvSpPr>
        <p:spPr bwMode="auto">
          <a:xfrm>
            <a:off x="3513138" y="4195763"/>
            <a:ext cx="227806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800"/>
              <a:t>*a             == a [ 0 ] </a:t>
            </a:r>
          </a:p>
          <a:p>
            <a:pPr>
              <a:lnSpc>
                <a:spcPct val="16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* ( a + 1 ) == a [ 1 ]</a:t>
            </a:r>
            <a:r>
              <a:rPr lang="en-US" altLang="zh-CN" sz="1800"/>
              <a:t> </a:t>
            </a:r>
          </a:p>
          <a:p>
            <a:pPr>
              <a:lnSpc>
                <a:spcPct val="160000"/>
              </a:lnSpc>
            </a:pPr>
            <a:r>
              <a:rPr lang="en-US" altLang="zh-CN" sz="1800"/>
              <a:t>* ( a + i )  == a [  i ] </a:t>
            </a:r>
          </a:p>
        </p:txBody>
      </p:sp>
      <p:grpSp>
        <p:nvGrpSpPr>
          <p:cNvPr id="51207" name="Group 11"/>
          <p:cNvGrpSpPr>
            <a:grpSpLocks/>
          </p:cNvGrpSpPr>
          <p:nvPr/>
        </p:nvGrpSpPr>
        <p:grpSpPr bwMode="auto">
          <a:xfrm>
            <a:off x="6473825" y="958850"/>
            <a:ext cx="1984375" cy="5135563"/>
            <a:chOff x="4078" y="720"/>
            <a:chExt cx="1250" cy="3235"/>
          </a:xfrm>
        </p:grpSpPr>
        <p:grpSp>
          <p:nvGrpSpPr>
            <p:cNvPr id="51211" name="Group 12"/>
            <p:cNvGrpSpPr>
              <a:grpSpLocks/>
            </p:cNvGrpSpPr>
            <p:nvPr/>
          </p:nvGrpSpPr>
          <p:grpSpPr bwMode="auto">
            <a:xfrm>
              <a:off x="4078" y="720"/>
              <a:ext cx="1250" cy="3235"/>
              <a:chOff x="4078" y="720"/>
              <a:chExt cx="1250" cy="3235"/>
            </a:xfrm>
          </p:grpSpPr>
          <p:sp>
            <p:nvSpPr>
              <p:cNvPr id="51213" name="Text Box 13"/>
              <p:cNvSpPr txBox="1">
                <a:spLocks noChangeArrowheads="1"/>
              </p:cNvSpPr>
              <p:nvPr/>
            </p:nvSpPr>
            <p:spPr bwMode="auto">
              <a:xfrm>
                <a:off x="4942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grpSp>
            <p:nvGrpSpPr>
              <p:cNvPr id="51214" name="Group 14"/>
              <p:cNvGrpSpPr>
                <a:grpSpLocks/>
              </p:cNvGrpSpPr>
              <p:nvPr/>
            </p:nvGrpSpPr>
            <p:grpSpPr bwMode="auto">
              <a:xfrm>
                <a:off x="4078" y="720"/>
                <a:ext cx="834" cy="3235"/>
                <a:chOff x="3744" y="720"/>
                <a:chExt cx="834" cy="3235"/>
              </a:xfrm>
            </p:grpSpPr>
            <p:sp>
              <p:nvSpPr>
                <p:cNvPr id="51215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217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8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19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0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1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2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3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4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5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6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7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8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29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0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1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2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33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1234" name="Group 34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5126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6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6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1235" name="Group 38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5126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6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6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1236" name="Group 42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5125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5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5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1237" name="Group 46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5125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5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56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1238" name="Group 50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5125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52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5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1239" name="Group 54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5124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49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50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1240" name="Group 58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5124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46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4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1241" name="Group 62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51242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43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44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51212" name="Text Box 66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547907" name="Oval 67"/>
          <p:cNvSpPr>
            <a:spLocks noChangeArrowheads="1"/>
          </p:cNvSpPr>
          <p:nvPr/>
        </p:nvSpPr>
        <p:spPr bwMode="auto">
          <a:xfrm>
            <a:off x="6559550" y="1955800"/>
            <a:ext cx="1143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209" name="Text Box 68"/>
          <p:cNvSpPr txBox="1">
            <a:spLocks noChangeArrowheads="1"/>
          </p:cNvSpPr>
          <p:nvPr/>
        </p:nvSpPr>
        <p:spPr bwMode="auto">
          <a:xfrm>
            <a:off x="990600" y="3089275"/>
            <a:ext cx="29908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/>
              <a:t>int  a [ 10 ]  = { 1, 3, 5, 7, 9 } ;</a:t>
            </a:r>
          </a:p>
          <a:p>
            <a:pPr>
              <a:lnSpc>
                <a:spcPct val="150000"/>
              </a:lnSpc>
            </a:pPr>
            <a:r>
              <a:rPr lang="zh-CN" altLang="en-US" sz="1800" b="1"/>
              <a:t>则：</a:t>
            </a:r>
          </a:p>
        </p:txBody>
      </p:sp>
      <p:sp>
        <p:nvSpPr>
          <p:cNvPr id="51210" name="Rectangle 7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907" grpId="0" animBg="1" autoUpdateAnimBg="0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Text Box 2"/>
          <p:cNvSpPr txBox="1">
            <a:spLocks noChangeArrowheads="1"/>
          </p:cNvSpPr>
          <p:nvPr/>
        </p:nvSpPr>
        <p:spPr bwMode="auto">
          <a:xfrm>
            <a:off x="1457325" y="1344613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</a:rPr>
              <a:t>字符数组的访问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{ char ca [5] = { 'a' , 'b' , 'c' , 'd' , 'e' }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for ( int i = 0 ; i &lt; 5 ; i ++ )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     cout &lt;&lt; ca [i] ;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逐个数组元素输出</a:t>
            </a:r>
          </a:p>
          <a:p>
            <a:pPr>
              <a:lnSpc>
                <a:spcPct val="14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cout &lt;&lt; endl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cout &lt;&lt; ca &lt;&lt; endl ;</a:t>
            </a:r>
            <a:r>
              <a:rPr lang="en-US" altLang="zh-CN" sz="2000" b="1"/>
              <a:t>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整体输出字符数组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970755" name="Rectangle 3"/>
          <p:cNvSpPr>
            <a:spLocks noChangeArrowheads="1"/>
          </p:cNvSpPr>
          <p:nvPr/>
        </p:nvSpPr>
        <p:spPr bwMode="auto">
          <a:xfrm>
            <a:off x="1676400" y="3213100"/>
            <a:ext cx="5919788" cy="20764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static char </a:t>
            </a:r>
            <a:r>
              <a:rPr lang="en-US" altLang="zh-CN" sz="2000" b="1" dirty="0" err="1">
                <a:ea typeface="宋体" pitchFamily="2" charset="-122"/>
              </a:rPr>
              <a:t>cb</a:t>
            </a:r>
            <a:r>
              <a:rPr lang="en-US" altLang="zh-CN" sz="2000" b="1" dirty="0">
                <a:ea typeface="宋体" pitchFamily="2" charset="-122"/>
              </a:rPr>
              <a:t> [10] = { 'a' , 'b' , 'c',</a:t>
            </a:r>
            <a:r>
              <a:rPr lang="en-US" altLang="zh-CN" sz="2000" b="1" dirty="0">
                <a:solidFill>
                  <a:srgbClr val="0000CC"/>
                </a:solidFill>
                <a:ea typeface="宋体" pitchFamily="2" charset="-122"/>
              </a:rPr>
              <a:t> </a:t>
            </a:r>
            <a:r>
              <a:rPr lang="en-US" altLang="zh-CN" sz="2000" b="1" dirty="0">
                <a:ea typeface="宋体" pitchFamily="2" charset="-122"/>
              </a:rPr>
              <a:t>'d' , 'e' } ;</a:t>
            </a:r>
          </a:p>
          <a:p>
            <a:pPr algn="just" eaLnBrk="0" hangingPunct="0"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for ( </a:t>
            </a:r>
            <a:r>
              <a:rPr lang="en-US" altLang="zh-C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= 0 ; </a:t>
            </a:r>
            <a:r>
              <a:rPr lang="en-US" altLang="zh-C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&lt; 5 ; </a:t>
            </a:r>
            <a:r>
              <a:rPr lang="en-US" altLang="zh-C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++ )  </a:t>
            </a:r>
          </a:p>
          <a:p>
            <a:pPr algn="just" eaLnBrk="0" hangingPunct="0"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    </a:t>
            </a:r>
            <a:r>
              <a:rPr lang="en-US" altLang="zh-C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cout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&lt;&lt; </a:t>
            </a:r>
            <a:r>
              <a:rPr lang="en-US" altLang="zh-C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cb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[</a:t>
            </a:r>
            <a:r>
              <a:rPr lang="en-US" altLang="zh-C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] ;</a:t>
            </a:r>
          </a:p>
          <a:p>
            <a:pPr algn="just" eaLnBrk="0" hangingPunct="0">
              <a:lnSpc>
                <a:spcPct val="130000"/>
              </a:lnSpc>
              <a:defRPr/>
            </a:pP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</a:t>
            </a:r>
            <a:r>
              <a:rPr lang="en-US" altLang="zh-CN" sz="2000" b="1" dirty="0" err="1">
                <a:ea typeface="宋体" pitchFamily="2" charset="-122"/>
              </a:rPr>
              <a:t>endl</a:t>
            </a:r>
            <a:r>
              <a:rPr lang="en-US" altLang="zh-CN" sz="2000" b="1" dirty="0">
                <a:ea typeface="宋体" pitchFamily="2" charset="-122"/>
              </a:rPr>
              <a:t> ;</a:t>
            </a:r>
          </a:p>
          <a:p>
            <a:pPr algn="just" eaLnBrk="0" hangingPunct="0">
              <a:lnSpc>
                <a:spcPct val="130000"/>
              </a:lnSpc>
              <a:defRPr/>
            </a:pPr>
            <a:r>
              <a:rPr lang="en-US" altLang="zh-C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cout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&lt;&lt; </a:t>
            </a:r>
            <a:r>
              <a:rPr lang="en-US" altLang="zh-C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cb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&lt;&lt; </a:t>
            </a:r>
            <a:r>
              <a:rPr lang="en-US" altLang="zh-C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endl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;</a:t>
            </a:r>
          </a:p>
        </p:txBody>
      </p:sp>
      <p:sp>
        <p:nvSpPr>
          <p:cNvPr id="970756" name="AutoShape 4"/>
          <p:cNvSpPr>
            <a:spLocks/>
          </p:cNvSpPr>
          <p:nvPr/>
        </p:nvSpPr>
        <p:spPr bwMode="auto">
          <a:xfrm>
            <a:off x="6019800" y="1773238"/>
            <a:ext cx="2133600" cy="914400"/>
          </a:xfrm>
          <a:prstGeom prst="borderCallout2">
            <a:avLst>
              <a:gd name="adj1" fmla="val 12500"/>
              <a:gd name="adj2" fmla="val -3569"/>
              <a:gd name="adj3" fmla="val 12500"/>
              <a:gd name="adj4" fmla="val -23514"/>
              <a:gd name="adj5" fmla="val 263023"/>
              <a:gd name="adj6" fmla="val -877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都能够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正确输出字符串</a:t>
            </a:r>
            <a:r>
              <a:rPr lang="zh-CN" altLang="en-US" sz="2000" b="1"/>
              <a:t> </a:t>
            </a:r>
          </a:p>
        </p:txBody>
      </p:sp>
      <p:sp>
        <p:nvSpPr>
          <p:cNvPr id="428036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28037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pic>
        <p:nvPicPr>
          <p:cNvPr id="97076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8563" y="4149725"/>
            <a:ext cx="345122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6" grpId="0" animBg="1" autoUpdateAnimBg="0"/>
    </p:bld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Text Box 2"/>
          <p:cNvSpPr txBox="1">
            <a:spLocks noChangeArrowheads="1"/>
          </p:cNvSpPr>
          <p:nvPr/>
        </p:nvSpPr>
        <p:spPr bwMode="auto">
          <a:xfrm>
            <a:off x="1457325" y="1344613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</a:rPr>
              <a:t>字符数组的访问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{ char ca [5] = { 'a' , 'b' , 'c' , 'd' , 'e' }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for ( int i = 0 ; i &lt; 5 ; i ++ )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     cout &lt;&lt; ca [i] ;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逐个数组元素输出</a:t>
            </a:r>
          </a:p>
          <a:p>
            <a:pPr>
              <a:lnSpc>
                <a:spcPct val="14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cout &lt;&lt; endl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cout &lt;&lt; ca &lt;&lt; endl ;</a:t>
            </a:r>
            <a:r>
              <a:rPr lang="en-US" altLang="zh-CN" sz="2000" b="1"/>
              <a:t>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整体输出字符数组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1676400" y="3224213"/>
            <a:ext cx="6208713" cy="20764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b="1"/>
              <a:t>char cc[ ] = { 'i' , 'j' , 'k' , 'l' , 'm' , '\0' };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/>
              <a:t>  for ( int  i = 0 ; i &lt; sizeof( cc ) / sizeof( char )-1 ; i ++ )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/>
              <a:t>       cout &lt;&lt; cc[i]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/>
              <a:t>  cout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/>
              <a:t>  cout &lt;&lt; cc &lt;&lt; endl ; </a:t>
            </a:r>
          </a:p>
        </p:txBody>
      </p:sp>
      <p:sp>
        <p:nvSpPr>
          <p:cNvPr id="429059" name="Rectangle 4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2906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animBg="1" autoUpdateAnimBg="0"/>
    </p:bld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Text Box 2"/>
          <p:cNvSpPr txBox="1">
            <a:spLocks noChangeArrowheads="1"/>
          </p:cNvSpPr>
          <p:nvPr/>
        </p:nvSpPr>
        <p:spPr bwMode="auto">
          <a:xfrm>
            <a:off x="1457325" y="1343025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</a:rPr>
              <a:t>字符数组的访问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{ char ca [5] = { 'a' , 'b' , 'c' , 'd' , 'e' }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for ( int i = 0 ; i &lt; 5 ; i ++ )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     cout &lt;&lt; ca [i] ;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逐个数组元素输出</a:t>
            </a:r>
          </a:p>
          <a:p>
            <a:pPr>
              <a:lnSpc>
                <a:spcPct val="14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cout &lt;&lt; endl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cout &lt;&lt; ca &lt;&lt; endl ;</a:t>
            </a:r>
            <a:r>
              <a:rPr lang="en-US" altLang="zh-CN" sz="2000" b="1"/>
              <a:t>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整体输出字符数组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972803" name="Rectangle 3"/>
          <p:cNvSpPr>
            <a:spLocks noChangeArrowheads="1"/>
          </p:cNvSpPr>
          <p:nvPr/>
        </p:nvSpPr>
        <p:spPr bwMode="auto">
          <a:xfrm>
            <a:off x="1676400" y="3224213"/>
            <a:ext cx="6208713" cy="20764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char cc[ ] = { 'i' , 'j' , 'k' , 'l' , 'm' , </a:t>
            </a:r>
            <a:r>
              <a:rPr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'\0'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};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for ( int  i = 0 ; i &lt; sizeof( cc ) / sizeof( char )-1 ; i ++ )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     cout &lt;&lt; cc[i] 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cout &lt;&lt; endl 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cout &lt;&lt; cc &lt;&lt; endl ; </a:t>
            </a:r>
          </a:p>
        </p:txBody>
      </p:sp>
      <p:sp>
        <p:nvSpPr>
          <p:cNvPr id="972804" name="AutoShape 4"/>
          <p:cNvSpPr>
            <a:spLocks/>
          </p:cNvSpPr>
          <p:nvPr/>
        </p:nvSpPr>
        <p:spPr bwMode="auto">
          <a:xfrm>
            <a:off x="6705600" y="1052513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2042"/>
              <a:gd name="adj5" fmla="val 327866"/>
              <a:gd name="adj6" fmla="val -7587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添加结束符</a:t>
            </a:r>
          </a:p>
        </p:txBody>
      </p:sp>
      <p:sp>
        <p:nvSpPr>
          <p:cNvPr id="430084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3008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04" grpId="0" animBg="1" autoUpdateAnimBg="0"/>
    </p:bld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ext Box 2"/>
          <p:cNvSpPr txBox="1">
            <a:spLocks noChangeArrowheads="1"/>
          </p:cNvSpPr>
          <p:nvPr/>
        </p:nvSpPr>
        <p:spPr bwMode="auto">
          <a:xfrm>
            <a:off x="1457325" y="1341438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</a:rPr>
              <a:t>字符数组的访问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{ char ca [5] = { 'a' , 'b' , 'c' , 'd' , 'e' }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for ( int i = 0 ; i &lt; 5 ; i ++ )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     cout &lt;&lt; ca [i] ;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逐个数组元素输出</a:t>
            </a:r>
          </a:p>
          <a:p>
            <a:pPr>
              <a:lnSpc>
                <a:spcPct val="14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cout &lt;&lt; endl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cout &lt;&lt; ca &lt;&lt; endl ;</a:t>
            </a:r>
            <a:r>
              <a:rPr lang="en-US" altLang="zh-CN" sz="2000" b="1"/>
              <a:t>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整体输出字符数组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973827" name="Rectangle 3"/>
          <p:cNvSpPr>
            <a:spLocks noChangeArrowheads="1"/>
          </p:cNvSpPr>
          <p:nvPr/>
        </p:nvSpPr>
        <p:spPr bwMode="auto">
          <a:xfrm>
            <a:off x="1676400" y="3224213"/>
            <a:ext cx="6208713" cy="20764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char cc[ ] = { 'i' , 'j' , 'k' , 'l' , 'm' , '\0' };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for ( int  i = 0 ; i &lt;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sizeof( cc ) / sizeof( char )-1</a:t>
            </a:r>
            <a:r>
              <a:rPr lang="en-US" altLang="zh-CN" sz="2000" b="1">
                <a:ea typeface="宋体" pitchFamily="2" charset="-122"/>
              </a:rPr>
              <a:t> ; i ++ )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     cout &lt;&lt; cc[i] 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cout &lt;&lt; endl 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cout &lt;&lt; cc &lt;&lt; endl ; </a:t>
            </a:r>
          </a:p>
        </p:txBody>
      </p:sp>
      <p:sp>
        <p:nvSpPr>
          <p:cNvPr id="973828" name="AutoShape 4"/>
          <p:cNvSpPr>
            <a:spLocks/>
          </p:cNvSpPr>
          <p:nvPr/>
        </p:nvSpPr>
        <p:spPr bwMode="auto">
          <a:xfrm>
            <a:off x="6629400" y="1450975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7852"/>
              <a:gd name="adj5" fmla="val 357032"/>
              <a:gd name="adj6" fmla="val -10044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计算字节数</a:t>
            </a:r>
          </a:p>
        </p:txBody>
      </p:sp>
      <p:sp>
        <p:nvSpPr>
          <p:cNvPr id="431108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31109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pic>
        <p:nvPicPr>
          <p:cNvPr id="9738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0463" y="4292600"/>
            <a:ext cx="35623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8" grpId="0" animBg="1" autoUpdateAnimBg="0"/>
    </p:bld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Text Box 2"/>
          <p:cNvSpPr txBox="1">
            <a:spLocks noChangeArrowheads="1"/>
          </p:cNvSpPr>
          <p:nvPr/>
        </p:nvSpPr>
        <p:spPr bwMode="auto">
          <a:xfrm>
            <a:off x="1457325" y="1344613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</a:rPr>
              <a:t>字符数组的访问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{ char ca [5] = { 'a' , 'b' , 'c' , 'd' , 'e' }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for ( int i = 0 ; i &lt; 5 ; i ++ )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     cout &lt;&lt; ca [i] ;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逐个数组元素输出</a:t>
            </a:r>
          </a:p>
          <a:p>
            <a:pPr>
              <a:lnSpc>
                <a:spcPct val="14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cout &lt;&lt; endl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cout &lt;&lt; ca &lt;&lt; endl ;</a:t>
            </a:r>
            <a:r>
              <a:rPr lang="en-US" altLang="zh-CN" sz="2000" b="1"/>
              <a:t>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整体输出字符数组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974851" name="Rectangle 3"/>
          <p:cNvSpPr>
            <a:spLocks noChangeArrowheads="1"/>
          </p:cNvSpPr>
          <p:nvPr/>
        </p:nvSpPr>
        <p:spPr bwMode="auto">
          <a:xfrm>
            <a:off x="1676400" y="3217863"/>
            <a:ext cx="5867400" cy="22272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1"/>
              <a:t>char cd[ ] = "I am a student."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1"/>
              <a:t>  for ( int i = 0 ; cd[i] != '\0' ; i ++ )  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1"/>
              <a:t>       cout &lt;&lt; cd[i]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1"/>
              <a:t>  cout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1"/>
              <a:t>  cout &lt;&lt; cd &lt;&lt; endl ; </a:t>
            </a:r>
          </a:p>
        </p:txBody>
      </p:sp>
      <p:sp>
        <p:nvSpPr>
          <p:cNvPr id="432131" name="Rectangle 4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3213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1" grpId="0" animBg="1" autoUpdateAnimBg="0"/>
    </p:bld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Text Box 2"/>
          <p:cNvSpPr txBox="1">
            <a:spLocks noChangeArrowheads="1"/>
          </p:cNvSpPr>
          <p:nvPr/>
        </p:nvSpPr>
        <p:spPr bwMode="auto">
          <a:xfrm>
            <a:off x="1457325" y="1343025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</a:rPr>
              <a:t>字符数组的访问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{ char ca [5] = { 'a' , 'b' , 'c' , 'd' , 'e' }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for ( int i = 0 ; i &lt; 5 ; i ++ )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     cout &lt;&lt; ca [i] ;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逐个数组元素输出</a:t>
            </a:r>
          </a:p>
          <a:p>
            <a:pPr>
              <a:lnSpc>
                <a:spcPct val="14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cout &lt;&lt; endl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cout &lt;&lt; ca &lt;&lt; endl ;</a:t>
            </a:r>
            <a:r>
              <a:rPr lang="en-US" altLang="zh-CN" sz="2000" b="1"/>
              <a:t>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整体输出字符数组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975875" name="Rectangle 3"/>
          <p:cNvSpPr>
            <a:spLocks noChangeArrowheads="1"/>
          </p:cNvSpPr>
          <p:nvPr/>
        </p:nvSpPr>
        <p:spPr bwMode="auto">
          <a:xfrm>
            <a:off x="1676400" y="3217863"/>
            <a:ext cx="5867400" cy="22272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defRPr/>
            </a:pP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char cd[ ] = "I am a student."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for ( int i = 0 ; cd[i] != '\0' ; i ++ )  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     cout &lt;&lt; cd[i]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cout &lt;&lt; endl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cout &lt;&lt; cd &lt;&lt; endl ; </a:t>
            </a:r>
          </a:p>
        </p:txBody>
      </p:sp>
      <p:sp>
        <p:nvSpPr>
          <p:cNvPr id="975876" name="AutoShape 4"/>
          <p:cNvSpPr>
            <a:spLocks/>
          </p:cNvSpPr>
          <p:nvPr/>
        </p:nvSpPr>
        <p:spPr bwMode="auto">
          <a:xfrm>
            <a:off x="6400800" y="1235075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3833"/>
              <a:gd name="adj5" fmla="val 332032"/>
              <a:gd name="adj6" fmla="val -87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自动添加结束符</a:t>
            </a:r>
          </a:p>
        </p:txBody>
      </p:sp>
      <p:sp>
        <p:nvSpPr>
          <p:cNvPr id="433156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3315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6" grpId="0" animBg="1" autoUpdateAnimBg="0"/>
    </p:bld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Text Box 2"/>
          <p:cNvSpPr txBox="1">
            <a:spLocks noChangeArrowheads="1"/>
          </p:cNvSpPr>
          <p:nvPr/>
        </p:nvSpPr>
        <p:spPr bwMode="auto">
          <a:xfrm>
            <a:off x="1457325" y="1347788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</a:rPr>
              <a:t>字符数组的访问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{ char ca [5] = { 'a' , 'b' , 'c' , 'd' , 'e' }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for ( int i = 0 ; i &lt; 5 ; i ++ )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     cout &lt;&lt; ca [i] ;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逐个数组元素输出</a:t>
            </a:r>
          </a:p>
          <a:p>
            <a:pPr>
              <a:lnSpc>
                <a:spcPct val="14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cout &lt;&lt; endl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cout &lt;&lt; ca &lt;&lt; endl ;</a:t>
            </a:r>
            <a:r>
              <a:rPr lang="en-US" altLang="zh-CN" sz="2000" b="1"/>
              <a:t>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整体输出字符数组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976899" name="Rectangle 3"/>
          <p:cNvSpPr>
            <a:spLocks noChangeArrowheads="1"/>
          </p:cNvSpPr>
          <p:nvPr/>
        </p:nvSpPr>
        <p:spPr bwMode="auto">
          <a:xfrm>
            <a:off x="1676400" y="3217863"/>
            <a:ext cx="5867400" cy="22272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char cd[ ] = "I am a student."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for ( int i = 0 ; cd[i] !=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'\0'</a:t>
            </a:r>
            <a:r>
              <a:rPr lang="en-US" altLang="zh-CN" sz="2000" b="1">
                <a:ea typeface="宋体" pitchFamily="2" charset="-122"/>
              </a:rPr>
              <a:t> ; i ++ )  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     cout &lt;&lt; cd[i]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cout &lt;&lt; endl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cout &lt;&lt; cd &lt;&lt; endl ; </a:t>
            </a:r>
          </a:p>
        </p:txBody>
      </p:sp>
      <p:sp>
        <p:nvSpPr>
          <p:cNvPr id="976900" name="AutoShape 4"/>
          <p:cNvSpPr>
            <a:spLocks/>
          </p:cNvSpPr>
          <p:nvPr/>
        </p:nvSpPr>
        <p:spPr bwMode="auto">
          <a:xfrm>
            <a:off x="5980113" y="1306513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4083"/>
              <a:gd name="adj5" fmla="val 407032"/>
              <a:gd name="adj6" fmla="val -89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检查串结束符</a:t>
            </a:r>
          </a:p>
        </p:txBody>
      </p:sp>
      <p:sp>
        <p:nvSpPr>
          <p:cNvPr id="434180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3418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pic>
        <p:nvPicPr>
          <p:cNvPr id="9769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75" y="4365625"/>
            <a:ext cx="344487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00" grpId="0" animBg="1" autoUpdateAnimBg="0"/>
    </p:bld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Text Box 2"/>
          <p:cNvSpPr txBox="1">
            <a:spLocks noChangeArrowheads="1"/>
          </p:cNvSpPr>
          <p:nvPr/>
        </p:nvSpPr>
        <p:spPr bwMode="auto">
          <a:xfrm>
            <a:off x="1457325" y="1344613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</a:rPr>
              <a:t>字符数组的访问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{ char ca [5] = { 'a' , 'b' , 'c' , 'd' , 'e' }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for ( int i = 0 ; i &lt; 5 ; i ++ )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     cout &lt;&lt; ca [i] ;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逐个数组元素输出</a:t>
            </a:r>
          </a:p>
          <a:p>
            <a:pPr>
              <a:lnSpc>
                <a:spcPct val="14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cout &lt;&lt; endl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cout &lt;&lt; ca &lt;&lt; endl ;</a:t>
            </a:r>
            <a:r>
              <a:rPr lang="en-US" altLang="zh-CN" sz="2000" b="1"/>
              <a:t>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整体输出字符数组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1676400" y="3213100"/>
            <a:ext cx="5867400" cy="204152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sz="2000" b="1"/>
              <a:t>char ce[10]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 cin &gt;&gt; ce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 cout &lt;&lt; ce &lt;&lt; endl ; </a:t>
            </a:r>
          </a:p>
          <a:p>
            <a:pPr algn="just">
              <a:lnSpc>
                <a:spcPct val="160000"/>
              </a:lnSpc>
            </a:pPr>
            <a:endParaRPr lang="en-US" altLang="zh-CN" sz="2000" b="1"/>
          </a:p>
        </p:txBody>
      </p:sp>
      <p:sp>
        <p:nvSpPr>
          <p:cNvPr id="435203" name="Rectangle 4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35204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animBg="1" autoUpdateAnimBg="0"/>
    </p:bld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Text Box 2"/>
          <p:cNvSpPr txBox="1">
            <a:spLocks noChangeArrowheads="1"/>
          </p:cNvSpPr>
          <p:nvPr/>
        </p:nvSpPr>
        <p:spPr bwMode="auto">
          <a:xfrm>
            <a:off x="1457325" y="1350963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</a:rPr>
              <a:t>字符数组的访问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{ char ca [5] = { 'a' , 'b' , 'c' , 'd' , 'e' }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for ( int i = 0 ; i &lt; 5 ; i ++ )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     cout &lt;&lt; ca [i] ;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逐个数组元素输出</a:t>
            </a:r>
          </a:p>
          <a:p>
            <a:pPr>
              <a:lnSpc>
                <a:spcPct val="14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cout &lt;&lt; endl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cout &lt;&lt; ca &lt;&lt; endl ;</a:t>
            </a:r>
            <a:r>
              <a:rPr lang="en-US" altLang="zh-CN" sz="2000" b="1"/>
              <a:t>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整体输出字符数组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978947" name="Rectangle 3"/>
          <p:cNvSpPr>
            <a:spLocks noChangeArrowheads="1"/>
          </p:cNvSpPr>
          <p:nvPr/>
        </p:nvSpPr>
        <p:spPr bwMode="auto">
          <a:xfrm>
            <a:off x="1676400" y="3213100"/>
            <a:ext cx="5867400" cy="204152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char ce[10] ;</a:t>
            </a:r>
          </a:p>
          <a:p>
            <a:pPr algn="just">
              <a:lnSpc>
                <a:spcPct val="160000"/>
              </a:lnSpc>
              <a:defRPr/>
            </a:pPr>
            <a:r>
              <a:rPr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cin &gt;&gt; ce ;</a:t>
            </a:r>
          </a:p>
          <a:p>
            <a:pPr algn="just">
              <a:lnSpc>
                <a:spcPct val="16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cout &lt;&lt; ce &lt;&lt; endl ; </a:t>
            </a:r>
          </a:p>
          <a:p>
            <a:pPr algn="just">
              <a:lnSpc>
                <a:spcPct val="160000"/>
              </a:lnSpc>
              <a:defRPr/>
            </a:pPr>
            <a:endParaRPr lang="en-US" altLang="zh-CN" sz="2000" b="1">
              <a:ea typeface="宋体" pitchFamily="2" charset="-122"/>
            </a:endParaRPr>
          </a:p>
        </p:txBody>
      </p:sp>
      <p:sp>
        <p:nvSpPr>
          <p:cNvPr id="978948" name="AutoShape 4"/>
          <p:cNvSpPr>
            <a:spLocks/>
          </p:cNvSpPr>
          <p:nvPr/>
        </p:nvSpPr>
        <p:spPr bwMode="auto">
          <a:xfrm>
            <a:off x="4876800" y="1435100"/>
            <a:ext cx="2133600" cy="914400"/>
          </a:xfrm>
          <a:prstGeom prst="borderCallout2">
            <a:avLst>
              <a:gd name="adj1" fmla="val 12500"/>
              <a:gd name="adj2" fmla="val -3569"/>
              <a:gd name="adj3" fmla="val 12500"/>
              <a:gd name="adj4" fmla="val -21505"/>
              <a:gd name="adj5" fmla="val 271356"/>
              <a:gd name="adj6" fmla="val -7946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接受输入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空格或换行结束</a:t>
            </a:r>
          </a:p>
        </p:txBody>
      </p:sp>
      <p:sp>
        <p:nvSpPr>
          <p:cNvPr id="436228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36229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48" grpId="0" animBg="1" autoUpdateAnimBg="0"/>
    </p:bld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Text Box 2"/>
          <p:cNvSpPr txBox="1">
            <a:spLocks noChangeArrowheads="1"/>
          </p:cNvSpPr>
          <p:nvPr/>
        </p:nvSpPr>
        <p:spPr bwMode="auto">
          <a:xfrm>
            <a:off x="1457325" y="1344613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</a:rPr>
              <a:t>字符数组的访问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{ char ca [5] = { 'a' , 'b' , 'c' , 'd' , 'e' }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for ( int i = 0 ; i &lt; 5 ; i ++ )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     cout &lt;&lt; ca [i] ;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逐个数组元素输出</a:t>
            </a:r>
          </a:p>
          <a:p>
            <a:pPr>
              <a:lnSpc>
                <a:spcPct val="14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cout &lt;&lt; endl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cout &lt;&lt; ca &lt;&lt; endl ;</a:t>
            </a:r>
            <a:r>
              <a:rPr lang="en-US" altLang="zh-CN" sz="2000" b="1"/>
              <a:t>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整体输出字符数组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979971" name="Rectangle 3"/>
          <p:cNvSpPr>
            <a:spLocks noChangeArrowheads="1"/>
          </p:cNvSpPr>
          <p:nvPr/>
        </p:nvSpPr>
        <p:spPr bwMode="auto">
          <a:xfrm>
            <a:off x="1676400" y="3213100"/>
            <a:ext cx="5867400" cy="204152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char ce[10] ;</a:t>
            </a:r>
          </a:p>
          <a:p>
            <a:pPr algn="just">
              <a:lnSpc>
                <a:spcPct val="16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cin &gt;&gt; ce ;</a:t>
            </a:r>
          </a:p>
          <a:p>
            <a:pPr algn="just">
              <a:lnSpc>
                <a:spcPct val="16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cout &lt;&lt; ce &lt;&lt; endl ; </a:t>
            </a:r>
          </a:p>
          <a:p>
            <a:pPr algn="just">
              <a:lnSpc>
                <a:spcPct val="160000"/>
              </a:lnSpc>
              <a:defRPr/>
            </a:pPr>
            <a:endParaRPr lang="en-US" altLang="zh-CN" sz="2000" b="1">
              <a:ea typeface="宋体" pitchFamily="2" charset="-122"/>
            </a:endParaRPr>
          </a:p>
        </p:txBody>
      </p:sp>
      <p:sp>
        <p:nvSpPr>
          <p:cNvPr id="437251" name="Rectangle 4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37252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pic>
        <p:nvPicPr>
          <p:cNvPr id="97997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5388" y="4221163"/>
            <a:ext cx="34544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9975" name="Oval 7"/>
          <p:cNvSpPr>
            <a:spLocks noChangeArrowheads="1"/>
          </p:cNvSpPr>
          <p:nvPr/>
        </p:nvSpPr>
        <p:spPr bwMode="auto">
          <a:xfrm>
            <a:off x="4789488" y="4489450"/>
            <a:ext cx="2303462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79973" name="AutoShape 5"/>
          <p:cNvSpPr>
            <a:spLocks/>
          </p:cNvSpPr>
          <p:nvPr/>
        </p:nvSpPr>
        <p:spPr bwMode="auto">
          <a:xfrm>
            <a:off x="6999288" y="213360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20171"/>
              <a:gd name="adj5" fmla="val 371616"/>
              <a:gd name="adj6" fmla="val -70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键盘输入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altLang="zh-CN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7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7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5" grpId="0" animBg="1"/>
      <p:bldP spid="979973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3429000" y="5186363"/>
            <a:ext cx="2133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2226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609600" y="133985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008000"/>
                </a:solidFill>
              </a:rPr>
              <a:t>2</a:t>
            </a:r>
            <a:r>
              <a:rPr lang="zh-CN" altLang="en-US" sz="2000" b="1" i="1">
                <a:solidFill>
                  <a:srgbClr val="008000"/>
                </a:solidFill>
              </a:rPr>
              <a:t>．以指针方式访问数组 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958850" y="1828800"/>
            <a:ext cx="4298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数组名是隐含意义的常指针（直接地址）</a:t>
            </a:r>
          </a:p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其关联类型是数组元素的类型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990600" y="4195763"/>
            <a:ext cx="19812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      ==  &amp; a [ 0 ]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+ 1 ==  &amp; a [ 1 ]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+ i  ==  &amp; a [ i ] </a:t>
            </a:r>
          </a:p>
        </p:txBody>
      </p:sp>
      <p:sp>
        <p:nvSpPr>
          <p:cNvPr id="52230" name="Rectangle 10"/>
          <p:cNvSpPr>
            <a:spLocks noChangeArrowheads="1"/>
          </p:cNvSpPr>
          <p:nvPr/>
        </p:nvSpPr>
        <p:spPr bwMode="auto">
          <a:xfrm>
            <a:off x="3513138" y="4195763"/>
            <a:ext cx="227806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800"/>
              <a:t>*a             == a [ 0 ] </a:t>
            </a:r>
          </a:p>
          <a:p>
            <a:pPr>
              <a:lnSpc>
                <a:spcPct val="160000"/>
              </a:lnSpc>
            </a:pPr>
            <a:r>
              <a:rPr lang="en-US" altLang="zh-CN" sz="1800"/>
              <a:t>* ( a + 1 ) == a [ 1 ] </a:t>
            </a:r>
          </a:p>
          <a:p>
            <a:pPr>
              <a:lnSpc>
                <a:spcPct val="16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* ( a + i )  == a [  i ]</a:t>
            </a:r>
            <a:r>
              <a:rPr lang="en-US" altLang="zh-CN" sz="1800"/>
              <a:t> </a:t>
            </a:r>
          </a:p>
        </p:txBody>
      </p:sp>
      <p:grpSp>
        <p:nvGrpSpPr>
          <p:cNvPr id="52231" name="Group 11"/>
          <p:cNvGrpSpPr>
            <a:grpSpLocks/>
          </p:cNvGrpSpPr>
          <p:nvPr/>
        </p:nvGrpSpPr>
        <p:grpSpPr bwMode="auto">
          <a:xfrm>
            <a:off x="6473825" y="958850"/>
            <a:ext cx="1984375" cy="5135563"/>
            <a:chOff x="4078" y="720"/>
            <a:chExt cx="1250" cy="3235"/>
          </a:xfrm>
        </p:grpSpPr>
        <p:grpSp>
          <p:nvGrpSpPr>
            <p:cNvPr id="52235" name="Group 12"/>
            <p:cNvGrpSpPr>
              <a:grpSpLocks/>
            </p:cNvGrpSpPr>
            <p:nvPr/>
          </p:nvGrpSpPr>
          <p:grpSpPr bwMode="auto">
            <a:xfrm>
              <a:off x="4078" y="720"/>
              <a:ext cx="1250" cy="3235"/>
              <a:chOff x="4078" y="720"/>
              <a:chExt cx="1250" cy="3235"/>
            </a:xfrm>
          </p:grpSpPr>
          <p:sp>
            <p:nvSpPr>
              <p:cNvPr id="52237" name="Text Box 13"/>
              <p:cNvSpPr txBox="1">
                <a:spLocks noChangeArrowheads="1"/>
              </p:cNvSpPr>
              <p:nvPr/>
            </p:nvSpPr>
            <p:spPr bwMode="auto">
              <a:xfrm>
                <a:off x="4942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grpSp>
            <p:nvGrpSpPr>
              <p:cNvPr id="52238" name="Group 14"/>
              <p:cNvGrpSpPr>
                <a:grpSpLocks/>
              </p:cNvGrpSpPr>
              <p:nvPr/>
            </p:nvGrpSpPr>
            <p:grpSpPr bwMode="auto">
              <a:xfrm>
                <a:off x="4078" y="720"/>
                <a:ext cx="834" cy="3235"/>
                <a:chOff x="3744" y="720"/>
                <a:chExt cx="834" cy="3235"/>
              </a:xfrm>
            </p:grpSpPr>
            <p:sp>
              <p:nvSpPr>
                <p:cNvPr id="52239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40" name="AutoShape 16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241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42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43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44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45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46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47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48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49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50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51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52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53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54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55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56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57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2258" name="Group 34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5228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8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8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2259" name="Group 38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5228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8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8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2260" name="Group 42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5228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8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8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2261" name="Group 46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52278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79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8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2262" name="Group 50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5227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7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7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2263" name="Group 54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52272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73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74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2264" name="Group 58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52269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70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7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2265" name="Group 62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52266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67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268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52236" name="Text Box 66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548931" name="Oval 67"/>
          <p:cNvSpPr>
            <a:spLocks noChangeArrowheads="1"/>
          </p:cNvSpPr>
          <p:nvPr/>
        </p:nvSpPr>
        <p:spPr bwMode="auto">
          <a:xfrm>
            <a:off x="6559550" y="3136900"/>
            <a:ext cx="1143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2233" name="Text Box 68"/>
          <p:cNvSpPr txBox="1">
            <a:spLocks noChangeArrowheads="1"/>
          </p:cNvSpPr>
          <p:nvPr/>
        </p:nvSpPr>
        <p:spPr bwMode="auto">
          <a:xfrm>
            <a:off x="990600" y="3089275"/>
            <a:ext cx="29908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/>
              <a:t>int  a [ 10 ]  = { 1, 3, 5, 7, 9 } ;</a:t>
            </a:r>
          </a:p>
          <a:p>
            <a:pPr>
              <a:lnSpc>
                <a:spcPct val="150000"/>
              </a:lnSpc>
            </a:pPr>
            <a:r>
              <a:rPr lang="zh-CN" altLang="en-US" sz="1800" b="1"/>
              <a:t>则：</a:t>
            </a:r>
          </a:p>
        </p:txBody>
      </p:sp>
      <p:sp>
        <p:nvSpPr>
          <p:cNvPr id="52234" name="Rectangle 7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931" grpId="0" animBg="1" autoUpdateAnimBg="0"/>
    </p:bld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3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38274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sp>
        <p:nvSpPr>
          <p:cNvPr id="438275" name="Text Box 2"/>
          <p:cNvSpPr txBox="1">
            <a:spLocks noChangeArrowheads="1"/>
          </p:cNvSpPr>
          <p:nvPr/>
        </p:nvSpPr>
        <p:spPr bwMode="auto">
          <a:xfrm>
            <a:off x="1457325" y="1344613"/>
            <a:ext cx="6315075" cy="436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4-19 </a:t>
            </a:r>
            <a:r>
              <a:rPr lang="zh-CN" altLang="en-US" sz="2000" b="1" i="1">
                <a:solidFill>
                  <a:srgbClr val="008000"/>
                </a:solidFill>
              </a:rPr>
              <a:t>字符数组的访问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{ char ca [5] = { 'a' , 'b' , 'c' , 'd' , 'e' }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for ( int i = 0 ; i &lt; 5 ; i ++ ) 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     cout &lt;&lt; ca [i] ;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逐个数组元素输出</a:t>
            </a:r>
          </a:p>
          <a:p>
            <a:pPr>
              <a:lnSpc>
                <a:spcPct val="140000"/>
              </a:lnSpc>
            </a:pPr>
            <a:r>
              <a:rPr lang="zh-CN" altLang="en-US" sz="2000" b="1"/>
              <a:t>   </a:t>
            </a:r>
            <a:r>
              <a:rPr lang="en-US" altLang="zh-CN" sz="2000" b="1"/>
              <a:t>cout &lt;&lt; endl ;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cout &lt;&lt; ca &lt;&lt; endl ;</a:t>
            </a:r>
            <a:r>
              <a:rPr lang="en-US" altLang="zh-CN" sz="2000" b="1"/>
              <a:t>		</a:t>
            </a:r>
            <a:r>
              <a:rPr lang="en-US" altLang="zh-CN" sz="2000" b="1" i="1">
                <a:solidFill>
                  <a:srgbClr val="0000FF"/>
                </a:solidFill>
              </a:rPr>
              <a:t>//</a:t>
            </a:r>
            <a:r>
              <a:rPr lang="zh-CN" altLang="en-US" sz="2000" b="1" i="1">
                <a:solidFill>
                  <a:srgbClr val="0000FF"/>
                </a:solidFill>
              </a:rPr>
              <a:t>整体输出字符数组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76400" y="3213100"/>
            <a:ext cx="5867400" cy="204152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char ce[10] ;</a:t>
            </a:r>
          </a:p>
          <a:p>
            <a:pPr algn="just">
              <a:lnSpc>
                <a:spcPct val="16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cin &gt;&gt; ce ;</a:t>
            </a:r>
          </a:p>
          <a:p>
            <a:pPr algn="just">
              <a:lnSpc>
                <a:spcPct val="16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cout &lt;&lt; ce &lt;&lt; endl ; </a:t>
            </a:r>
          </a:p>
          <a:p>
            <a:pPr algn="just">
              <a:lnSpc>
                <a:spcPct val="160000"/>
              </a:lnSpc>
              <a:defRPr/>
            </a:pPr>
            <a:endParaRPr lang="en-US" altLang="zh-CN" sz="2000" b="1">
              <a:ea typeface="宋体" pitchFamily="2" charset="-122"/>
            </a:endParaRPr>
          </a:p>
        </p:txBody>
      </p:sp>
      <p:pic>
        <p:nvPicPr>
          <p:cNvPr id="43827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5388" y="4221163"/>
            <a:ext cx="34544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0999" name="AutoShape 7"/>
          <p:cNvSpPr>
            <a:spLocks/>
          </p:cNvSpPr>
          <p:nvPr/>
        </p:nvSpPr>
        <p:spPr bwMode="auto">
          <a:xfrm>
            <a:off x="7143750" y="217170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27273"/>
              <a:gd name="adj5" fmla="val 409116"/>
              <a:gd name="adj6" fmla="val -10113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输出显示</a:t>
            </a:r>
          </a:p>
        </p:txBody>
      </p:sp>
      <p:sp>
        <p:nvSpPr>
          <p:cNvPr id="980998" name="Oval 6"/>
          <p:cNvSpPr>
            <a:spLocks noChangeArrowheads="1"/>
          </p:cNvSpPr>
          <p:nvPr/>
        </p:nvSpPr>
        <p:spPr bwMode="auto">
          <a:xfrm>
            <a:off x="4860925" y="4746625"/>
            <a:ext cx="1295400" cy="338138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9" grpId="0" animBg="1" autoUpdateAnimBg="0"/>
      <p:bldP spid="980998" grpId="0" animBg="1"/>
    </p:bld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Text Box 2"/>
          <p:cNvSpPr txBox="1">
            <a:spLocks noChangeArrowheads="1"/>
          </p:cNvSpPr>
          <p:nvPr/>
        </p:nvSpPr>
        <p:spPr bwMode="auto">
          <a:xfrm>
            <a:off x="682625" y="900113"/>
            <a:ext cx="3800475" cy="4478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4-20  </a:t>
            </a:r>
            <a:r>
              <a:rPr lang="zh-CN" altLang="en-US" sz="2000" b="1" i="1">
                <a:solidFill>
                  <a:srgbClr val="008000"/>
                </a:solidFill>
              </a:rPr>
              <a:t>字符指针表示串 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#include&lt;iostream&gt;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using namespace std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int main()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{ char *s = "program"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   for ( int i = 0 ; i &lt; 7 ; i ++ )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         cout &lt;&lt; * ( s + i )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   cout &lt;&lt; endl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}</a:t>
            </a:r>
          </a:p>
        </p:txBody>
      </p:sp>
      <p:sp>
        <p:nvSpPr>
          <p:cNvPr id="439298" name="Rectangle 3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sp>
        <p:nvSpPr>
          <p:cNvPr id="43929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8" grpId="0" autoUpdateAnimBg="0"/>
    </p:bld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10400" y="990600"/>
            <a:ext cx="1323975" cy="5334000"/>
            <a:chOff x="4416" y="624"/>
            <a:chExt cx="834" cy="3360"/>
          </a:xfrm>
        </p:grpSpPr>
        <p:sp>
          <p:nvSpPr>
            <p:cNvPr id="440332" name="Line 5"/>
            <p:cNvSpPr>
              <a:spLocks noChangeShapeType="1"/>
            </p:cNvSpPr>
            <p:nvPr/>
          </p:nvSpPr>
          <p:spPr bwMode="auto">
            <a:xfrm>
              <a:off x="4416" y="93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33" name="AutoShape 6"/>
            <p:cNvSpPr>
              <a:spLocks noChangeArrowheads="1"/>
            </p:cNvSpPr>
            <p:nvPr/>
          </p:nvSpPr>
          <p:spPr bwMode="auto">
            <a:xfrm>
              <a:off x="4416" y="624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40334" name="Line 7"/>
            <p:cNvSpPr>
              <a:spLocks noChangeShapeType="1"/>
            </p:cNvSpPr>
            <p:nvPr/>
          </p:nvSpPr>
          <p:spPr bwMode="auto">
            <a:xfrm>
              <a:off x="4416" y="117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35" name="Line 8"/>
            <p:cNvSpPr>
              <a:spLocks noChangeShapeType="1"/>
            </p:cNvSpPr>
            <p:nvPr/>
          </p:nvSpPr>
          <p:spPr bwMode="auto">
            <a:xfrm>
              <a:off x="4416" y="16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36" name="Line 9"/>
            <p:cNvSpPr>
              <a:spLocks noChangeShapeType="1"/>
            </p:cNvSpPr>
            <p:nvPr/>
          </p:nvSpPr>
          <p:spPr bwMode="auto">
            <a:xfrm>
              <a:off x="4416" y="142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37" name="Line 10"/>
            <p:cNvSpPr>
              <a:spLocks noChangeShapeType="1"/>
            </p:cNvSpPr>
            <p:nvPr/>
          </p:nvSpPr>
          <p:spPr bwMode="auto">
            <a:xfrm>
              <a:off x="4416" y="192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38" name="Line 11"/>
            <p:cNvSpPr>
              <a:spLocks noChangeShapeType="1"/>
            </p:cNvSpPr>
            <p:nvPr/>
          </p:nvSpPr>
          <p:spPr bwMode="auto">
            <a:xfrm>
              <a:off x="4416" y="217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39" name="Line 12"/>
            <p:cNvSpPr>
              <a:spLocks noChangeShapeType="1"/>
            </p:cNvSpPr>
            <p:nvPr/>
          </p:nvSpPr>
          <p:spPr bwMode="auto">
            <a:xfrm>
              <a:off x="4416" y="24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40" name="Line 13"/>
            <p:cNvSpPr>
              <a:spLocks noChangeShapeType="1"/>
            </p:cNvSpPr>
            <p:nvPr/>
          </p:nvSpPr>
          <p:spPr bwMode="auto">
            <a:xfrm>
              <a:off x="4416" y="2672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41" name="Line 14"/>
            <p:cNvSpPr>
              <a:spLocks noChangeShapeType="1"/>
            </p:cNvSpPr>
            <p:nvPr/>
          </p:nvSpPr>
          <p:spPr bwMode="auto">
            <a:xfrm>
              <a:off x="4416" y="29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42" name="Line 15"/>
            <p:cNvSpPr>
              <a:spLocks noChangeShapeType="1"/>
            </p:cNvSpPr>
            <p:nvPr/>
          </p:nvSpPr>
          <p:spPr bwMode="auto">
            <a:xfrm>
              <a:off x="4416" y="317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43" name="Line 16"/>
            <p:cNvSpPr>
              <a:spLocks noChangeShapeType="1"/>
            </p:cNvSpPr>
            <p:nvPr/>
          </p:nvSpPr>
          <p:spPr bwMode="auto">
            <a:xfrm>
              <a:off x="4416" y="93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44" name="Line 17"/>
            <p:cNvSpPr>
              <a:spLocks noChangeShapeType="1"/>
            </p:cNvSpPr>
            <p:nvPr/>
          </p:nvSpPr>
          <p:spPr bwMode="auto">
            <a:xfrm>
              <a:off x="4416" y="341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45" name="Line 18"/>
            <p:cNvSpPr>
              <a:spLocks noChangeShapeType="1"/>
            </p:cNvSpPr>
            <p:nvPr/>
          </p:nvSpPr>
          <p:spPr bwMode="auto">
            <a:xfrm>
              <a:off x="4416" y="366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213350" y="2147888"/>
            <a:ext cx="1797050" cy="366712"/>
            <a:chOff x="3284" y="1113"/>
            <a:chExt cx="1132" cy="231"/>
          </a:xfrm>
        </p:grpSpPr>
        <p:sp>
          <p:nvSpPr>
            <p:cNvPr id="440329" name="Rectangle 20"/>
            <p:cNvSpPr>
              <a:spLocks noChangeArrowheads="1"/>
            </p:cNvSpPr>
            <p:nvPr/>
          </p:nvSpPr>
          <p:spPr bwMode="auto">
            <a:xfrm>
              <a:off x="3504" y="1185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40330" name="Text Box 21"/>
            <p:cNvSpPr txBox="1">
              <a:spLocks noChangeArrowheads="1"/>
            </p:cNvSpPr>
            <p:nvPr/>
          </p:nvSpPr>
          <p:spPr bwMode="auto">
            <a:xfrm>
              <a:off x="3284" y="1113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800" b="1"/>
                <a:t>s</a:t>
              </a:r>
            </a:p>
          </p:txBody>
        </p:sp>
        <p:sp>
          <p:nvSpPr>
            <p:cNvPr id="440331" name="Line 22"/>
            <p:cNvSpPr>
              <a:spLocks noChangeShapeType="1"/>
            </p:cNvSpPr>
            <p:nvPr/>
          </p:nvSpPr>
          <p:spPr bwMode="auto">
            <a:xfrm>
              <a:off x="3936" y="1257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83063" name="Rectangle 23"/>
          <p:cNvSpPr>
            <a:spLocks noChangeArrowheads="1"/>
          </p:cNvSpPr>
          <p:nvPr/>
        </p:nvSpPr>
        <p:spPr bwMode="auto">
          <a:xfrm>
            <a:off x="7024688" y="2282825"/>
            <a:ext cx="1303337" cy="3124200"/>
          </a:xfrm>
          <a:prstGeom prst="rect">
            <a:avLst/>
          </a:prstGeom>
          <a:solidFill>
            <a:srgbClr val="FF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83064" name="Text Box 24"/>
          <p:cNvSpPr txBox="1">
            <a:spLocks noChangeArrowheads="1"/>
          </p:cNvSpPr>
          <p:nvPr/>
        </p:nvSpPr>
        <p:spPr bwMode="auto">
          <a:xfrm>
            <a:off x="7391400" y="2130425"/>
            <a:ext cx="53975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altLang="zh-CN" sz="1800" b="1"/>
              <a:t>p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r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o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g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r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a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m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>
                <a:sym typeface="Symbol" pitchFamily="18" charset="2"/>
              </a:rPr>
              <a:t>\0</a:t>
            </a:r>
          </a:p>
        </p:txBody>
      </p:sp>
      <p:sp>
        <p:nvSpPr>
          <p:cNvPr id="440326" name="Text Box 25"/>
          <p:cNvSpPr txBox="1">
            <a:spLocks noChangeArrowheads="1"/>
          </p:cNvSpPr>
          <p:nvPr/>
        </p:nvSpPr>
        <p:spPr bwMode="auto">
          <a:xfrm>
            <a:off x="682625" y="900113"/>
            <a:ext cx="3800475" cy="4478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4-20  </a:t>
            </a:r>
            <a:r>
              <a:rPr lang="zh-CN" altLang="en-US" sz="2000" b="1" i="1">
                <a:solidFill>
                  <a:srgbClr val="008000"/>
                </a:solidFill>
              </a:rPr>
              <a:t>字符指针表示串 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#include&lt;iostream&gt;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using namespace std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int main()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{ char *s = </a:t>
            </a:r>
            <a:r>
              <a:rPr lang="en-US" altLang="zh-CN" sz="2000" b="1">
                <a:solidFill>
                  <a:srgbClr val="0000FF"/>
                </a:solidFill>
              </a:rPr>
              <a:t>"program"</a:t>
            </a:r>
            <a:r>
              <a:rPr lang="en-US" altLang="zh-CN" sz="2000" b="1"/>
              <a:t>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   for ( int i = 0 ; i &lt; 7 ; i ++ )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         cout &lt;&lt; * ( s + i )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   cout &lt;&lt; endl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}</a:t>
            </a:r>
          </a:p>
        </p:txBody>
      </p:sp>
      <p:sp>
        <p:nvSpPr>
          <p:cNvPr id="440327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sp>
        <p:nvSpPr>
          <p:cNvPr id="983043" name="AutoShape 3"/>
          <p:cNvSpPr>
            <a:spLocks/>
          </p:cNvSpPr>
          <p:nvPr/>
        </p:nvSpPr>
        <p:spPr bwMode="auto">
          <a:xfrm>
            <a:off x="4038600" y="1306513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25662"/>
              <a:gd name="adj5" fmla="val 262500"/>
              <a:gd name="adj6" fmla="val -9356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建立匿名对象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5720" y="5500702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accent1"/>
                </a:solidFill>
              </a:rPr>
              <a:t>00401388   mov         dword ptr [ebp-4],offset string "program" (0043201c)</a:t>
            </a:r>
            <a:endParaRPr lang="zh-CN" altLang="en-US">
              <a:solidFill>
                <a:schemeClr val="accent1"/>
              </a:solidFill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 rot="16200000" flipH="1">
            <a:off x="3500430" y="3429000"/>
            <a:ext cx="2286016" cy="1857388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98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3" grpId="0" animBg="1"/>
      <p:bldP spid="983064" grpId="0" autoUpdateAnimBg="0"/>
      <p:bldP spid="983043" grpId="0" animBg="1" autoUpdateAnimBg="0"/>
    </p:bld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grpSp>
        <p:nvGrpSpPr>
          <p:cNvPr id="441346" name="Group 3"/>
          <p:cNvGrpSpPr>
            <a:grpSpLocks/>
          </p:cNvGrpSpPr>
          <p:nvPr/>
        </p:nvGrpSpPr>
        <p:grpSpPr bwMode="auto">
          <a:xfrm>
            <a:off x="7010400" y="990600"/>
            <a:ext cx="1323975" cy="5334000"/>
            <a:chOff x="4416" y="624"/>
            <a:chExt cx="834" cy="3360"/>
          </a:xfrm>
        </p:grpSpPr>
        <p:sp>
          <p:nvSpPr>
            <p:cNvPr id="441356" name="Line 4"/>
            <p:cNvSpPr>
              <a:spLocks noChangeShapeType="1"/>
            </p:cNvSpPr>
            <p:nvPr/>
          </p:nvSpPr>
          <p:spPr bwMode="auto">
            <a:xfrm>
              <a:off x="4416" y="93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57" name="AutoShape 5"/>
            <p:cNvSpPr>
              <a:spLocks noChangeArrowheads="1"/>
            </p:cNvSpPr>
            <p:nvPr/>
          </p:nvSpPr>
          <p:spPr bwMode="auto">
            <a:xfrm>
              <a:off x="4416" y="624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41358" name="Line 6"/>
            <p:cNvSpPr>
              <a:spLocks noChangeShapeType="1"/>
            </p:cNvSpPr>
            <p:nvPr/>
          </p:nvSpPr>
          <p:spPr bwMode="auto">
            <a:xfrm>
              <a:off x="4416" y="117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59" name="Line 7"/>
            <p:cNvSpPr>
              <a:spLocks noChangeShapeType="1"/>
            </p:cNvSpPr>
            <p:nvPr/>
          </p:nvSpPr>
          <p:spPr bwMode="auto">
            <a:xfrm>
              <a:off x="4416" y="16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60" name="Line 8"/>
            <p:cNvSpPr>
              <a:spLocks noChangeShapeType="1"/>
            </p:cNvSpPr>
            <p:nvPr/>
          </p:nvSpPr>
          <p:spPr bwMode="auto">
            <a:xfrm>
              <a:off x="4416" y="142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61" name="Line 9"/>
            <p:cNvSpPr>
              <a:spLocks noChangeShapeType="1"/>
            </p:cNvSpPr>
            <p:nvPr/>
          </p:nvSpPr>
          <p:spPr bwMode="auto">
            <a:xfrm>
              <a:off x="4416" y="192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62" name="Line 10"/>
            <p:cNvSpPr>
              <a:spLocks noChangeShapeType="1"/>
            </p:cNvSpPr>
            <p:nvPr/>
          </p:nvSpPr>
          <p:spPr bwMode="auto">
            <a:xfrm>
              <a:off x="4416" y="217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63" name="Line 11"/>
            <p:cNvSpPr>
              <a:spLocks noChangeShapeType="1"/>
            </p:cNvSpPr>
            <p:nvPr/>
          </p:nvSpPr>
          <p:spPr bwMode="auto">
            <a:xfrm>
              <a:off x="4416" y="24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64" name="Line 12"/>
            <p:cNvSpPr>
              <a:spLocks noChangeShapeType="1"/>
            </p:cNvSpPr>
            <p:nvPr/>
          </p:nvSpPr>
          <p:spPr bwMode="auto">
            <a:xfrm>
              <a:off x="4416" y="2672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65" name="Line 13"/>
            <p:cNvSpPr>
              <a:spLocks noChangeShapeType="1"/>
            </p:cNvSpPr>
            <p:nvPr/>
          </p:nvSpPr>
          <p:spPr bwMode="auto">
            <a:xfrm>
              <a:off x="4416" y="29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66" name="Line 14"/>
            <p:cNvSpPr>
              <a:spLocks noChangeShapeType="1"/>
            </p:cNvSpPr>
            <p:nvPr/>
          </p:nvSpPr>
          <p:spPr bwMode="auto">
            <a:xfrm>
              <a:off x="4416" y="317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67" name="Line 15"/>
            <p:cNvSpPr>
              <a:spLocks noChangeShapeType="1"/>
            </p:cNvSpPr>
            <p:nvPr/>
          </p:nvSpPr>
          <p:spPr bwMode="auto">
            <a:xfrm>
              <a:off x="4416" y="93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68" name="Line 16"/>
            <p:cNvSpPr>
              <a:spLocks noChangeShapeType="1"/>
            </p:cNvSpPr>
            <p:nvPr/>
          </p:nvSpPr>
          <p:spPr bwMode="auto">
            <a:xfrm>
              <a:off x="4416" y="341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69" name="Line 17"/>
            <p:cNvSpPr>
              <a:spLocks noChangeShapeType="1"/>
            </p:cNvSpPr>
            <p:nvPr/>
          </p:nvSpPr>
          <p:spPr bwMode="auto">
            <a:xfrm>
              <a:off x="4416" y="366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1347" name="Group 18"/>
          <p:cNvGrpSpPr>
            <a:grpSpLocks/>
          </p:cNvGrpSpPr>
          <p:nvPr/>
        </p:nvGrpSpPr>
        <p:grpSpPr bwMode="auto">
          <a:xfrm>
            <a:off x="5213350" y="2147888"/>
            <a:ext cx="1797050" cy="366712"/>
            <a:chOff x="3284" y="1113"/>
            <a:chExt cx="1132" cy="231"/>
          </a:xfrm>
        </p:grpSpPr>
        <p:sp>
          <p:nvSpPr>
            <p:cNvPr id="441353" name="Rectangle 19"/>
            <p:cNvSpPr>
              <a:spLocks noChangeArrowheads="1"/>
            </p:cNvSpPr>
            <p:nvPr/>
          </p:nvSpPr>
          <p:spPr bwMode="auto">
            <a:xfrm>
              <a:off x="3504" y="1185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41354" name="Text Box 20"/>
            <p:cNvSpPr txBox="1">
              <a:spLocks noChangeArrowheads="1"/>
            </p:cNvSpPr>
            <p:nvPr/>
          </p:nvSpPr>
          <p:spPr bwMode="auto">
            <a:xfrm>
              <a:off x="3284" y="1113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800" b="1"/>
                <a:t>s</a:t>
              </a:r>
            </a:p>
          </p:txBody>
        </p:sp>
        <p:sp>
          <p:nvSpPr>
            <p:cNvPr id="441355" name="Line 21"/>
            <p:cNvSpPr>
              <a:spLocks noChangeShapeType="1"/>
            </p:cNvSpPr>
            <p:nvPr/>
          </p:nvSpPr>
          <p:spPr bwMode="auto">
            <a:xfrm>
              <a:off x="3936" y="1257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41348" name="Rectangle 22"/>
          <p:cNvSpPr>
            <a:spLocks noChangeArrowheads="1"/>
          </p:cNvSpPr>
          <p:nvPr/>
        </p:nvSpPr>
        <p:spPr bwMode="auto">
          <a:xfrm>
            <a:off x="7024688" y="2282825"/>
            <a:ext cx="1303337" cy="3124200"/>
          </a:xfrm>
          <a:prstGeom prst="rect">
            <a:avLst/>
          </a:prstGeom>
          <a:solidFill>
            <a:srgbClr val="FF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41349" name="Text Box 23"/>
          <p:cNvSpPr txBox="1">
            <a:spLocks noChangeArrowheads="1"/>
          </p:cNvSpPr>
          <p:nvPr/>
        </p:nvSpPr>
        <p:spPr bwMode="auto">
          <a:xfrm>
            <a:off x="7391400" y="2130425"/>
            <a:ext cx="53975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altLang="zh-CN" sz="1800" b="1"/>
              <a:t>p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r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o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g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r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a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m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>
                <a:sym typeface="Symbol" pitchFamily="18" charset="2"/>
              </a:rPr>
              <a:t>\0</a:t>
            </a:r>
          </a:p>
        </p:txBody>
      </p:sp>
      <p:sp>
        <p:nvSpPr>
          <p:cNvPr id="441350" name="Text Box 24"/>
          <p:cNvSpPr txBox="1">
            <a:spLocks noChangeArrowheads="1"/>
          </p:cNvSpPr>
          <p:nvPr/>
        </p:nvSpPr>
        <p:spPr bwMode="auto">
          <a:xfrm>
            <a:off x="682625" y="900113"/>
            <a:ext cx="3800475" cy="4478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4-20  </a:t>
            </a:r>
            <a:r>
              <a:rPr lang="zh-CN" altLang="en-US" sz="2000" b="1" i="1">
                <a:solidFill>
                  <a:srgbClr val="008000"/>
                </a:solidFill>
              </a:rPr>
              <a:t>字符指针表示串 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#include&lt;iostream&gt;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using namespace std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int main()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{ char *s = "program"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   for ( int i = 0 ; i &lt; 7 ; i ++ )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         cout &lt;&lt; * ( s + i )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   cout &lt;&lt; endl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}</a:t>
            </a:r>
          </a:p>
        </p:txBody>
      </p:sp>
      <p:sp>
        <p:nvSpPr>
          <p:cNvPr id="441351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pic>
        <p:nvPicPr>
          <p:cNvPr id="984092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581525"/>
            <a:ext cx="356711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Text Box 2"/>
          <p:cNvSpPr txBox="1">
            <a:spLocks noChangeArrowheads="1"/>
          </p:cNvSpPr>
          <p:nvPr/>
        </p:nvSpPr>
        <p:spPr bwMode="auto">
          <a:xfrm>
            <a:off x="682625" y="900113"/>
            <a:ext cx="3800475" cy="399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4-20  </a:t>
            </a:r>
            <a:r>
              <a:rPr lang="zh-CN" altLang="en-US" sz="2000" b="1" i="1">
                <a:solidFill>
                  <a:srgbClr val="008000"/>
                </a:solidFill>
              </a:rPr>
              <a:t>字符指针表示串 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#include&lt;iostream&gt;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using namespace std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int main()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{ char *s = "program"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   for ( int i = 0 ; i &lt; 7 ; i ++ )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         cout &lt;&lt; * ( s + i ) ;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b="1"/>
              <a:t> }</a:t>
            </a:r>
          </a:p>
        </p:txBody>
      </p:sp>
      <p:sp>
        <p:nvSpPr>
          <p:cNvPr id="442370" name="Rectangle 3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字符串的访问</a:t>
            </a:r>
          </a:p>
        </p:txBody>
      </p:sp>
      <p:grpSp>
        <p:nvGrpSpPr>
          <p:cNvPr id="442371" name="Group 4"/>
          <p:cNvGrpSpPr>
            <a:grpSpLocks/>
          </p:cNvGrpSpPr>
          <p:nvPr/>
        </p:nvGrpSpPr>
        <p:grpSpPr bwMode="auto">
          <a:xfrm>
            <a:off x="7010400" y="990600"/>
            <a:ext cx="1323975" cy="5334000"/>
            <a:chOff x="4416" y="624"/>
            <a:chExt cx="834" cy="3360"/>
          </a:xfrm>
        </p:grpSpPr>
        <p:sp>
          <p:nvSpPr>
            <p:cNvPr id="442382" name="Line 5"/>
            <p:cNvSpPr>
              <a:spLocks noChangeShapeType="1"/>
            </p:cNvSpPr>
            <p:nvPr/>
          </p:nvSpPr>
          <p:spPr bwMode="auto">
            <a:xfrm>
              <a:off x="4416" y="93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383" name="AutoShape 6"/>
            <p:cNvSpPr>
              <a:spLocks noChangeArrowheads="1"/>
            </p:cNvSpPr>
            <p:nvPr/>
          </p:nvSpPr>
          <p:spPr bwMode="auto">
            <a:xfrm>
              <a:off x="4416" y="624"/>
              <a:ext cx="834" cy="3360"/>
            </a:xfrm>
            <a:prstGeom prst="wave">
              <a:avLst>
                <a:gd name="adj1" fmla="val 2611"/>
                <a:gd name="adj2" fmla="val 0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42384" name="Line 7"/>
            <p:cNvSpPr>
              <a:spLocks noChangeShapeType="1"/>
            </p:cNvSpPr>
            <p:nvPr/>
          </p:nvSpPr>
          <p:spPr bwMode="auto">
            <a:xfrm>
              <a:off x="4416" y="117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385" name="Line 8"/>
            <p:cNvSpPr>
              <a:spLocks noChangeShapeType="1"/>
            </p:cNvSpPr>
            <p:nvPr/>
          </p:nvSpPr>
          <p:spPr bwMode="auto">
            <a:xfrm>
              <a:off x="4416" y="1677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386" name="Line 9"/>
            <p:cNvSpPr>
              <a:spLocks noChangeShapeType="1"/>
            </p:cNvSpPr>
            <p:nvPr/>
          </p:nvSpPr>
          <p:spPr bwMode="auto">
            <a:xfrm>
              <a:off x="4416" y="1428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387" name="Line 10"/>
            <p:cNvSpPr>
              <a:spLocks noChangeShapeType="1"/>
            </p:cNvSpPr>
            <p:nvPr/>
          </p:nvSpPr>
          <p:spPr bwMode="auto">
            <a:xfrm>
              <a:off x="4416" y="1926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388" name="Line 11"/>
            <p:cNvSpPr>
              <a:spLocks noChangeShapeType="1"/>
            </p:cNvSpPr>
            <p:nvPr/>
          </p:nvSpPr>
          <p:spPr bwMode="auto">
            <a:xfrm>
              <a:off x="4416" y="2175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389" name="Line 12"/>
            <p:cNvSpPr>
              <a:spLocks noChangeShapeType="1"/>
            </p:cNvSpPr>
            <p:nvPr/>
          </p:nvSpPr>
          <p:spPr bwMode="auto">
            <a:xfrm>
              <a:off x="4416" y="2423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390" name="Line 13"/>
            <p:cNvSpPr>
              <a:spLocks noChangeShapeType="1"/>
            </p:cNvSpPr>
            <p:nvPr/>
          </p:nvSpPr>
          <p:spPr bwMode="auto">
            <a:xfrm>
              <a:off x="4416" y="2672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391" name="Line 14"/>
            <p:cNvSpPr>
              <a:spLocks noChangeShapeType="1"/>
            </p:cNvSpPr>
            <p:nvPr/>
          </p:nvSpPr>
          <p:spPr bwMode="auto">
            <a:xfrm>
              <a:off x="4416" y="292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392" name="Line 15"/>
            <p:cNvSpPr>
              <a:spLocks noChangeShapeType="1"/>
            </p:cNvSpPr>
            <p:nvPr/>
          </p:nvSpPr>
          <p:spPr bwMode="auto">
            <a:xfrm>
              <a:off x="4416" y="317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393" name="Line 16"/>
            <p:cNvSpPr>
              <a:spLocks noChangeShapeType="1"/>
            </p:cNvSpPr>
            <p:nvPr/>
          </p:nvSpPr>
          <p:spPr bwMode="auto">
            <a:xfrm>
              <a:off x="4416" y="930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394" name="Line 17"/>
            <p:cNvSpPr>
              <a:spLocks noChangeShapeType="1"/>
            </p:cNvSpPr>
            <p:nvPr/>
          </p:nvSpPr>
          <p:spPr bwMode="auto">
            <a:xfrm>
              <a:off x="4416" y="3419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395" name="Line 18"/>
            <p:cNvSpPr>
              <a:spLocks noChangeShapeType="1"/>
            </p:cNvSpPr>
            <p:nvPr/>
          </p:nvSpPr>
          <p:spPr bwMode="auto">
            <a:xfrm>
              <a:off x="4416" y="3661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2372" name="Group 19"/>
          <p:cNvGrpSpPr>
            <a:grpSpLocks/>
          </p:cNvGrpSpPr>
          <p:nvPr/>
        </p:nvGrpSpPr>
        <p:grpSpPr bwMode="auto">
          <a:xfrm>
            <a:off x="5213350" y="2147888"/>
            <a:ext cx="1797050" cy="366712"/>
            <a:chOff x="3284" y="1113"/>
            <a:chExt cx="1132" cy="231"/>
          </a:xfrm>
        </p:grpSpPr>
        <p:sp>
          <p:nvSpPr>
            <p:cNvPr id="442379" name="Rectangle 20"/>
            <p:cNvSpPr>
              <a:spLocks noChangeArrowheads="1"/>
            </p:cNvSpPr>
            <p:nvPr/>
          </p:nvSpPr>
          <p:spPr bwMode="auto">
            <a:xfrm>
              <a:off x="3504" y="1185"/>
              <a:ext cx="480" cy="14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42380" name="Text Box 21"/>
            <p:cNvSpPr txBox="1">
              <a:spLocks noChangeArrowheads="1"/>
            </p:cNvSpPr>
            <p:nvPr/>
          </p:nvSpPr>
          <p:spPr bwMode="auto">
            <a:xfrm>
              <a:off x="3284" y="1113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1800" b="1"/>
                <a:t>s</a:t>
              </a:r>
            </a:p>
          </p:txBody>
        </p:sp>
        <p:sp>
          <p:nvSpPr>
            <p:cNvPr id="442381" name="Line 22"/>
            <p:cNvSpPr>
              <a:spLocks noChangeShapeType="1"/>
            </p:cNvSpPr>
            <p:nvPr/>
          </p:nvSpPr>
          <p:spPr bwMode="auto">
            <a:xfrm>
              <a:off x="3936" y="1257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42373" name="Rectangle 23"/>
          <p:cNvSpPr>
            <a:spLocks noChangeArrowheads="1"/>
          </p:cNvSpPr>
          <p:nvPr/>
        </p:nvSpPr>
        <p:spPr bwMode="auto">
          <a:xfrm>
            <a:off x="7024688" y="2282825"/>
            <a:ext cx="1303337" cy="3124200"/>
          </a:xfrm>
          <a:prstGeom prst="rect">
            <a:avLst/>
          </a:prstGeom>
          <a:solidFill>
            <a:srgbClr val="FF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42374" name="Text Box 24"/>
          <p:cNvSpPr txBox="1">
            <a:spLocks noChangeArrowheads="1"/>
          </p:cNvSpPr>
          <p:nvPr/>
        </p:nvSpPr>
        <p:spPr bwMode="auto">
          <a:xfrm>
            <a:off x="7391400" y="2130425"/>
            <a:ext cx="53975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altLang="zh-CN" sz="1800" b="1"/>
              <a:t>p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r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o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g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r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a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/>
              <a:t>m</a:t>
            </a:r>
          </a:p>
          <a:p>
            <a:pPr algn="ctr">
              <a:lnSpc>
                <a:spcPct val="145000"/>
              </a:lnSpc>
            </a:pPr>
            <a:r>
              <a:rPr lang="en-US" altLang="zh-CN" sz="1800" b="1">
                <a:sym typeface="Symbol" pitchFamily="18" charset="2"/>
              </a:rPr>
              <a:t>\0</a:t>
            </a:r>
          </a:p>
        </p:txBody>
      </p:sp>
      <p:sp>
        <p:nvSpPr>
          <p:cNvPr id="985113" name="Text Box 25"/>
          <p:cNvSpPr txBox="1">
            <a:spLocks noChangeArrowheads="1"/>
          </p:cNvSpPr>
          <p:nvPr/>
        </p:nvSpPr>
        <p:spPr bwMode="auto">
          <a:xfrm>
            <a:off x="1371600" y="3933825"/>
            <a:ext cx="2828925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</a:t>
            </a:r>
            <a: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( s + </a:t>
            </a:r>
            <a:r>
              <a:rPr lang="en-US" altLang="zh-CN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</a:t>
            </a:r>
            <a: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)</a:t>
            </a:r>
            <a:r>
              <a:rPr lang="en-US" altLang="zh-CN" sz="2000" b="1" dirty="0">
                <a:ea typeface="宋体" pitchFamily="2" charset="-122"/>
              </a:rPr>
              <a:t> &lt;&lt; </a:t>
            </a:r>
            <a:r>
              <a:rPr lang="en-US" altLang="zh-CN" sz="2000" b="1" dirty="0" err="1">
                <a:ea typeface="宋体" pitchFamily="2" charset="-122"/>
              </a:rPr>
              <a:t>endl</a:t>
            </a:r>
            <a:r>
              <a:rPr lang="en-US" altLang="zh-CN" sz="2000" b="1" dirty="0">
                <a:ea typeface="宋体" pitchFamily="2" charset="-122"/>
              </a:rPr>
              <a:t> ;</a:t>
            </a:r>
          </a:p>
        </p:txBody>
      </p:sp>
      <p:sp>
        <p:nvSpPr>
          <p:cNvPr id="442376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pic>
        <p:nvPicPr>
          <p:cNvPr id="427018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0" y="3789363"/>
            <a:ext cx="3581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5115" name="AutoShape 27"/>
          <p:cNvSpPr>
            <a:spLocks noChangeArrowheads="1"/>
          </p:cNvSpPr>
          <p:nvPr/>
        </p:nvSpPr>
        <p:spPr bwMode="auto">
          <a:xfrm>
            <a:off x="4500563" y="668338"/>
            <a:ext cx="3600450" cy="1752600"/>
          </a:xfrm>
          <a:prstGeom prst="cloudCallout">
            <a:avLst>
              <a:gd name="adj1" fmla="val -16005"/>
              <a:gd name="adj2" fmla="val 163495"/>
            </a:avLst>
          </a:prstGeom>
          <a:gradFill rotWithShape="0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zh-CN" altLang="en-US" sz="2000" b="1" i="1">
                <a:solidFill>
                  <a:schemeClr val="accent2"/>
                </a:solidFill>
              </a:rPr>
              <a:t>注意修改后的输出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i="1">
                <a:solidFill>
                  <a:schemeClr val="accent2"/>
                </a:solidFill>
              </a:rPr>
              <a:t>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8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8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113" grpId="0" animBg="1" autoUpdateAnimBg="0"/>
      <p:bldP spid="985115" grpId="0" animBg="1" autoUpdateAnimBg="0"/>
    </p:bld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Text Box 2"/>
          <p:cNvSpPr txBox="1">
            <a:spLocks noChangeArrowheads="1"/>
          </p:cNvSpPr>
          <p:nvPr/>
        </p:nvSpPr>
        <p:spPr bwMode="auto">
          <a:xfrm>
            <a:off x="533400" y="379413"/>
            <a:ext cx="8153400" cy="366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4-21  </a:t>
            </a:r>
            <a:r>
              <a:rPr lang="zh-CN" altLang="en-US" sz="2000" b="1" i="1">
                <a:solidFill>
                  <a:srgbClr val="008000"/>
                </a:solidFill>
              </a:rPr>
              <a:t>指针数组表示的字符串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{ char *name[5] =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	 { "Li Hua", "He Xiao Ming", "Zhang Li", "Sun Fei", "Chen Bao" };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for ( int i = 0 ; i &lt; 5 ;  i ++ )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     cout &lt;&lt; name[i]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4076700"/>
            <a:ext cx="8143875" cy="2044700"/>
            <a:chOff x="336" y="2736"/>
            <a:chExt cx="5130" cy="1288"/>
          </a:xfrm>
        </p:grpSpPr>
        <p:grpSp>
          <p:nvGrpSpPr>
            <p:cNvPr id="443396" name="Group 4"/>
            <p:cNvGrpSpPr>
              <a:grpSpLocks/>
            </p:cNvGrpSpPr>
            <p:nvPr/>
          </p:nvGrpSpPr>
          <p:grpSpPr bwMode="auto">
            <a:xfrm>
              <a:off x="2346" y="2756"/>
              <a:ext cx="3120" cy="1268"/>
              <a:chOff x="2496" y="2400"/>
              <a:chExt cx="3120" cy="1268"/>
            </a:xfrm>
          </p:grpSpPr>
          <p:grpSp>
            <p:nvGrpSpPr>
              <p:cNvPr id="443410" name="Group 5"/>
              <p:cNvGrpSpPr>
                <a:grpSpLocks/>
              </p:cNvGrpSpPr>
              <p:nvPr/>
            </p:nvGrpSpPr>
            <p:grpSpPr bwMode="auto">
              <a:xfrm>
                <a:off x="2496" y="2448"/>
                <a:ext cx="3120" cy="1200"/>
                <a:chOff x="2496" y="2448"/>
                <a:chExt cx="3120" cy="1200"/>
              </a:xfrm>
            </p:grpSpPr>
            <p:grpSp>
              <p:nvGrpSpPr>
                <p:cNvPr id="443412" name="Group 6"/>
                <p:cNvGrpSpPr>
                  <a:grpSpLocks/>
                </p:cNvGrpSpPr>
                <p:nvPr/>
              </p:nvGrpSpPr>
              <p:grpSpPr bwMode="auto">
                <a:xfrm>
                  <a:off x="2496" y="2448"/>
                  <a:ext cx="3120" cy="1200"/>
                  <a:chOff x="2496" y="2448"/>
                  <a:chExt cx="3120" cy="1200"/>
                </a:xfrm>
              </p:grpSpPr>
              <p:sp>
                <p:nvSpPr>
                  <p:cNvPr id="44341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168"/>
                    <a:ext cx="1920" cy="240"/>
                  </a:xfrm>
                  <a:prstGeom prst="rect">
                    <a:avLst/>
                  </a:prstGeom>
                  <a:solidFill>
                    <a:srgbClr val="99FFCC">
                      <a:alpha val="50195"/>
                    </a:srgbClr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341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448"/>
                    <a:ext cx="1680" cy="240"/>
                  </a:xfrm>
                  <a:prstGeom prst="rect">
                    <a:avLst/>
                  </a:prstGeom>
                  <a:solidFill>
                    <a:srgbClr val="99FFCC">
                      <a:alpha val="50195"/>
                    </a:srgbClr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341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688"/>
                    <a:ext cx="3120" cy="240"/>
                  </a:xfrm>
                  <a:prstGeom prst="rect">
                    <a:avLst/>
                  </a:prstGeom>
                  <a:solidFill>
                    <a:srgbClr val="99FFCC">
                      <a:alpha val="50195"/>
                    </a:srgbClr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341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414" y="268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41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268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41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894" y="268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42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5134" y="268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42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374" y="268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422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928"/>
                    <a:ext cx="2160" cy="240"/>
                  </a:xfrm>
                  <a:prstGeom prst="rect">
                    <a:avLst/>
                  </a:prstGeom>
                  <a:solidFill>
                    <a:srgbClr val="99FFCC">
                      <a:alpha val="50195"/>
                    </a:srgbClr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342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14" y="292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42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408"/>
                    <a:ext cx="2400" cy="240"/>
                  </a:xfrm>
                  <a:prstGeom prst="rect">
                    <a:avLst/>
                  </a:prstGeom>
                  <a:solidFill>
                    <a:srgbClr val="99FFCC">
                      <a:alpha val="50195"/>
                    </a:srgbClr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342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414" y="340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42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340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42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448"/>
                    <a:ext cx="0" cy="1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42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448"/>
                    <a:ext cx="0" cy="1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429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448"/>
                    <a:ext cx="0" cy="1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43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2448"/>
                    <a:ext cx="0" cy="1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43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448"/>
                    <a:ext cx="0" cy="1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43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2448"/>
                    <a:ext cx="0" cy="1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43413" name="Line 26"/>
                <p:cNvSpPr>
                  <a:spLocks noChangeShapeType="1"/>
                </p:cNvSpPr>
                <p:nvPr/>
              </p:nvSpPr>
              <p:spPr bwMode="auto">
                <a:xfrm>
                  <a:off x="4176" y="2688"/>
                  <a:ext cx="0" cy="9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43411" name="Text Box 27"/>
              <p:cNvSpPr txBox="1">
                <a:spLocks noChangeArrowheads="1"/>
              </p:cNvSpPr>
              <p:nvPr/>
            </p:nvSpPr>
            <p:spPr bwMode="auto">
              <a:xfrm>
                <a:off x="2496" y="2400"/>
                <a:ext cx="3074" cy="12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sz="1800"/>
                  <a:t>L     i            H    u     a    \0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altLang="zh-CN" sz="1800"/>
                  <a:t>H    e           X     i     a     o          M    i      n    g    \0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altLang="zh-CN" sz="1800"/>
                  <a:t>Z     h     a     n    g           L     i    \0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altLang="zh-CN" sz="1800"/>
                  <a:t>S     u     n           F    e     i     \0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altLang="zh-CN" sz="1800"/>
                  <a:t>C    h     e     n           B     i     a     o   \0</a:t>
                </a:r>
              </a:p>
            </p:txBody>
          </p:sp>
        </p:grpSp>
        <p:grpSp>
          <p:nvGrpSpPr>
            <p:cNvPr id="443397" name="Group 28"/>
            <p:cNvGrpSpPr>
              <a:grpSpLocks/>
            </p:cNvGrpSpPr>
            <p:nvPr/>
          </p:nvGrpSpPr>
          <p:grpSpPr bwMode="auto">
            <a:xfrm>
              <a:off x="966" y="2784"/>
              <a:ext cx="756" cy="1200"/>
              <a:chOff x="1152" y="2304"/>
              <a:chExt cx="912" cy="1200"/>
            </a:xfrm>
          </p:grpSpPr>
          <p:sp>
            <p:nvSpPr>
              <p:cNvPr id="443405" name="Rectangle 29"/>
              <p:cNvSpPr>
                <a:spLocks noChangeArrowheads="1"/>
              </p:cNvSpPr>
              <p:nvPr/>
            </p:nvSpPr>
            <p:spPr bwMode="auto">
              <a:xfrm>
                <a:off x="1152" y="2304"/>
                <a:ext cx="912" cy="1200"/>
              </a:xfrm>
              <a:prstGeom prst="rect">
                <a:avLst/>
              </a:prstGeom>
              <a:solidFill>
                <a:srgbClr val="FFFF99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406" name="Line 30"/>
              <p:cNvSpPr>
                <a:spLocks noChangeShapeType="1"/>
              </p:cNvSpPr>
              <p:nvPr/>
            </p:nvSpPr>
            <p:spPr bwMode="auto">
              <a:xfrm>
                <a:off x="1152" y="254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3407" name="Line 31"/>
              <p:cNvSpPr>
                <a:spLocks noChangeShapeType="1"/>
              </p:cNvSpPr>
              <p:nvPr/>
            </p:nvSpPr>
            <p:spPr bwMode="auto">
              <a:xfrm>
                <a:off x="1152" y="278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3408" name="Line 32"/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3409" name="Line 33"/>
              <p:cNvSpPr>
                <a:spLocks noChangeShapeType="1"/>
              </p:cNvSpPr>
              <p:nvPr/>
            </p:nvSpPr>
            <p:spPr bwMode="auto">
              <a:xfrm>
                <a:off x="1152" y="326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3398" name="Text Box 34"/>
            <p:cNvSpPr txBox="1">
              <a:spLocks noChangeArrowheads="1"/>
            </p:cNvSpPr>
            <p:nvPr/>
          </p:nvSpPr>
          <p:spPr bwMode="auto">
            <a:xfrm>
              <a:off x="336" y="2736"/>
              <a:ext cx="630" cy="1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[0]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[1]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[2]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[3]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[4]</a:t>
              </a:r>
            </a:p>
          </p:txBody>
        </p:sp>
        <p:grpSp>
          <p:nvGrpSpPr>
            <p:cNvPr id="443399" name="Group 35"/>
            <p:cNvGrpSpPr>
              <a:grpSpLocks/>
            </p:cNvGrpSpPr>
            <p:nvPr/>
          </p:nvGrpSpPr>
          <p:grpSpPr bwMode="auto">
            <a:xfrm>
              <a:off x="1626" y="2880"/>
              <a:ext cx="720" cy="960"/>
              <a:chOff x="1872" y="2400"/>
              <a:chExt cx="624" cy="960"/>
            </a:xfrm>
          </p:grpSpPr>
          <p:sp>
            <p:nvSpPr>
              <p:cNvPr id="443400" name="Line 36"/>
              <p:cNvSpPr>
                <a:spLocks noChangeShapeType="1"/>
              </p:cNvSpPr>
              <p:nvPr/>
            </p:nvSpPr>
            <p:spPr bwMode="auto">
              <a:xfrm>
                <a:off x="1872" y="240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stealth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3401" name="Line 37"/>
              <p:cNvSpPr>
                <a:spLocks noChangeShapeType="1"/>
              </p:cNvSpPr>
              <p:nvPr/>
            </p:nvSpPr>
            <p:spPr bwMode="auto">
              <a:xfrm>
                <a:off x="1872" y="264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stealth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3402" name="Line 38"/>
              <p:cNvSpPr>
                <a:spLocks noChangeShapeType="1"/>
              </p:cNvSpPr>
              <p:nvPr/>
            </p:nvSpPr>
            <p:spPr bwMode="auto">
              <a:xfrm>
                <a:off x="1872" y="288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stealth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3403" name="Line 39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stealth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3404" name="Line 40"/>
              <p:cNvSpPr>
                <a:spLocks noChangeShapeType="1"/>
              </p:cNvSpPr>
              <p:nvPr/>
            </p:nvSpPr>
            <p:spPr bwMode="auto">
              <a:xfrm>
                <a:off x="1872" y="336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stealth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43395" name="Rectangle 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4" grpId="0" autoUpdateAnimBg="0"/>
    </p:bld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Text Box 2"/>
          <p:cNvSpPr txBox="1">
            <a:spLocks noChangeArrowheads="1"/>
          </p:cNvSpPr>
          <p:nvPr/>
        </p:nvSpPr>
        <p:spPr bwMode="auto">
          <a:xfrm>
            <a:off x="533400" y="379413"/>
            <a:ext cx="8153400" cy="366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4-21  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指针数组表示的字符串 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>
                <a:ea typeface="宋体" pitchFamily="2" charset="-122"/>
              </a:rPr>
              <a:t>#include&lt;iostream&gt;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>
                <a:ea typeface="宋体" pitchFamily="2" charset="-122"/>
              </a:rPr>
              <a:t>using namespace std 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>
                <a:ea typeface="宋体" pitchFamily="2" charset="-122"/>
              </a:rPr>
              <a:t>int main()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>
                <a:ea typeface="宋体" pitchFamily="2" charset="-122"/>
              </a:rPr>
              <a:t>{ char *name[5] =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>
                <a:ea typeface="宋体" pitchFamily="2" charset="-122"/>
              </a:rPr>
              <a:t>	 { "Li Hua", "He Xiao Ming", "Zhang Li", "Sun Fei", "Chen Bao" };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>
                <a:ea typeface="宋体" pitchFamily="2" charset="-122"/>
              </a:rPr>
              <a:t>   for ( int i = 0 ; i &lt; 5 ;  i ++ )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>
                <a:ea typeface="宋体" pitchFamily="2" charset="-122"/>
              </a:rPr>
              <a:t>        cout &lt;&lt;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name[i]</a:t>
            </a:r>
            <a:r>
              <a:rPr lang="en-US" altLang="zh-CN" sz="2000">
                <a:ea typeface="宋体" pitchFamily="2" charset="-122"/>
              </a:rPr>
              <a:t> &lt;&lt; endl ;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zh-CN" sz="2000">
                <a:ea typeface="宋体" pitchFamily="2" charset="-122"/>
              </a:rPr>
              <a:t>}</a:t>
            </a:r>
          </a:p>
        </p:txBody>
      </p:sp>
      <p:grpSp>
        <p:nvGrpSpPr>
          <p:cNvPr id="444418" name="Group 3"/>
          <p:cNvGrpSpPr>
            <a:grpSpLocks/>
          </p:cNvGrpSpPr>
          <p:nvPr/>
        </p:nvGrpSpPr>
        <p:grpSpPr bwMode="auto">
          <a:xfrm>
            <a:off x="533400" y="4076700"/>
            <a:ext cx="8143875" cy="2044700"/>
            <a:chOff x="522" y="2792"/>
            <a:chExt cx="5130" cy="1288"/>
          </a:xfrm>
        </p:grpSpPr>
        <p:grpSp>
          <p:nvGrpSpPr>
            <p:cNvPr id="444422" name="Group 4"/>
            <p:cNvGrpSpPr>
              <a:grpSpLocks/>
            </p:cNvGrpSpPr>
            <p:nvPr/>
          </p:nvGrpSpPr>
          <p:grpSpPr bwMode="auto">
            <a:xfrm>
              <a:off x="2532" y="2812"/>
              <a:ext cx="3120" cy="1268"/>
              <a:chOff x="2496" y="2400"/>
              <a:chExt cx="3120" cy="1268"/>
            </a:xfrm>
          </p:grpSpPr>
          <p:grpSp>
            <p:nvGrpSpPr>
              <p:cNvPr id="444436" name="Group 5"/>
              <p:cNvGrpSpPr>
                <a:grpSpLocks/>
              </p:cNvGrpSpPr>
              <p:nvPr/>
            </p:nvGrpSpPr>
            <p:grpSpPr bwMode="auto">
              <a:xfrm>
                <a:off x="2496" y="2448"/>
                <a:ext cx="3120" cy="1200"/>
                <a:chOff x="2496" y="2448"/>
                <a:chExt cx="3120" cy="1200"/>
              </a:xfrm>
            </p:grpSpPr>
            <p:grpSp>
              <p:nvGrpSpPr>
                <p:cNvPr id="444438" name="Group 6"/>
                <p:cNvGrpSpPr>
                  <a:grpSpLocks/>
                </p:cNvGrpSpPr>
                <p:nvPr/>
              </p:nvGrpSpPr>
              <p:grpSpPr bwMode="auto">
                <a:xfrm>
                  <a:off x="2496" y="2448"/>
                  <a:ext cx="3120" cy="1200"/>
                  <a:chOff x="2496" y="2448"/>
                  <a:chExt cx="3120" cy="1200"/>
                </a:xfrm>
              </p:grpSpPr>
              <p:sp>
                <p:nvSpPr>
                  <p:cNvPr id="444440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168"/>
                    <a:ext cx="1920" cy="240"/>
                  </a:xfrm>
                  <a:prstGeom prst="rect">
                    <a:avLst/>
                  </a:prstGeom>
                  <a:solidFill>
                    <a:srgbClr val="99FFCC">
                      <a:alpha val="50195"/>
                    </a:srgbClr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444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448"/>
                    <a:ext cx="1680" cy="240"/>
                  </a:xfrm>
                  <a:prstGeom prst="rect">
                    <a:avLst/>
                  </a:prstGeom>
                  <a:solidFill>
                    <a:srgbClr val="99FFCC">
                      <a:alpha val="50195"/>
                    </a:srgbClr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444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688"/>
                    <a:ext cx="3120" cy="240"/>
                  </a:xfrm>
                  <a:prstGeom prst="rect">
                    <a:avLst/>
                  </a:prstGeom>
                  <a:solidFill>
                    <a:srgbClr val="99FFCC">
                      <a:alpha val="50195"/>
                    </a:srgbClr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4443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414" y="268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444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268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445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894" y="268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44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5134" y="268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44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374" y="268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448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928"/>
                    <a:ext cx="2160" cy="240"/>
                  </a:xfrm>
                  <a:prstGeom prst="rect">
                    <a:avLst/>
                  </a:prstGeom>
                  <a:solidFill>
                    <a:srgbClr val="99FFCC">
                      <a:alpha val="50195"/>
                    </a:srgbClr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4449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14" y="292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450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408"/>
                    <a:ext cx="2400" cy="240"/>
                  </a:xfrm>
                  <a:prstGeom prst="rect">
                    <a:avLst/>
                  </a:prstGeom>
                  <a:solidFill>
                    <a:srgbClr val="99FFCC">
                      <a:alpha val="50195"/>
                    </a:srgbClr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445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414" y="340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452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3408"/>
                    <a:ext cx="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45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448"/>
                    <a:ext cx="0" cy="1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45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448"/>
                    <a:ext cx="0" cy="1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45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448"/>
                    <a:ext cx="0" cy="1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45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2448"/>
                    <a:ext cx="0" cy="1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45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448"/>
                    <a:ext cx="0" cy="1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45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2448"/>
                    <a:ext cx="0" cy="120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44439" name="Line 26"/>
                <p:cNvSpPr>
                  <a:spLocks noChangeShapeType="1"/>
                </p:cNvSpPr>
                <p:nvPr/>
              </p:nvSpPr>
              <p:spPr bwMode="auto">
                <a:xfrm>
                  <a:off x="4176" y="2688"/>
                  <a:ext cx="0" cy="9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44437" name="Text Box 27"/>
              <p:cNvSpPr txBox="1">
                <a:spLocks noChangeArrowheads="1"/>
              </p:cNvSpPr>
              <p:nvPr/>
            </p:nvSpPr>
            <p:spPr bwMode="auto">
              <a:xfrm>
                <a:off x="2496" y="2400"/>
                <a:ext cx="3074" cy="12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sz="1800"/>
                  <a:t>L     i            H    u     a    \0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altLang="zh-CN" sz="1800"/>
                  <a:t>H    e           X     i     a     o          M    i      n    g    \0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altLang="zh-CN" sz="1800"/>
                  <a:t>Z     h     a     n    g           L     i    \0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altLang="zh-CN" sz="1800"/>
                  <a:t>S     u     n           F    e     i     \0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altLang="zh-CN" sz="1800"/>
                  <a:t>C    h     e     n           B     i     a     o   \0</a:t>
                </a:r>
              </a:p>
            </p:txBody>
          </p:sp>
        </p:grpSp>
        <p:grpSp>
          <p:nvGrpSpPr>
            <p:cNvPr id="444423" name="Group 28"/>
            <p:cNvGrpSpPr>
              <a:grpSpLocks/>
            </p:cNvGrpSpPr>
            <p:nvPr/>
          </p:nvGrpSpPr>
          <p:grpSpPr bwMode="auto">
            <a:xfrm>
              <a:off x="1152" y="2840"/>
              <a:ext cx="756" cy="1200"/>
              <a:chOff x="1152" y="2304"/>
              <a:chExt cx="912" cy="1200"/>
            </a:xfrm>
          </p:grpSpPr>
          <p:sp>
            <p:nvSpPr>
              <p:cNvPr id="444431" name="Rectangle 29"/>
              <p:cNvSpPr>
                <a:spLocks noChangeArrowheads="1"/>
              </p:cNvSpPr>
              <p:nvPr/>
            </p:nvSpPr>
            <p:spPr bwMode="auto">
              <a:xfrm>
                <a:off x="1152" y="2304"/>
                <a:ext cx="912" cy="1200"/>
              </a:xfrm>
              <a:prstGeom prst="rect">
                <a:avLst/>
              </a:prstGeom>
              <a:solidFill>
                <a:srgbClr val="FFFF99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432" name="Line 30"/>
              <p:cNvSpPr>
                <a:spLocks noChangeShapeType="1"/>
              </p:cNvSpPr>
              <p:nvPr/>
            </p:nvSpPr>
            <p:spPr bwMode="auto">
              <a:xfrm>
                <a:off x="1152" y="254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4433" name="Line 31"/>
              <p:cNvSpPr>
                <a:spLocks noChangeShapeType="1"/>
              </p:cNvSpPr>
              <p:nvPr/>
            </p:nvSpPr>
            <p:spPr bwMode="auto">
              <a:xfrm>
                <a:off x="1152" y="278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4434" name="Line 32"/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4435" name="Line 33"/>
              <p:cNvSpPr>
                <a:spLocks noChangeShapeType="1"/>
              </p:cNvSpPr>
              <p:nvPr/>
            </p:nvSpPr>
            <p:spPr bwMode="auto">
              <a:xfrm>
                <a:off x="1152" y="326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4424" name="Text Box 34"/>
            <p:cNvSpPr txBox="1">
              <a:spLocks noChangeArrowheads="1"/>
            </p:cNvSpPr>
            <p:nvPr/>
          </p:nvSpPr>
          <p:spPr bwMode="auto">
            <a:xfrm>
              <a:off x="522" y="2792"/>
              <a:ext cx="630" cy="1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[0]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[1]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[2]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[3]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zh-CN" sz="1800"/>
                <a:t>name [4]</a:t>
              </a:r>
            </a:p>
          </p:txBody>
        </p:sp>
        <p:grpSp>
          <p:nvGrpSpPr>
            <p:cNvPr id="444425" name="Group 35"/>
            <p:cNvGrpSpPr>
              <a:grpSpLocks/>
            </p:cNvGrpSpPr>
            <p:nvPr/>
          </p:nvGrpSpPr>
          <p:grpSpPr bwMode="auto">
            <a:xfrm>
              <a:off x="1812" y="2936"/>
              <a:ext cx="720" cy="960"/>
              <a:chOff x="1872" y="2400"/>
              <a:chExt cx="624" cy="960"/>
            </a:xfrm>
          </p:grpSpPr>
          <p:sp>
            <p:nvSpPr>
              <p:cNvPr id="444426" name="Line 36"/>
              <p:cNvSpPr>
                <a:spLocks noChangeShapeType="1"/>
              </p:cNvSpPr>
              <p:nvPr/>
            </p:nvSpPr>
            <p:spPr bwMode="auto">
              <a:xfrm>
                <a:off x="1872" y="240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stealth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4427" name="Line 37"/>
              <p:cNvSpPr>
                <a:spLocks noChangeShapeType="1"/>
              </p:cNvSpPr>
              <p:nvPr/>
            </p:nvSpPr>
            <p:spPr bwMode="auto">
              <a:xfrm>
                <a:off x="1872" y="264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stealth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4428" name="Line 38"/>
              <p:cNvSpPr>
                <a:spLocks noChangeShapeType="1"/>
              </p:cNvSpPr>
              <p:nvPr/>
            </p:nvSpPr>
            <p:spPr bwMode="auto">
              <a:xfrm>
                <a:off x="1872" y="288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stealth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4429" name="Line 39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stealth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4430" name="Line 40"/>
              <p:cNvSpPr>
                <a:spLocks noChangeShapeType="1"/>
              </p:cNvSpPr>
              <p:nvPr/>
            </p:nvSpPr>
            <p:spPr bwMode="auto">
              <a:xfrm>
                <a:off x="1872" y="336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stealth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987177" name="AutoShape 41"/>
          <p:cNvSpPr>
            <a:spLocks/>
          </p:cNvSpPr>
          <p:nvPr/>
        </p:nvSpPr>
        <p:spPr bwMode="auto">
          <a:xfrm>
            <a:off x="4356100" y="1052513"/>
            <a:ext cx="1524000" cy="914400"/>
          </a:xfrm>
          <a:prstGeom prst="borderCallout2">
            <a:avLst>
              <a:gd name="adj1" fmla="val 12500"/>
              <a:gd name="adj2" fmla="val -5000"/>
              <a:gd name="adj3" fmla="val 12500"/>
              <a:gd name="adj4" fmla="val -36148"/>
              <a:gd name="adj5" fmla="val 251736"/>
              <a:gd name="adj6" fmla="val -136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字符指针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输出串值</a:t>
            </a:r>
          </a:p>
        </p:txBody>
      </p:sp>
      <p:sp>
        <p:nvSpPr>
          <p:cNvPr id="444420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pic>
        <p:nvPicPr>
          <p:cNvPr id="444421" name="Picture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1989138"/>
            <a:ext cx="38004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77" grpId="0" animBg="1" autoUpdateAnimBg="0"/>
    </p:bld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5791200" cy="525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4-22  </a:t>
            </a:r>
            <a:r>
              <a:rPr lang="zh-CN" altLang="en-US" sz="2000" b="1" i="1">
                <a:solidFill>
                  <a:srgbClr val="008000"/>
                </a:solidFill>
              </a:rPr>
              <a:t>串的赋值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{ char str1[10] = "computer" , str2[10] , *sp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int i = 0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while( str1[i] ) { str2[i] = str1[i++]; }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str2[i] = '\0'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sp = str1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str1 &lt;&lt; endl &lt;&lt; str2 &lt;&lt; endl &lt;&lt; sp &lt;&lt; endl;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sp = "new string"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sp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} </a:t>
            </a:r>
          </a:p>
        </p:txBody>
      </p:sp>
      <p:sp>
        <p:nvSpPr>
          <p:cNvPr id="445442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8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98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98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98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88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988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988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988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988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988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988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988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500"/>
                                        <p:tgtEl>
                                          <p:spTgt spid="9881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2" grpId="0" build="p" autoUpdateAnimBg="0" advAuto="1000"/>
    </p:bld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Rectangle 2"/>
          <p:cNvSpPr>
            <a:spLocks noChangeArrowheads="1"/>
          </p:cNvSpPr>
          <p:nvPr/>
        </p:nvSpPr>
        <p:spPr bwMode="auto">
          <a:xfrm>
            <a:off x="533400" y="2051050"/>
            <a:ext cx="4876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46466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5791200" cy="525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4-22  </a:t>
            </a:r>
            <a:r>
              <a:rPr lang="zh-CN" altLang="en-US" sz="2000" b="1" i="1">
                <a:solidFill>
                  <a:srgbClr val="008000"/>
                </a:solidFill>
              </a:rPr>
              <a:t>串的赋值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{ </a:t>
            </a:r>
            <a:r>
              <a:rPr lang="en-US" altLang="zh-CN" sz="2000" b="1">
                <a:solidFill>
                  <a:srgbClr val="FFFFFF"/>
                </a:solidFill>
              </a:rPr>
              <a:t>char str1[10] = "computer" , str2[10] , *sp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int i = 0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while( str1[i] ) { str2[i] = str1[i++]; }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str2[i] = '\0'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sp = str1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str1 &lt;&lt; endl &lt;&lt; str2 &lt;&lt; endl &lt;&lt; sp &lt;&lt; endl;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sp = "new string"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sp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}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86400" y="381000"/>
            <a:ext cx="3346450" cy="3429000"/>
            <a:chOff x="3456" y="912"/>
            <a:chExt cx="2108" cy="2160"/>
          </a:xfrm>
        </p:grpSpPr>
        <p:grpSp>
          <p:nvGrpSpPr>
            <p:cNvPr id="446469" name="Group 5"/>
            <p:cNvGrpSpPr>
              <a:grpSpLocks/>
            </p:cNvGrpSpPr>
            <p:nvPr/>
          </p:nvGrpSpPr>
          <p:grpSpPr bwMode="auto">
            <a:xfrm>
              <a:off x="4680" y="912"/>
              <a:ext cx="332" cy="2160"/>
              <a:chOff x="4516" y="912"/>
              <a:chExt cx="332" cy="2160"/>
            </a:xfrm>
          </p:grpSpPr>
          <p:grpSp>
            <p:nvGrpSpPr>
              <p:cNvPr id="446486" name="Group 6"/>
              <p:cNvGrpSpPr>
                <a:grpSpLocks/>
              </p:cNvGrpSpPr>
              <p:nvPr/>
            </p:nvGrpSpPr>
            <p:grpSpPr bwMode="auto">
              <a:xfrm>
                <a:off x="4560" y="1112"/>
                <a:ext cx="244" cy="1960"/>
                <a:chOff x="4560" y="1112"/>
                <a:chExt cx="244" cy="1960"/>
              </a:xfrm>
            </p:grpSpPr>
            <p:grpSp>
              <p:nvGrpSpPr>
                <p:cNvPr id="446488" name="Group 7"/>
                <p:cNvGrpSpPr>
                  <a:grpSpLocks/>
                </p:cNvGrpSpPr>
                <p:nvPr/>
              </p:nvGrpSpPr>
              <p:grpSpPr bwMode="auto">
                <a:xfrm>
                  <a:off x="4560" y="1152"/>
                  <a:ext cx="240" cy="1920"/>
                  <a:chOff x="4368" y="1104"/>
                  <a:chExt cx="240" cy="1920"/>
                </a:xfrm>
              </p:grpSpPr>
              <p:sp>
                <p:nvSpPr>
                  <p:cNvPr id="44649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1104"/>
                    <a:ext cx="240" cy="192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649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1296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649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1488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649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168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649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1872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649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064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649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256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64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448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64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64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64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832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4648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581" y="1112"/>
                  <a:ext cx="223" cy="17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n-US" altLang="zh-CN" sz="1600" b="1"/>
                    <a:t>c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n-US" altLang="zh-CN" sz="1600" b="1"/>
                    <a:t>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n-US" altLang="zh-CN" sz="1600" b="1"/>
                    <a:t>m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n-US" altLang="zh-CN" sz="1600" b="1"/>
                    <a:t>p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n-US" altLang="zh-CN" sz="1600" b="1"/>
                    <a:t>u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n-US" altLang="zh-CN" sz="1600" b="1"/>
                    <a:t>t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n-US" altLang="zh-CN" sz="1600" b="1"/>
                    <a:t>e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n-US" altLang="zh-CN" sz="1600" b="1"/>
                    <a:t>r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n-US" altLang="zh-CN" sz="1600" b="1"/>
                    <a:t>\0</a:t>
                  </a:r>
                </a:p>
              </p:txBody>
            </p:sp>
          </p:grpSp>
          <p:sp>
            <p:nvSpPr>
              <p:cNvPr id="446487" name="Text Box 19"/>
              <p:cNvSpPr txBox="1">
                <a:spLocks noChangeArrowheads="1"/>
              </p:cNvSpPr>
              <p:nvPr/>
            </p:nvSpPr>
            <p:spPr bwMode="auto">
              <a:xfrm>
                <a:off x="4516" y="912"/>
                <a:ext cx="3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str1</a:t>
                </a:r>
              </a:p>
            </p:txBody>
          </p:sp>
        </p:grpSp>
        <p:grpSp>
          <p:nvGrpSpPr>
            <p:cNvPr id="446470" name="Group 20"/>
            <p:cNvGrpSpPr>
              <a:grpSpLocks/>
            </p:cNvGrpSpPr>
            <p:nvPr/>
          </p:nvGrpSpPr>
          <p:grpSpPr bwMode="auto">
            <a:xfrm>
              <a:off x="3456" y="912"/>
              <a:ext cx="384" cy="384"/>
              <a:chOff x="3840" y="912"/>
              <a:chExt cx="384" cy="384"/>
            </a:xfrm>
          </p:grpSpPr>
          <p:sp>
            <p:nvSpPr>
              <p:cNvPr id="446484" name="Rectangle 21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38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446485" name="Text Box 22"/>
              <p:cNvSpPr txBox="1">
                <a:spLocks noChangeArrowheads="1"/>
              </p:cNvSpPr>
              <p:nvPr/>
            </p:nvSpPr>
            <p:spPr bwMode="auto">
              <a:xfrm>
                <a:off x="3910" y="912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sp</a:t>
                </a:r>
              </a:p>
            </p:txBody>
          </p:sp>
        </p:grpSp>
        <p:grpSp>
          <p:nvGrpSpPr>
            <p:cNvPr id="446471" name="Group 23"/>
            <p:cNvGrpSpPr>
              <a:grpSpLocks/>
            </p:cNvGrpSpPr>
            <p:nvPr/>
          </p:nvGrpSpPr>
          <p:grpSpPr bwMode="auto">
            <a:xfrm>
              <a:off x="5232" y="912"/>
              <a:ext cx="332" cy="2160"/>
              <a:chOff x="5232" y="912"/>
              <a:chExt cx="332" cy="2160"/>
            </a:xfrm>
          </p:grpSpPr>
          <p:grpSp>
            <p:nvGrpSpPr>
              <p:cNvPr id="446472" name="Group 24"/>
              <p:cNvGrpSpPr>
                <a:grpSpLocks/>
              </p:cNvGrpSpPr>
              <p:nvPr/>
            </p:nvGrpSpPr>
            <p:grpSpPr bwMode="auto">
              <a:xfrm>
                <a:off x="5278" y="1152"/>
                <a:ext cx="240" cy="1920"/>
                <a:chOff x="4368" y="1104"/>
                <a:chExt cx="240" cy="1920"/>
              </a:xfrm>
            </p:grpSpPr>
            <p:sp>
              <p:nvSpPr>
                <p:cNvPr id="446474" name="Rectangle 25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6475" name="Line 26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6476" name="Line 27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6477" name="Line 28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6478" name="Line 29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6479" name="Line 30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6480" name="Line 31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6481" name="Line 32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6482" name="Line 33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6483" name="Line 34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46473" name="Text Box 35"/>
              <p:cNvSpPr txBox="1">
                <a:spLocks noChangeArrowheads="1"/>
              </p:cNvSpPr>
              <p:nvPr/>
            </p:nvSpPr>
            <p:spPr bwMode="auto">
              <a:xfrm>
                <a:off x="5232" y="912"/>
                <a:ext cx="3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str2</a:t>
                </a:r>
              </a:p>
            </p:txBody>
          </p:sp>
        </p:grpSp>
      </p:grpSp>
      <p:sp>
        <p:nvSpPr>
          <p:cNvPr id="446468" name="Rectangle 3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Rectangle 2"/>
          <p:cNvSpPr>
            <a:spLocks noChangeArrowheads="1"/>
          </p:cNvSpPr>
          <p:nvPr/>
        </p:nvSpPr>
        <p:spPr bwMode="auto">
          <a:xfrm>
            <a:off x="533400" y="2889250"/>
            <a:ext cx="4876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47490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5791200" cy="525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4-22  </a:t>
            </a:r>
            <a:r>
              <a:rPr lang="zh-CN" altLang="en-US" sz="2000" b="1" i="1">
                <a:solidFill>
                  <a:srgbClr val="008000"/>
                </a:solidFill>
              </a:rPr>
              <a:t>串的赋值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{ char str1[10] = "computer" , str2[10] , *sp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int i = 0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FFFFFF"/>
                </a:solidFill>
              </a:rPr>
              <a:t>while( str1[i] ) { str2[i] = str1[i++]; }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str2[i] = '\0'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sp = str1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str1 &lt;&lt; endl &lt;&lt; str2 &lt;&lt; endl &lt;&lt; sp &lt;&lt; endl;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sp = "new string"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sp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} </a:t>
            </a:r>
          </a:p>
        </p:txBody>
      </p:sp>
      <p:grpSp>
        <p:nvGrpSpPr>
          <p:cNvPr id="447491" name="Group 4"/>
          <p:cNvGrpSpPr>
            <a:grpSpLocks/>
          </p:cNvGrpSpPr>
          <p:nvPr/>
        </p:nvGrpSpPr>
        <p:grpSpPr bwMode="auto">
          <a:xfrm>
            <a:off x="7429500" y="381000"/>
            <a:ext cx="527050" cy="3429000"/>
            <a:chOff x="4516" y="912"/>
            <a:chExt cx="332" cy="2160"/>
          </a:xfrm>
        </p:grpSpPr>
        <p:grpSp>
          <p:nvGrpSpPr>
            <p:cNvPr id="447519" name="Group 5"/>
            <p:cNvGrpSpPr>
              <a:grpSpLocks/>
            </p:cNvGrpSpPr>
            <p:nvPr/>
          </p:nvGrpSpPr>
          <p:grpSpPr bwMode="auto">
            <a:xfrm>
              <a:off x="4560" y="1112"/>
              <a:ext cx="244" cy="1960"/>
              <a:chOff x="4560" y="1112"/>
              <a:chExt cx="244" cy="1960"/>
            </a:xfrm>
          </p:grpSpPr>
          <p:grpSp>
            <p:nvGrpSpPr>
              <p:cNvPr id="447521" name="Group 6"/>
              <p:cNvGrpSpPr>
                <a:grpSpLocks/>
              </p:cNvGrpSpPr>
              <p:nvPr/>
            </p:nvGrpSpPr>
            <p:grpSpPr bwMode="auto">
              <a:xfrm>
                <a:off x="4560" y="1152"/>
                <a:ext cx="240" cy="1920"/>
                <a:chOff x="4368" y="1104"/>
                <a:chExt cx="240" cy="1920"/>
              </a:xfrm>
            </p:grpSpPr>
            <p:sp>
              <p:nvSpPr>
                <p:cNvPr id="447523" name="Rectangle 7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7524" name="Line 8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7525" name="Line 9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7526" name="Line 10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7527" name="Line 11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7528" name="Line 12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7529" name="Line 13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7530" name="Line 14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7531" name="Line 15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7532" name="Line 16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47522" name="Text Box 17"/>
              <p:cNvSpPr txBox="1">
                <a:spLocks noChangeArrowheads="1"/>
              </p:cNvSpPr>
              <p:nvPr/>
            </p:nvSpPr>
            <p:spPr bwMode="auto">
              <a:xfrm>
                <a:off x="4581" y="1112"/>
                <a:ext cx="223" cy="1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c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o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m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p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u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t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e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r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\0</a:t>
                </a:r>
              </a:p>
            </p:txBody>
          </p:sp>
        </p:grpSp>
        <p:sp>
          <p:nvSpPr>
            <p:cNvPr id="447520" name="Text Box 18"/>
            <p:cNvSpPr txBox="1">
              <a:spLocks noChangeArrowheads="1"/>
            </p:cNvSpPr>
            <p:nvPr/>
          </p:nvSpPr>
          <p:spPr bwMode="auto">
            <a:xfrm>
              <a:off x="4516" y="912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str1</a:t>
              </a:r>
            </a:p>
          </p:txBody>
        </p:sp>
      </p:grpSp>
      <p:grpSp>
        <p:nvGrpSpPr>
          <p:cNvPr id="447492" name="Group 19"/>
          <p:cNvGrpSpPr>
            <a:grpSpLocks/>
          </p:cNvGrpSpPr>
          <p:nvPr/>
        </p:nvGrpSpPr>
        <p:grpSpPr bwMode="auto">
          <a:xfrm>
            <a:off x="5486400" y="381000"/>
            <a:ext cx="609600" cy="609600"/>
            <a:chOff x="3840" y="912"/>
            <a:chExt cx="384" cy="384"/>
          </a:xfrm>
        </p:grpSpPr>
        <p:sp>
          <p:nvSpPr>
            <p:cNvPr id="447517" name="Rectangle 20"/>
            <p:cNvSpPr>
              <a:spLocks noChangeArrowheads="1"/>
            </p:cNvSpPr>
            <p:nvPr/>
          </p:nvSpPr>
          <p:spPr bwMode="auto">
            <a:xfrm>
              <a:off x="3840" y="1152"/>
              <a:ext cx="384" cy="14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447518" name="Text Box 21"/>
            <p:cNvSpPr txBox="1">
              <a:spLocks noChangeArrowheads="1"/>
            </p:cNvSpPr>
            <p:nvPr/>
          </p:nvSpPr>
          <p:spPr bwMode="auto">
            <a:xfrm>
              <a:off x="3910" y="912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sp</a:t>
              </a:r>
            </a:p>
          </p:txBody>
        </p:sp>
      </p:grpSp>
      <p:grpSp>
        <p:nvGrpSpPr>
          <p:cNvPr id="447493" name="Group 22"/>
          <p:cNvGrpSpPr>
            <a:grpSpLocks/>
          </p:cNvGrpSpPr>
          <p:nvPr/>
        </p:nvGrpSpPr>
        <p:grpSpPr bwMode="auto">
          <a:xfrm>
            <a:off x="8305800" y="381000"/>
            <a:ext cx="527050" cy="3429000"/>
            <a:chOff x="5232" y="912"/>
            <a:chExt cx="332" cy="2160"/>
          </a:xfrm>
        </p:grpSpPr>
        <p:grpSp>
          <p:nvGrpSpPr>
            <p:cNvPr id="447505" name="Group 23"/>
            <p:cNvGrpSpPr>
              <a:grpSpLocks/>
            </p:cNvGrpSpPr>
            <p:nvPr/>
          </p:nvGrpSpPr>
          <p:grpSpPr bwMode="auto">
            <a:xfrm>
              <a:off x="5278" y="1152"/>
              <a:ext cx="240" cy="1920"/>
              <a:chOff x="4368" y="1104"/>
              <a:chExt cx="240" cy="1920"/>
            </a:xfrm>
          </p:grpSpPr>
          <p:sp>
            <p:nvSpPr>
              <p:cNvPr id="447507" name="Rectangle 24"/>
              <p:cNvSpPr>
                <a:spLocks noChangeArrowheads="1"/>
              </p:cNvSpPr>
              <p:nvPr/>
            </p:nvSpPr>
            <p:spPr bwMode="auto">
              <a:xfrm>
                <a:off x="4368" y="1104"/>
                <a:ext cx="240" cy="19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7508" name="Line 25"/>
              <p:cNvSpPr>
                <a:spLocks noChangeShapeType="1"/>
              </p:cNvSpPr>
              <p:nvPr/>
            </p:nvSpPr>
            <p:spPr bwMode="auto">
              <a:xfrm>
                <a:off x="4368" y="129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7509" name="Line 26"/>
              <p:cNvSpPr>
                <a:spLocks noChangeShapeType="1"/>
              </p:cNvSpPr>
              <p:nvPr/>
            </p:nvSpPr>
            <p:spPr bwMode="auto">
              <a:xfrm>
                <a:off x="4368" y="148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7510" name="Line 27"/>
              <p:cNvSpPr>
                <a:spLocks noChangeShapeType="1"/>
              </p:cNvSpPr>
              <p:nvPr/>
            </p:nvSpPr>
            <p:spPr bwMode="auto">
              <a:xfrm>
                <a:off x="43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7511" name="Line 28"/>
              <p:cNvSpPr>
                <a:spLocks noChangeShapeType="1"/>
              </p:cNvSpPr>
              <p:nvPr/>
            </p:nvSpPr>
            <p:spPr bwMode="auto">
              <a:xfrm>
                <a:off x="4368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7512" name="Line 29"/>
              <p:cNvSpPr>
                <a:spLocks noChangeShapeType="1"/>
              </p:cNvSpPr>
              <p:nvPr/>
            </p:nvSpPr>
            <p:spPr bwMode="auto">
              <a:xfrm>
                <a:off x="4368" y="206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7513" name="Line 30"/>
              <p:cNvSpPr>
                <a:spLocks noChangeShapeType="1"/>
              </p:cNvSpPr>
              <p:nvPr/>
            </p:nvSpPr>
            <p:spPr bwMode="auto">
              <a:xfrm>
                <a:off x="4368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7514" name="Line 31"/>
              <p:cNvSpPr>
                <a:spLocks noChangeShapeType="1"/>
              </p:cNvSpPr>
              <p:nvPr/>
            </p:nvSpPr>
            <p:spPr bwMode="auto">
              <a:xfrm>
                <a:off x="4368" y="244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7515" name="Line 32"/>
              <p:cNvSpPr>
                <a:spLocks noChangeShapeType="1"/>
              </p:cNvSpPr>
              <p:nvPr/>
            </p:nvSpPr>
            <p:spPr bwMode="auto">
              <a:xfrm>
                <a:off x="4368" y="264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7516" name="Line 33"/>
              <p:cNvSpPr>
                <a:spLocks noChangeShapeType="1"/>
              </p:cNvSpPr>
              <p:nvPr/>
            </p:nvSpPr>
            <p:spPr bwMode="auto">
              <a:xfrm>
                <a:off x="4368" y="283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47506" name="Text Box 34"/>
            <p:cNvSpPr txBox="1">
              <a:spLocks noChangeArrowheads="1"/>
            </p:cNvSpPr>
            <p:nvPr/>
          </p:nvSpPr>
          <p:spPr bwMode="auto">
            <a:xfrm>
              <a:off x="5232" y="912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str2</a:t>
              </a:r>
            </a:p>
          </p:txBody>
        </p:sp>
      </p:grpSp>
      <p:sp>
        <p:nvSpPr>
          <p:cNvPr id="990243" name="Text Box 35"/>
          <p:cNvSpPr txBox="1">
            <a:spLocks noChangeArrowheads="1"/>
          </p:cNvSpPr>
          <p:nvPr/>
        </p:nvSpPr>
        <p:spPr bwMode="auto">
          <a:xfrm>
            <a:off x="8391525" y="700088"/>
            <a:ext cx="354013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 b="1"/>
              <a:t>c</a:t>
            </a:r>
          </a:p>
          <a:p>
            <a:pPr algn="ctr">
              <a:lnSpc>
                <a:spcPct val="125000"/>
              </a:lnSpc>
            </a:pPr>
            <a:r>
              <a:rPr lang="en-US" altLang="zh-CN" sz="1600" b="1"/>
              <a:t>o</a:t>
            </a:r>
          </a:p>
          <a:p>
            <a:pPr algn="ctr">
              <a:lnSpc>
                <a:spcPct val="125000"/>
              </a:lnSpc>
            </a:pPr>
            <a:r>
              <a:rPr lang="en-US" altLang="zh-CN" sz="1600" b="1"/>
              <a:t>m</a:t>
            </a:r>
          </a:p>
          <a:p>
            <a:pPr algn="ctr">
              <a:lnSpc>
                <a:spcPct val="125000"/>
              </a:lnSpc>
            </a:pPr>
            <a:r>
              <a:rPr lang="en-US" altLang="zh-CN" sz="1600" b="1"/>
              <a:t>p</a:t>
            </a:r>
          </a:p>
          <a:p>
            <a:pPr algn="ctr">
              <a:lnSpc>
                <a:spcPct val="125000"/>
              </a:lnSpc>
            </a:pPr>
            <a:r>
              <a:rPr lang="en-US" altLang="zh-CN" sz="1600" b="1"/>
              <a:t>u</a:t>
            </a:r>
          </a:p>
          <a:p>
            <a:pPr algn="ctr">
              <a:lnSpc>
                <a:spcPct val="125000"/>
              </a:lnSpc>
            </a:pPr>
            <a:r>
              <a:rPr lang="en-US" altLang="zh-CN" sz="1600" b="1"/>
              <a:t>t</a:t>
            </a:r>
          </a:p>
          <a:p>
            <a:pPr algn="ctr">
              <a:lnSpc>
                <a:spcPct val="125000"/>
              </a:lnSpc>
            </a:pPr>
            <a:r>
              <a:rPr lang="en-US" altLang="zh-CN" sz="1600" b="1"/>
              <a:t>e</a:t>
            </a:r>
          </a:p>
          <a:p>
            <a:pPr algn="ctr">
              <a:lnSpc>
                <a:spcPct val="125000"/>
              </a:lnSpc>
            </a:pPr>
            <a:r>
              <a:rPr lang="en-US" altLang="zh-CN" sz="1600" b="1"/>
              <a:t>r</a:t>
            </a:r>
          </a:p>
          <a:p>
            <a:pPr algn="ctr">
              <a:lnSpc>
                <a:spcPct val="125000"/>
              </a:lnSpc>
            </a:pPr>
            <a:endParaRPr lang="en-US" altLang="zh-CN" sz="1600" b="1"/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772400" y="914400"/>
            <a:ext cx="685800" cy="2133600"/>
            <a:chOff x="4752" y="1248"/>
            <a:chExt cx="576" cy="1344"/>
          </a:xfrm>
        </p:grpSpPr>
        <p:sp>
          <p:nvSpPr>
            <p:cNvPr id="447497" name="Line 37"/>
            <p:cNvSpPr>
              <a:spLocks noChangeShapeType="1"/>
            </p:cNvSpPr>
            <p:nvPr/>
          </p:nvSpPr>
          <p:spPr bwMode="auto">
            <a:xfrm>
              <a:off x="4752" y="1248"/>
              <a:ext cx="57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7498" name="Line 38"/>
            <p:cNvSpPr>
              <a:spLocks noChangeShapeType="1"/>
            </p:cNvSpPr>
            <p:nvPr/>
          </p:nvSpPr>
          <p:spPr bwMode="auto">
            <a:xfrm>
              <a:off x="4752" y="1440"/>
              <a:ext cx="57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7499" name="Line 39"/>
            <p:cNvSpPr>
              <a:spLocks noChangeShapeType="1"/>
            </p:cNvSpPr>
            <p:nvPr/>
          </p:nvSpPr>
          <p:spPr bwMode="auto">
            <a:xfrm>
              <a:off x="4752" y="1632"/>
              <a:ext cx="57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7500" name="Line 40"/>
            <p:cNvSpPr>
              <a:spLocks noChangeShapeType="1"/>
            </p:cNvSpPr>
            <p:nvPr/>
          </p:nvSpPr>
          <p:spPr bwMode="auto">
            <a:xfrm>
              <a:off x="4752" y="1824"/>
              <a:ext cx="57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7501" name="Line 41"/>
            <p:cNvSpPr>
              <a:spLocks noChangeShapeType="1"/>
            </p:cNvSpPr>
            <p:nvPr/>
          </p:nvSpPr>
          <p:spPr bwMode="auto">
            <a:xfrm>
              <a:off x="4752" y="2016"/>
              <a:ext cx="57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7502" name="Line 42"/>
            <p:cNvSpPr>
              <a:spLocks noChangeShapeType="1"/>
            </p:cNvSpPr>
            <p:nvPr/>
          </p:nvSpPr>
          <p:spPr bwMode="auto">
            <a:xfrm>
              <a:off x="4752" y="2208"/>
              <a:ext cx="57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7503" name="Line 43"/>
            <p:cNvSpPr>
              <a:spLocks noChangeShapeType="1"/>
            </p:cNvSpPr>
            <p:nvPr/>
          </p:nvSpPr>
          <p:spPr bwMode="auto">
            <a:xfrm>
              <a:off x="4752" y="2400"/>
              <a:ext cx="57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7504" name="Line 44"/>
            <p:cNvSpPr>
              <a:spLocks noChangeShapeType="1"/>
            </p:cNvSpPr>
            <p:nvPr/>
          </p:nvSpPr>
          <p:spPr bwMode="auto">
            <a:xfrm>
              <a:off x="4752" y="2592"/>
              <a:ext cx="57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47496" name="Rectangle 4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9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4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53250" name="Text Box 6"/>
          <p:cNvSpPr txBox="1">
            <a:spLocks noChangeArrowheads="1"/>
          </p:cNvSpPr>
          <p:nvPr/>
        </p:nvSpPr>
        <p:spPr bwMode="auto">
          <a:xfrm>
            <a:off x="609600" y="133985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008000"/>
                </a:solidFill>
              </a:rPr>
              <a:t>2</a:t>
            </a:r>
            <a:r>
              <a:rPr lang="zh-CN" altLang="en-US" sz="2000" b="1" i="1">
                <a:solidFill>
                  <a:srgbClr val="008000"/>
                </a:solidFill>
              </a:rPr>
              <a:t>．以指针方式访问数组 </a:t>
            </a:r>
          </a:p>
        </p:txBody>
      </p:sp>
      <p:sp>
        <p:nvSpPr>
          <p:cNvPr id="53251" name="Text Box 7"/>
          <p:cNvSpPr txBox="1">
            <a:spLocks noChangeArrowheads="1"/>
          </p:cNvSpPr>
          <p:nvPr/>
        </p:nvSpPr>
        <p:spPr bwMode="auto">
          <a:xfrm>
            <a:off x="958850" y="1828800"/>
            <a:ext cx="4298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数组名是隐含意义的常指针（直接地址）</a:t>
            </a:r>
          </a:p>
          <a:p>
            <a:pPr marL="457200" indent="-457200">
              <a:lnSpc>
                <a:spcPct val="180000"/>
              </a:lnSpc>
            </a:pPr>
            <a:r>
              <a:rPr lang="zh-CN" altLang="en-US" sz="1800" b="1">
                <a:ea typeface="Arial Unicode MS"/>
                <a:cs typeface="Arial Unicode MS"/>
              </a:rPr>
              <a:t>其关联类型是数组元素的类型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990600" y="4194175"/>
            <a:ext cx="19812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      ==  &amp; a [ 0 ]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+ 1 ==  &amp; a [ 1 ]</a:t>
            </a:r>
          </a:p>
          <a:p>
            <a:pPr marL="457200" indent="-457200">
              <a:lnSpc>
                <a:spcPct val="160000"/>
              </a:lnSpc>
            </a:pPr>
            <a:r>
              <a:rPr lang="en-US" altLang="zh-CN" sz="1800"/>
              <a:t>a + i  ==  &amp; a [ i ] </a:t>
            </a:r>
          </a:p>
        </p:txBody>
      </p:sp>
      <p:sp>
        <p:nvSpPr>
          <p:cNvPr id="53253" name="Rectangle 9"/>
          <p:cNvSpPr>
            <a:spLocks noChangeArrowheads="1"/>
          </p:cNvSpPr>
          <p:nvPr/>
        </p:nvSpPr>
        <p:spPr bwMode="auto">
          <a:xfrm>
            <a:off x="3513138" y="4194175"/>
            <a:ext cx="227806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1800"/>
              <a:t>*a             == a [ 0 ] </a:t>
            </a:r>
          </a:p>
          <a:p>
            <a:pPr>
              <a:lnSpc>
                <a:spcPct val="160000"/>
              </a:lnSpc>
            </a:pPr>
            <a:r>
              <a:rPr lang="en-US" altLang="zh-CN" sz="1800"/>
              <a:t>* ( a + 1 ) == a [ 1 ] </a:t>
            </a:r>
          </a:p>
          <a:p>
            <a:pPr>
              <a:lnSpc>
                <a:spcPct val="160000"/>
              </a:lnSpc>
            </a:pPr>
            <a:r>
              <a:rPr lang="en-US" altLang="zh-CN" sz="1800" b="1">
                <a:solidFill>
                  <a:srgbClr val="0000FF"/>
                </a:solidFill>
              </a:rPr>
              <a:t>* ( a + i )  </a:t>
            </a:r>
            <a:r>
              <a:rPr lang="en-US" altLang="zh-CN" sz="1800"/>
              <a:t>== a [  i ]</a:t>
            </a:r>
            <a:r>
              <a:rPr lang="en-US" altLang="zh-CN" sz="1800" b="1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53254" name="Group 10"/>
          <p:cNvGrpSpPr>
            <a:grpSpLocks/>
          </p:cNvGrpSpPr>
          <p:nvPr/>
        </p:nvGrpSpPr>
        <p:grpSpPr bwMode="auto">
          <a:xfrm>
            <a:off x="6473825" y="958850"/>
            <a:ext cx="1984375" cy="5135563"/>
            <a:chOff x="4078" y="720"/>
            <a:chExt cx="1250" cy="3235"/>
          </a:xfrm>
        </p:grpSpPr>
        <p:grpSp>
          <p:nvGrpSpPr>
            <p:cNvPr id="53259" name="Group 11"/>
            <p:cNvGrpSpPr>
              <a:grpSpLocks/>
            </p:cNvGrpSpPr>
            <p:nvPr/>
          </p:nvGrpSpPr>
          <p:grpSpPr bwMode="auto">
            <a:xfrm>
              <a:off x="4078" y="720"/>
              <a:ext cx="1250" cy="3235"/>
              <a:chOff x="4078" y="720"/>
              <a:chExt cx="1250" cy="3235"/>
            </a:xfrm>
          </p:grpSpPr>
          <p:sp>
            <p:nvSpPr>
              <p:cNvPr id="53261" name="Text Box 12"/>
              <p:cNvSpPr txBox="1">
                <a:spLocks noChangeArrowheads="1"/>
              </p:cNvSpPr>
              <p:nvPr/>
            </p:nvSpPr>
            <p:spPr bwMode="auto">
              <a:xfrm>
                <a:off x="4942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grpSp>
            <p:nvGrpSpPr>
              <p:cNvPr id="53262" name="Group 13"/>
              <p:cNvGrpSpPr>
                <a:grpSpLocks/>
              </p:cNvGrpSpPr>
              <p:nvPr/>
            </p:nvGrpSpPr>
            <p:grpSpPr bwMode="auto">
              <a:xfrm>
                <a:off x="4078" y="720"/>
                <a:ext cx="834" cy="3235"/>
                <a:chOff x="3744" y="720"/>
                <a:chExt cx="834" cy="3235"/>
              </a:xfrm>
            </p:grpSpPr>
            <p:sp>
              <p:nvSpPr>
                <p:cNvPr id="53263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64" name="AutoShape 15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265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66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67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68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69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70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71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72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73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74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75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76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77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78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79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80" name="Line 31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81" name="Line 32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3282" name="Group 33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53311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1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1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3283" name="Group 37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5330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1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3284" name="Group 41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53305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3285" name="Group 45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5330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3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3286" name="Group 49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53299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0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301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3287" name="Group 53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5329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9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9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3288" name="Group 57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53293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94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95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3289" name="Group 61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5329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9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9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53260" name="Text Box 65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549954" name="Oval 66"/>
          <p:cNvSpPr>
            <a:spLocks noChangeArrowheads="1"/>
          </p:cNvSpPr>
          <p:nvPr/>
        </p:nvSpPr>
        <p:spPr bwMode="auto">
          <a:xfrm>
            <a:off x="3505200" y="5149850"/>
            <a:ext cx="1143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49955" name="AutoShape 67"/>
          <p:cNvSpPr>
            <a:spLocks/>
          </p:cNvSpPr>
          <p:nvPr/>
        </p:nvSpPr>
        <p:spPr bwMode="auto">
          <a:xfrm>
            <a:off x="5410200" y="3016250"/>
            <a:ext cx="1905000" cy="914400"/>
          </a:xfrm>
          <a:prstGeom prst="borderCallout2">
            <a:avLst>
              <a:gd name="adj1" fmla="val 12500"/>
              <a:gd name="adj2" fmla="val -4000"/>
              <a:gd name="adj3" fmla="val 12500"/>
              <a:gd name="adj4" fmla="val -21083"/>
              <a:gd name="adj5" fmla="val 235245"/>
              <a:gd name="adj6" fmla="val -76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数组元素的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指针访问方式</a:t>
            </a:r>
          </a:p>
        </p:txBody>
      </p:sp>
      <p:sp>
        <p:nvSpPr>
          <p:cNvPr id="53257" name="Text Box 68"/>
          <p:cNvSpPr txBox="1">
            <a:spLocks noChangeArrowheads="1"/>
          </p:cNvSpPr>
          <p:nvPr/>
        </p:nvSpPr>
        <p:spPr bwMode="auto">
          <a:xfrm>
            <a:off x="990600" y="3089275"/>
            <a:ext cx="29908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/>
              <a:t>int  a [ 10 ]  = { 1, 3, 5, 7, 9 } ;</a:t>
            </a:r>
          </a:p>
          <a:p>
            <a:pPr>
              <a:lnSpc>
                <a:spcPct val="150000"/>
              </a:lnSpc>
            </a:pPr>
            <a:r>
              <a:rPr lang="zh-CN" altLang="en-US" sz="1800" b="1"/>
              <a:t>则：</a:t>
            </a:r>
          </a:p>
        </p:txBody>
      </p:sp>
      <p:sp>
        <p:nvSpPr>
          <p:cNvPr id="53258" name="Rectangle 7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54" grpId="0" animBg="1"/>
      <p:bldP spid="549955" grpId="0" animBg="1" autoUpdateAnimBg="0"/>
    </p:bld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Rectangle 2"/>
          <p:cNvSpPr>
            <a:spLocks noChangeArrowheads="1"/>
          </p:cNvSpPr>
          <p:nvPr/>
        </p:nvSpPr>
        <p:spPr bwMode="auto">
          <a:xfrm>
            <a:off x="533400" y="3270250"/>
            <a:ext cx="4876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48514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5791200" cy="525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4-22  </a:t>
            </a:r>
            <a:r>
              <a:rPr lang="zh-CN" altLang="en-US" sz="2000" b="1" i="1">
                <a:solidFill>
                  <a:srgbClr val="008000"/>
                </a:solidFill>
              </a:rPr>
              <a:t>串的赋值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{ char str1[10] = "computer" , str2[10] , *sp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int i = 0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while( str1[i] ) { str2[i] = str1[i++]; }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FFFFFF"/>
                </a:solidFill>
              </a:rPr>
              <a:t>str2[i] = '\0'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sp = str1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str1 &lt;&lt; endl &lt;&lt; str2 &lt;&lt; endl &lt;&lt; sp &lt;&lt; endl;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sp = "new string"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sp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} </a:t>
            </a:r>
          </a:p>
        </p:txBody>
      </p:sp>
      <p:grpSp>
        <p:nvGrpSpPr>
          <p:cNvPr id="448515" name="Group 4"/>
          <p:cNvGrpSpPr>
            <a:grpSpLocks/>
          </p:cNvGrpSpPr>
          <p:nvPr/>
        </p:nvGrpSpPr>
        <p:grpSpPr bwMode="auto">
          <a:xfrm>
            <a:off x="7429500" y="381000"/>
            <a:ext cx="527050" cy="3429000"/>
            <a:chOff x="4516" y="912"/>
            <a:chExt cx="332" cy="2160"/>
          </a:xfrm>
        </p:grpSpPr>
        <p:grpSp>
          <p:nvGrpSpPr>
            <p:cNvPr id="448536" name="Group 5"/>
            <p:cNvGrpSpPr>
              <a:grpSpLocks/>
            </p:cNvGrpSpPr>
            <p:nvPr/>
          </p:nvGrpSpPr>
          <p:grpSpPr bwMode="auto">
            <a:xfrm>
              <a:off x="4560" y="1112"/>
              <a:ext cx="244" cy="1960"/>
              <a:chOff x="4560" y="1112"/>
              <a:chExt cx="244" cy="1960"/>
            </a:xfrm>
          </p:grpSpPr>
          <p:grpSp>
            <p:nvGrpSpPr>
              <p:cNvPr id="448538" name="Group 6"/>
              <p:cNvGrpSpPr>
                <a:grpSpLocks/>
              </p:cNvGrpSpPr>
              <p:nvPr/>
            </p:nvGrpSpPr>
            <p:grpSpPr bwMode="auto">
              <a:xfrm>
                <a:off x="4560" y="1152"/>
                <a:ext cx="240" cy="1920"/>
                <a:chOff x="4368" y="1104"/>
                <a:chExt cx="240" cy="1920"/>
              </a:xfrm>
            </p:grpSpPr>
            <p:sp>
              <p:nvSpPr>
                <p:cNvPr id="448540" name="Rectangle 7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8541" name="Line 8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42" name="Line 9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43" name="Line 10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44" name="Line 11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45" name="Line 12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46" name="Line 13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47" name="Line 14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48" name="Line 15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49" name="Line 16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48539" name="Text Box 17"/>
              <p:cNvSpPr txBox="1">
                <a:spLocks noChangeArrowheads="1"/>
              </p:cNvSpPr>
              <p:nvPr/>
            </p:nvSpPr>
            <p:spPr bwMode="auto">
              <a:xfrm>
                <a:off x="4581" y="1112"/>
                <a:ext cx="223" cy="1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c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o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m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p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u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t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e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r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\0</a:t>
                </a:r>
              </a:p>
            </p:txBody>
          </p:sp>
        </p:grpSp>
        <p:sp>
          <p:nvSpPr>
            <p:cNvPr id="448537" name="Text Box 18"/>
            <p:cNvSpPr txBox="1">
              <a:spLocks noChangeArrowheads="1"/>
            </p:cNvSpPr>
            <p:nvPr/>
          </p:nvSpPr>
          <p:spPr bwMode="auto">
            <a:xfrm>
              <a:off x="4516" y="912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str1</a:t>
              </a:r>
            </a:p>
          </p:txBody>
        </p:sp>
      </p:grpSp>
      <p:grpSp>
        <p:nvGrpSpPr>
          <p:cNvPr id="448516" name="Group 19"/>
          <p:cNvGrpSpPr>
            <a:grpSpLocks/>
          </p:cNvGrpSpPr>
          <p:nvPr/>
        </p:nvGrpSpPr>
        <p:grpSpPr bwMode="auto">
          <a:xfrm>
            <a:off x="5486400" y="381000"/>
            <a:ext cx="609600" cy="609600"/>
            <a:chOff x="3840" y="912"/>
            <a:chExt cx="384" cy="384"/>
          </a:xfrm>
        </p:grpSpPr>
        <p:sp>
          <p:nvSpPr>
            <p:cNvPr id="448534" name="Rectangle 20"/>
            <p:cNvSpPr>
              <a:spLocks noChangeArrowheads="1"/>
            </p:cNvSpPr>
            <p:nvPr/>
          </p:nvSpPr>
          <p:spPr bwMode="auto">
            <a:xfrm>
              <a:off x="3840" y="1152"/>
              <a:ext cx="384" cy="14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448535" name="Text Box 21"/>
            <p:cNvSpPr txBox="1">
              <a:spLocks noChangeArrowheads="1"/>
            </p:cNvSpPr>
            <p:nvPr/>
          </p:nvSpPr>
          <p:spPr bwMode="auto">
            <a:xfrm>
              <a:off x="3910" y="912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sp</a:t>
              </a:r>
            </a:p>
          </p:txBody>
        </p:sp>
      </p:grpSp>
      <p:grpSp>
        <p:nvGrpSpPr>
          <p:cNvPr id="448517" name="Group 22"/>
          <p:cNvGrpSpPr>
            <a:grpSpLocks/>
          </p:cNvGrpSpPr>
          <p:nvPr/>
        </p:nvGrpSpPr>
        <p:grpSpPr bwMode="auto">
          <a:xfrm>
            <a:off x="8305800" y="381000"/>
            <a:ext cx="527050" cy="3429000"/>
            <a:chOff x="5232" y="912"/>
            <a:chExt cx="332" cy="2160"/>
          </a:xfrm>
        </p:grpSpPr>
        <p:grpSp>
          <p:nvGrpSpPr>
            <p:cNvPr id="448520" name="Group 23"/>
            <p:cNvGrpSpPr>
              <a:grpSpLocks/>
            </p:cNvGrpSpPr>
            <p:nvPr/>
          </p:nvGrpSpPr>
          <p:grpSpPr bwMode="auto">
            <a:xfrm>
              <a:off x="5232" y="912"/>
              <a:ext cx="332" cy="2160"/>
              <a:chOff x="5232" y="912"/>
              <a:chExt cx="332" cy="2160"/>
            </a:xfrm>
          </p:grpSpPr>
          <p:grpSp>
            <p:nvGrpSpPr>
              <p:cNvPr id="448522" name="Group 24"/>
              <p:cNvGrpSpPr>
                <a:grpSpLocks/>
              </p:cNvGrpSpPr>
              <p:nvPr/>
            </p:nvGrpSpPr>
            <p:grpSpPr bwMode="auto">
              <a:xfrm>
                <a:off x="5278" y="1152"/>
                <a:ext cx="240" cy="1920"/>
                <a:chOff x="4368" y="1104"/>
                <a:chExt cx="240" cy="1920"/>
              </a:xfrm>
            </p:grpSpPr>
            <p:sp>
              <p:nvSpPr>
                <p:cNvPr id="448524" name="Rectangle 25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8525" name="Line 26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26" name="Line 27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27" name="Line 28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28" name="Line 29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29" name="Line 30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30" name="Line 31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31" name="Line 32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32" name="Line 33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8533" name="Line 34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48523" name="Text Box 35"/>
              <p:cNvSpPr txBox="1">
                <a:spLocks noChangeArrowheads="1"/>
              </p:cNvSpPr>
              <p:nvPr/>
            </p:nvSpPr>
            <p:spPr bwMode="auto">
              <a:xfrm>
                <a:off x="5232" y="912"/>
                <a:ext cx="3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str2</a:t>
                </a:r>
              </a:p>
            </p:txBody>
          </p:sp>
        </p:grpSp>
        <p:sp>
          <p:nvSpPr>
            <p:cNvPr id="448521" name="Text Box 36"/>
            <p:cNvSpPr txBox="1">
              <a:spLocks noChangeArrowheads="1"/>
            </p:cNvSpPr>
            <p:nvPr/>
          </p:nvSpPr>
          <p:spPr bwMode="auto">
            <a:xfrm>
              <a:off x="5286" y="1113"/>
              <a:ext cx="223" cy="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c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o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m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p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u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t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e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r</a:t>
              </a:r>
            </a:p>
            <a:p>
              <a:pPr algn="ctr">
                <a:lnSpc>
                  <a:spcPct val="125000"/>
                </a:lnSpc>
              </a:pPr>
              <a:endParaRPr lang="en-US" altLang="zh-CN" sz="1600" b="1"/>
            </a:p>
          </p:txBody>
        </p:sp>
      </p:grpSp>
      <p:sp>
        <p:nvSpPr>
          <p:cNvPr id="991269" name="Rectangle 37"/>
          <p:cNvSpPr>
            <a:spLocks noChangeArrowheads="1"/>
          </p:cNvSpPr>
          <p:nvPr/>
        </p:nvSpPr>
        <p:spPr bwMode="auto">
          <a:xfrm>
            <a:off x="8397875" y="320040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b="1"/>
              <a:t>\0</a:t>
            </a:r>
          </a:p>
        </p:txBody>
      </p:sp>
      <p:sp>
        <p:nvSpPr>
          <p:cNvPr id="448519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69" grpId="0" autoUpdateAnimBg="0"/>
    </p:bld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Rectangle 2"/>
          <p:cNvSpPr>
            <a:spLocks noChangeArrowheads="1"/>
          </p:cNvSpPr>
          <p:nvPr/>
        </p:nvSpPr>
        <p:spPr bwMode="auto">
          <a:xfrm>
            <a:off x="533400" y="3651250"/>
            <a:ext cx="4876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49538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5791200" cy="525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4-22  </a:t>
            </a:r>
            <a:r>
              <a:rPr lang="zh-CN" altLang="en-US" sz="2000" b="1" i="1">
                <a:solidFill>
                  <a:srgbClr val="008000"/>
                </a:solidFill>
              </a:rPr>
              <a:t>串的赋值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{ char str1[10] = "computer" , str2[10] , *sp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int i = 0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while( str1[i] ) { str2[i] = str1[i++]; }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str2[i] = '\0'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sp = str1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str1 &lt;&lt; endl &lt;&lt; str2 &lt;&lt; endl &lt;&lt; sp &lt;&lt; endl;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sp = "new string"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sp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} </a:t>
            </a:r>
          </a:p>
        </p:txBody>
      </p:sp>
      <p:grpSp>
        <p:nvGrpSpPr>
          <p:cNvPr id="449539" name="Group 4"/>
          <p:cNvGrpSpPr>
            <a:grpSpLocks/>
          </p:cNvGrpSpPr>
          <p:nvPr/>
        </p:nvGrpSpPr>
        <p:grpSpPr bwMode="auto">
          <a:xfrm>
            <a:off x="7429500" y="381000"/>
            <a:ext cx="527050" cy="3429000"/>
            <a:chOff x="4516" y="912"/>
            <a:chExt cx="332" cy="2160"/>
          </a:xfrm>
        </p:grpSpPr>
        <p:grpSp>
          <p:nvGrpSpPr>
            <p:cNvPr id="449560" name="Group 5"/>
            <p:cNvGrpSpPr>
              <a:grpSpLocks/>
            </p:cNvGrpSpPr>
            <p:nvPr/>
          </p:nvGrpSpPr>
          <p:grpSpPr bwMode="auto">
            <a:xfrm>
              <a:off x="4560" y="1112"/>
              <a:ext cx="244" cy="1960"/>
              <a:chOff x="4560" y="1112"/>
              <a:chExt cx="244" cy="1960"/>
            </a:xfrm>
          </p:grpSpPr>
          <p:grpSp>
            <p:nvGrpSpPr>
              <p:cNvPr id="449562" name="Group 6"/>
              <p:cNvGrpSpPr>
                <a:grpSpLocks/>
              </p:cNvGrpSpPr>
              <p:nvPr/>
            </p:nvGrpSpPr>
            <p:grpSpPr bwMode="auto">
              <a:xfrm>
                <a:off x="4560" y="1152"/>
                <a:ext cx="240" cy="1920"/>
                <a:chOff x="4368" y="1104"/>
                <a:chExt cx="240" cy="1920"/>
              </a:xfrm>
            </p:grpSpPr>
            <p:sp>
              <p:nvSpPr>
                <p:cNvPr id="449564" name="Rectangle 7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9565" name="Line 8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66" name="Line 9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67" name="Line 10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68" name="Line 11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69" name="Line 12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70" name="Line 13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71" name="Line 14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72" name="Line 15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73" name="Line 16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49563" name="Text Box 17"/>
              <p:cNvSpPr txBox="1">
                <a:spLocks noChangeArrowheads="1"/>
              </p:cNvSpPr>
              <p:nvPr/>
            </p:nvSpPr>
            <p:spPr bwMode="auto">
              <a:xfrm>
                <a:off x="4581" y="1112"/>
                <a:ext cx="223" cy="1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c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o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m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p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u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t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e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r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\0</a:t>
                </a:r>
              </a:p>
            </p:txBody>
          </p:sp>
        </p:grpSp>
        <p:sp>
          <p:nvSpPr>
            <p:cNvPr id="449561" name="Text Box 18"/>
            <p:cNvSpPr txBox="1">
              <a:spLocks noChangeArrowheads="1"/>
            </p:cNvSpPr>
            <p:nvPr/>
          </p:nvSpPr>
          <p:spPr bwMode="auto">
            <a:xfrm>
              <a:off x="4516" y="912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str1</a:t>
              </a:r>
            </a:p>
          </p:txBody>
        </p:sp>
      </p:grpSp>
      <p:grpSp>
        <p:nvGrpSpPr>
          <p:cNvPr id="449540" name="Group 19"/>
          <p:cNvGrpSpPr>
            <a:grpSpLocks/>
          </p:cNvGrpSpPr>
          <p:nvPr/>
        </p:nvGrpSpPr>
        <p:grpSpPr bwMode="auto">
          <a:xfrm>
            <a:off x="5486400" y="381000"/>
            <a:ext cx="609600" cy="609600"/>
            <a:chOff x="3840" y="912"/>
            <a:chExt cx="384" cy="384"/>
          </a:xfrm>
        </p:grpSpPr>
        <p:sp>
          <p:nvSpPr>
            <p:cNvPr id="449558" name="Rectangle 20"/>
            <p:cNvSpPr>
              <a:spLocks noChangeArrowheads="1"/>
            </p:cNvSpPr>
            <p:nvPr/>
          </p:nvSpPr>
          <p:spPr bwMode="auto">
            <a:xfrm>
              <a:off x="3840" y="1152"/>
              <a:ext cx="384" cy="14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449559" name="Text Box 21"/>
            <p:cNvSpPr txBox="1">
              <a:spLocks noChangeArrowheads="1"/>
            </p:cNvSpPr>
            <p:nvPr/>
          </p:nvSpPr>
          <p:spPr bwMode="auto">
            <a:xfrm>
              <a:off x="3910" y="912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sp</a:t>
              </a:r>
            </a:p>
          </p:txBody>
        </p:sp>
      </p:grpSp>
      <p:grpSp>
        <p:nvGrpSpPr>
          <p:cNvPr id="449541" name="Group 22"/>
          <p:cNvGrpSpPr>
            <a:grpSpLocks/>
          </p:cNvGrpSpPr>
          <p:nvPr/>
        </p:nvGrpSpPr>
        <p:grpSpPr bwMode="auto">
          <a:xfrm>
            <a:off x="8305800" y="381000"/>
            <a:ext cx="527050" cy="3429000"/>
            <a:chOff x="5232" y="912"/>
            <a:chExt cx="332" cy="2160"/>
          </a:xfrm>
        </p:grpSpPr>
        <p:grpSp>
          <p:nvGrpSpPr>
            <p:cNvPr id="449544" name="Group 23"/>
            <p:cNvGrpSpPr>
              <a:grpSpLocks/>
            </p:cNvGrpSpPr>
            <p:nvPr/>
          </p:nvGrpSpPr>
          <p:grpSpPr bwMode="auto">
            <a:xfrm>
              <a:off x="5232" y="912"/>
              <a:ext cx="332" cy="2160"/>
              <a:chOff x="5232" y="912"/>
              <a:chExt cx="332" cy="2160"/>
            </a:xfrm>
          </p:grpSpPr>
          <p:grpSp>
            <p:nvGrpSpPr>
              <p:cNvPr id="449546" name="Group 24"/>
              <p:cNvGrpSpPr>
                <a:grpSpLocks/>
              </p:cNvGrpSpPr>
              <p:nvPr/>
            </p:nvGrpSpPr>
            <p:grpSpPr bwMode="auto">
              <a:xfrm>
                <a:off x="5278" y="1152"/>
                <a:ext cx="240" cy="1920"/>
                <a:chOff x="4368" y="1104"/>
                <a:chExt cx="240" cy="1920"/>
              </a:xfrm>
            </p:grpSpPr>
            <p:sp>
              <p:nvSpPr>
                <p:cNvPr id="44954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9549" name="Line 26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50" name="Line 27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51" name="Line 28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52" name="Line 29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53" name="Line 30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54" name="Line 31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55" name="Line 32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56" name="Line 33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9557" name="Line 34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49547" name="Text Box 35"/>
              <p:cNvSpPr txBox="1">
                <a:spLocks noChangeArrowheads="1"/>
              </p:cNvSpPr>
              <p:nvPr/>
            </p:nvSpPr>
            <p:spPr bwMode="auto">
              <a:xfrm>
                <a:off x="5232" y="912"/>
                <a:ext cx="3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str2</a:t>
                </a:r>
              </a:p>
            </p:txBody>
          </p:sp>
        </p:grpSp>
        <p:sp>
          <p:nvSpPr>
            <p:cNvPr id="449545" name="Text Box 36"/>
            <p:cNvSpPr txBox="1">
              <a:spLocks noChangeArrowheads="1"/>
            </p:cNvSpPr>
            <p:nvPr/>
          </p:nvSpPr>
          <p:spPr bwMode="auto">
            <a:xfrm>
              <a:off x="5286" y="1113"/>
              <a:ext cx="223" cy="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c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o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m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p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u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t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e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r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\0</a:t>
              </a:r>
            </a:p>
          </p:txBody>
        </p:sp>
      </p:grpSp>
      <p:sp>
        <p:nvSpPr>
          <p:cNvPr id="992293" name="Freeform 37"/>
          <p:cNvSpPr>
            <a:spLocks/>
          </p:cNvSpPr>
          <p:nvPr/>
        </p:nvSpPr>
        <p:spPr bwMode="auto">
          <a:xfrm>
            <a:off x="6019800" y="838200"/>
            <a:ext cx="1485900" cy="1588"/>
          </a:xfrm>
          <a:custGeom>
            <a:avLst/>
            <a:gdLst>
              <a:gd name="T0" fmla="*/ 0 w 936"/>
              <a:gd name="T1" fmla="*/ 0 h 1"/>
              <a:gd name="T2" fmla="*/ 2147483647 w 936"/>
              <a:gd name="T3" fmla="*/ 0 h 1"/>
              <a:gd name="T4" fmla="*/ 0 60000 65536"/>
              <a:gd name="T5" fmla="*/ 0 60000 65536"/>
              <a:gd name="T6" fmla="*/ 0 w 936"/>
              <a:gd name="T7" fmla="*/ 0 h 1"/>
              <a:gd name="T8" fmla="*/ 936 w 9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6" h="1">
                <a:moveTo>
                  <a:pt x="0" y="0"/>
                </a:moveTo>
                <a:lnTo>
                  <a:pt x="936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49543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93" grpId="0" animBg="1"/>
    </p:bld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2"/>
          <p:cNvSpPr>
            <a:spLocks noChangeArrowheads="1"/>
          </p:cNvSpPr>
          <p:nvPr/>
        </p:nvSpPr>
        <p:spPr bwMode="auto">
          <a:xfrm>
            <a:off x="533400" y="4038600"/>
            <a:ext cx="5638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50562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6172200" cy="525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4-22  </a:t>
            </a:r>
            <a:r>
              <a:rPr lang="zh-CN" altLang="en-US" sz="2000" b="1" i="1">
                <a:solidFill>
                  <a:srgbClr val="008000"/>
                </a:solidFill>
              </a:rPr>
              <a:t>串的赋值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{ char str1[10] = "computer" , str2[10] , *sp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int i = 0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while( str1[i] ) { str2[i] = str1[i++]; }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str2[i] = '\0'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</a:t>
            </a:r>
            <a:r>
              <a:rPr lang="en-US" altLang="zh-CN" sz="2000"/>
              <a:t>sp = str1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FFFFFF"/>
                </a:solidFill>
              </a:rPr>
              <a:t>cout &lt;&lt; str1 &lt;&lt; endl &lt;&lt; str2 &lt;&lt; endl &lt;&lt; sp &lt;&lt; endl;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sp = "new string"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sp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} </a:t>
            </a:r>
          </a:p>
        </p:txBody>
      </p:sp>
      <p:grpSp>
        <p:nvGrpSpPr>
          <p:cNvPr id="450563" name="Group 4"/>
          <p:cNvGrpSpPr>
            <a:grpSpLocks/>
          </p:cNvGrpSpPr>
          <p:nvPr/>
        </p:nvGrpSpPr>
        <p:grpSpPr bwMode="auto">
          <a:xfrm>
            <a:off x="7429500" y="381000"/>
            <a:ext cx="527050" cy="3429000"/>
            <a:chOff x="4516" y="912"/>
            <a:chExt cx="332" cy="2160"/>
          </a:xfrm>
        </p:grpSpPr>
        <p:grpSp>
          <p:nvGrpSpPr>
            <p:cNvPr id="450585" name="Group 5"/>
            <p:cNvGrpSpPr>
              <a:grpSpLocks/>
            </p:cNvGrpSpPr>
            <p:nvPr/>
          </p:nvGrpSpPr>
          <p:grpSpPr bwMode="auto">
            <a:xfrm>
              <a:off x="4560" y="1112"/>
              <a:ext cx="244" cy="1960"/>
              <a:chOff x="4560" y="1112"/>
              <a:chExt cx="244" cy="1960"/>
            </a:xfrm>
          </p:grpSpPr>
          <p:grpSp>
            <p:nvGrpSpPr>
              <p:cNvPr id="450587" name="Group 6"/>
              <p:cNvGrpSpPr>
                <a:grpSpLocks/>
              </p:cNvGrpSpPr>
              <p:nvPr/>
            </p:nvGrpSpPr>
            <p:grpSpPr bwMode="auto">
              <a:xfrm>
                <a:off x="4560" y="1152"/>
                <a:ext cx="240" cy="1920"/>
                <a:chOff x="4368" y="1104"/>
                <a:chExt cx="240" cy="1920"/>
              </a:xfrm>
            </p:grpSpPr>
            <p:sp>
              <p:nvSpPr>
                <p:cNvPr id="450589" name="Rectangle 7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0590" name="Line 8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91" name="Line 9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92" name="Line 10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93" name="Line 11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94" name="Line 12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95" name="Line 13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96" name="Line 14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97" name="Line 15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98" name="Line 16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0588" name="Text Box 17"/>
              <p:cNvSpPr txBox="1">
                <a:spLocks noChangeArrowheads="1"/>
              </p:cNvSpPr>
              <p:nvPr/>
            </p:nvSpPr>
            <p:spPr bwMode="auto">
              <a:xfrm>
                <a:off x="4581" y="1112"/>
                <a:ext cx="223" cy="1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c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o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m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p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u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t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e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r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\0</a:t>
                </a:r>
              </a:p>
            </p:txBody>
          </p:sp>
        </p:grpSp>
        <p:sp>
          <p:nvSpPr>
            <p:cNvPr id="450586" name="Text Box 18"/>
            <p:cNvSpPr txBox="1">
              <a:spLocks noChangeArrowheads="1"/>
            </p:cNvSpPr>
            <p:nvPr/>
          </p:nvSpPr>
          <p:spPr bwMode="auto">
            <a:xfrm>
              <a:off x="4516" y="912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str1</a:t>
              </a:r>
            </a:p>
          </p:txBody>
        </p:sp>
      </p:grpSp>
      <p:grpSp>
        <p:nvGrpSpPr>
          <p:cNvPr id="450564" name="Group 19"/>
          <p:cNvGrpSpPr>
            <a:grpSpLocks/>
          </p:cNvGrpSpPr>
          <p:nvPr/>
        </p:nvGrpSpPr>
        <p:grpSpPr bwMode="auto">
          <a:xfrm>
            <a:off x="5486400" y="381000"/>
            <a:ext cx="609600" cy="609600"/>
            <a:chOff x="3840" y="912"/>
            <a:chExt cx="384" cy="384"/>
          </a:xfrm>
        </p:grpSpPr>
        <p:sp>
          <p:nvSpPr>
            <p:cNvPr id="450583" name="Rectangle 20"/>
            <p:cNvSpPr>
              <a:spLocks noChangeArrowheads="1"/>
            </p:cNvSpPr>
            <p:nvPr/>
          </p:nvSpPr>
          <p:spPr bwMode="auto">
            <a:xfrm>
              <a:off x="3840" y="1152"/>
              <a:ext cx="384" cy="14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450584" name="Text Box 21"/>
            <p:cNvSpPr txBox="1">
              <a:spLocks noChangeArrowheads="1"/>
            </p:cNvSpPr>
            <p:nvPr/>
          </p:nvSpPr>
          <p:spPr bwMode="auto">
            <a:xfrm>
              <a:off x="3910" y="912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sp</a:t>
              </a:r>
            </a:p>
          </p:txBody>
        </p:sp>
      </p:grpSp>
      <p:grpSp>
        <p:nvGrpSpPr>
          <p:cNvPr id="450565" name="Group 22"/>
          <p:cNvGrpSpPr>
            <a:grpSpLocks/>
          </p:cNvGrpSpPr>
          <p:nvPr/>
        </p:nvGrpSpPr>
        <p:grpSpPr bwMode="auto">
          <a:xfrm>
            <a:off x="8305800" y="381000"/>
            <a:ext cx="527050" cy="3429000"/>
            <a:chOff x="5232" y="912"/>
            <a:chExt cx="332" cy="2160"/>
          </a:xfrm>
        </p:grpSpPr>
        <p:grpSp>
          <p:nvGrpSpPr>
            <p:cNvPr id="450569" name="Group 23"/>
            <p:cNvGrpSpPr>
              <a:grpSpLocks/>
            </p:cNvGrpSpPr>
            <p:nvPr/>
          </p:nvGrpSpPr>
          <p:grpSpPr bwMode="auto">
            <a:xfrm>
              <a:off x="5232" y="912"/>
              <a:ext cx="332" cy="2160"/>
              <a:chOff x="5232" y="912"/>
              <a:chExt cx="332" cy="2160"/>
            </a:xfrm>
          </p:grpSpPr>
          <p:grpSp>
            <p:nvGrpSpPr>
              <p:cNvPr id="450571" name="Group 24"/>
              <p:cNvGrpSpPr>
                <a:grpSpLocks/>
              </p:cNvGrpSpPr>
              <p:nvPr/>
            </p:nvGrpSpPr>
            <p:grpSpPr bwMode="auto">
              <a:xfrm>
                <a:off x="5278" y="1152"/>
                <a:ext cx="240" cy="1920"/>
                <a:chOff x="4368" y="1104"/>
                <a:chExt cx="240" cy="1920"/>
              </a:xfrm>
            </p:grpSpPr>
            <p:sp>
              <p:nvSpPr>
                <p:cNvPr id="450573" name="Rectangle 25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0574" name="Line 26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75" name="Line 27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76" name="Line 28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77" name="Line 29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78" name="Line 30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79" name="Line 31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80" name="Line 32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81" name="Line 33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582" name="Line 34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0572" name="Text Box 35"/>
              <p:cNvSpPr txBox="1">
                <a:spLocks noChangeArrowheads="1"/>
              </p:cNvSpPr>
              <p:nvPr/>
            </p:nvSpPr>
            <p:spPr bwMode="auto">
              <a:xfrm>
                <a:off x="5232" y="912"/>
                <a:ext cx="3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str2</a:t>
                </a:r>
              </a:p>
            </p:txBody>
          </p:sp>
        </p:grpSp>
        <p:sp>
          <p:nvSpPr>
            <p:cNvPr id="450570" name="Text Box 36"/>
            <p:cNvSpPr txBox="1">
              <a:spLocks noChangeArrowheads="1"/>
            </p:cNvSpPr>
            <p:nvPr/>
          </p:nvSpPr>
          <p:spPr bwMode="auto">
            <a:xfrm>
              <a:off x="5286" y="1113"/>
              <a:ext cx="223" cy="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c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o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m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p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u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t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e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r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\0</a:t>
              </a:r>
            </a:p>
          </p:txBody>
        </p:sp>
      </p:grpSp>
      <p:sp>
        <p:nvSpPr>
          <p:cNvPr id="450566" name="Freeform 37"/>
          <p:cNvSpPr>
            <a:spLocks/>
          </p:cNvSpPr>
          <p:nvPr/>
        </p:nvSpPr>
        <p:spPr bwMode="auto">
          <a:xfrm>
            <a:off x="6019800" y="838200"/>
            <a:ext cx="1485900" cy="1588"/>
          </a:xfrm>
          <a:custGeom>
            <a:avLst/>
            <a:gdLst>
              <a:gd name="T0" fmla="*/ 0 w 936"/>
              <a:gd name="T1" fmla="*/ 0 h 1"/>
              <a:gd name="T2" fmla="*/ 2147483647 w 936"/>
              <a:gd name="T3" fmla="*/ 0 h 1"/>
              <a:gd name="T4" fmla="*/ 0 60000 65536"/>
              <a:gd name="T5" fmla="*/ 0 60000 65536"/>
              <a:gd name="T6" fmla="*/ 0 w 936"/>
              <a:gd name="T7" fmla="*/ 0 h 1"/>
              <a:gd name="T8" fmla="*/ 936 w 9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6" h="1">
                <a:moveTo>
                  <a:pt x="0" y="0"/>
                </a:moveTo>
                <a:lnTo>
                  <a:pt x="936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50567" name="Rectangle 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pic>
        <p:nvPicPr>
          <p:cNvPr id="993323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425950"/>
            <a:ext cx="32099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2"/>
          <p:cNvSpPr>
            <a:spLocks noChangeArrowheads="1"/>
          </p:cNvSpPr>
          <p:nvPr/>
        </p:nvSpPr>
        <p:spPr bwMode="auto">
          <a:xfrm>
            <a:off x="533400" y="4419600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51586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6172200" cy="525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4-22  </a:t>
            </a:r>
            <a:r>
              <a:rPr lang="zh-CN" altLang="en-US" sz="2000" b="1" i="1">
                <a:solidFill>
                  <a:srgbClr val="008000"/>
                </a:solidFill>
              </a:rPr>
              <a:t>串的赋值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{ char str1[10] = "computer" , str2[10] , *sp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int i = 0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while( str1[i] ) { str2[i] = str1[i++]; }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str2[i] = '\0'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</a:t>
            </a:r>
            <a:r>
              <a:rPr lang="en-US" altLang="zh-CN" sz="2000"/>
              <a:t>sp = str1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str1 &lt;&lt; endl &lt;&lt; str2 &lt;&lt; endl &lt;&lt; sp &lt;&lt; endl;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sp = "new string"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sp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} </a:t>
            </a:r>
          </a:p>
        </p:txBody>
      </p:sp>
      <p:grpSp>
        <p:nvGrpSpPr>
          <p:cNvPr id="451587" name="Group 4"/>
          <p:cNvGrpSpPr>
            <a:grpSpLocks/>
          </p:cNvGrpSpPr>
          <p:nvPr/>
        </p:nvGrpSpPr>
        <p:grpSpPr bwMode="auto">
          <a:xfrm>
            <a:off x="7429500" y="381000"/>
            <a:ext cx="527050" cy="3429000"/>
            <a:chOff x="4516" y="912"/>
            <a:chExt cx="332" cy="2160"/>
          </a:xfrm>
        </p:grpSpPr>
        <p:grpSp>
          <p:nvGrpSpPr>
            <p:cNvPr id="451622" name="Group 5"/>
            <p:cNvGrpSpPr>
              <a:grpSpLocks/>
            </p:cNvGrpSpPr>
            <p:nvPr/>
          </p:nvGrpSpPr>
          <p:grpSpPr bwMode="auto">
            <a:xfrm>
              <a:off x="4560" y="1112"/>
              <a:ext cx="244" cy="1960"/>
              <a:chOff x="4560" y="1112"/>
              <a:chExt cx="244" cy="1960"/>
            </a:xfrm>
          </p:grpSpPr>
          <p:grpSp>
            <p:nvGrpSpPr>
              <p:cNvPr id="451624" name="Group 6"/>
              <p:cNvGrpSpPr>
                <a:grpSpLocks/>
              </p:cNvGrpSpPr>
              <p:nvPr/>
            </p:nvGrpSpPr>
            <p:grpSpPr bwMode="auto">
              <a:xfrm>
                <a:off x="4560" y="1152"/>
                <a:ext cx="240" cy="1920"/>
                <a:chOff x="4368" y="1104"/>
                <a:chExt cx="240" cy="1920"/>
              </a:xfrm>
            </p:grpSpPr>
            <p:sp>
              <p:nvSpPr>
                <p:cNvPr id="451626" name="Rectangle 7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627" name="Line 8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28" name="Line 9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29" name="Line 10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30" name="Line 11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31" name="Line 12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32" name="Line 13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33" name="Line 14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34" name="Line 15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35" name="Line 16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1625" name="Text Box 17"/>
              <p:cNvSpPr txBox="1">
                <a:spLocks noChangeArrowheads="1"/>
              </p:cNvSpPr>
              <p:nvPr/>
            </p:nvSpPr>
            <p:spPr bwMode="auto">
              <a:xfrm>
                <a:off x="4581" y="1112"/>
                <a:ext cx="223" cy="1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c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o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m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p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u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t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e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r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\0</a:t>
                </a:r>
              </a:p>
            </p:txBody>
          </p:sp>
        </p:grpSp>
        <p:sp>
          <p:nvSpPr>
            <p:cNvPr id="451623" name="Text Box 18"/>
            <p:cNvSpPr txBox="1">
              <a:spLocks noChangeArrowheads="1"/>
            </p:cNvSpPr>
            <p:nvPr/>
          </p:nvSpPr>
          <p:spPr bwMode="auto">
            <a:xfrm>
              <a:off x="4516" y="912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str1</a:t>
              </a:r>
            </a:p>
          </p:txBody>
        </p:sp>
      </p:grpSp>
      <p:grpSp>
        <p:nvGrpSpPr>
          <p:cNvPr id="451588" name="Group 19"/>
          <p:cNvGrpSpPr>
            <a:grpSpLocks/>
          </p:cNvGrpSpPr>
          <p:nvPr/>
        </p:nvGrpSpPr>
        <p:grpSpPr bwMode="auto">
          <a:xfrm>
            <a:off x="5486400" y="381000"/>
            <a:ext cx="609600" cy="609600"/>
            <a:chOff x="3840" y="912"/>
            <a:chExt cx="384" cy="384"/>
          </a:xfrm>
        </p:grpSpPr>
        <p:sp>
          <p:nvSpPr>
            <p:cNvPr id="451620" name="Rectangle 20"/>
            <p:cNvSpPr>
              <a:spLocks noChangeArrowheads="1"/>
            </p:cNvSpPr>
            <p:nvPr/>
          </p:nvSpPr>
          <p:spPr bwMode="auto">
            <a:xfrm>
              <a:off x="3840" y="1152"/>
              <a:ext cx="384" cy="14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451621" name="Text Box 21"/>
            <p:cNvSpPr txBox="1">
              <a:spLocks noChangeArrowheads="1"/>
            </p:cNvSpPr>
            <p:nvPr/>
          </p:nvSpPr>
          <p:spPr bwMode="auto">
            <a:xfrm>
              <a:off x="3910" y="912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sp</a:t>
              </a:r>
            </a:p>
          </p:txBody>
        </p:sp>
      </p:grpSp>
      <p:grpSp>
        <p:nvGrpSpPr>
          <p:cNvPr id="451589" name="Group 22"/>
          <p:cNvGrpSpPr>
            <a:grpSpLocks/>
          </p:cNvGrpSpPr>
          <p:nvPr/>
        </p:nvGrpSpPr>
        <p:grpSpPr bwMode="auto">
          <a:xfrm>
            <a:off x="8305800" y="381000"/>
            <a:ext cx="527050" cy="3429000"/>
            <a:chOff x="5232" y="912"/>
            <a:chExt cx="332" cy="2160"/>
          </a:xfrm>
        </p:grpSpPr>
        <p:grpSp>
          <p:nvGrpSpPr>
            <p:cNvPr id="451606" name="Group 23"/>
            <p:cNvGrpSpPr>
              <a:grpSpLocks/>
            </p:cNvGrpSpPr>
            <p:nvPr/>
          </p:nvGrpSpPr>
          <p:grpSpPr bwMode="auto">
            <a:xfrm>
              <a:off x="5232" y="912"/>
              <a:ext cx="332" cy="2160"/>
              <a:chOff x="5232" y="912"/>
              <a:chExt cx="332" cy="2160"/>
            </a:xfrm>
          </p:grpSpPr>
          <p:grpSp>
            <p:nvGrpSpPr>
              <p:cNvPr id="451608" name="Group 24"/>
              <p:cNvGrpSpPr>
                <a:grpSpLocks/>
              </p:cNvGrpSpPr>
              <p:nvPr/>
            </p:nvGrpSpPr>
            <p:grpSpPr bwMode="auto">
              <a:xfrm>
                <a:off x="5278" y="1152"/>
                <a:ext cx="240" cy="1920"/>
                <a:chOff x="4368" y="1104"/>
                <a:chExt cx="240" cy="1920"/>
              </a:xfrm>
            </p:grpSpPr>
            <p:sp>
              <p:nvSpPr>
                <p:cNvPr id="451610" name="Rectangle 25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611" name="Line 26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12" name="Line 27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13" name="Line 28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14" name="Line 29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15" name="Line 30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16" name="Line 31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17" name="Line 32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18" name="Line 33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1619" name="Line 34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1609" name="Text Box 35"/>
              <p:cNvSpPr txBox="1">
                <a:spLocks noChangeArrowheads="1"/>
              </p:cNvSpPr>
              <p:nvPr/>
            </p:nvSpPr>
            <p:spPr bwMode="auto">
              <a:xfrm>
                <a:off x="5232" y="912"/>
                <a:ext cx="3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str2</a:t>
                </a:r>
              </a:p>
            </p:txBody>
          </p:sp>
        </p:grpSp>
        <p:sp>
          <p:nvSpPr>
            <p:cNvPr id="451607" name="Text Box 36"/>
            <p:cNvSpPr txBox="1">
              <a:spLocks noChangeArrowheads="1"/>
            </p:cNvSpPr>
            <p:nvPr/>
          </p:nvSpPr>
          <p:spPr bwMode="auto">
            <a:xfrm>
              <a:off x="5286" y="1113"/>
              <a:ext cx="223" cy="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c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o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m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p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u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t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e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r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\0</a:t>
              </a:r>
            </a:p>
          </p:txBody>
        </p:sp>
      </p:grpSp>
      <p:sp>
        <p:nvSpPr>
          <p:cNvPr id="451590" name="Freeform 37"/>
          <p:cNvSpPr>
            <a:spLocks/>
          </p:cNvSpPr>
          <p:nvPr/>
        </p:nvSpPr>
        <p:spPr bwMode="auto">
          <a:xfrm>
            <a:off x="6019800" y="838200"/>
            <a:ext cx="1485900" cy="1588"/>
          </a:xfrm>
          <a:custGeom>
            <a:avLst/>
            <a:gdLst>
              <a:gd name="T0" fmla="*/ 0 w 936"/>
              <a:gd name="T1" fmla="*/ 0 h 1"/>
              <a:gd name="T2" fmla="*/ 2147483647 w 936"/>
              <a:gd name="T3" fmla="*/ 0 h 1"/>
              <a:gd name="T4" fmla="*/ 0 60000 65536"/>
              <a:gd name="T5" fmla="*/ 0 60000 65536"/>
              <a:gd name="T6" fmla="*/ 0 w 936"/>
              <a:gd name="T7" fmla="*/ 0 h 1"/>
              <a:gd name="T8" fmla="*/ 936 w 9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6" h="1">
                <a:moveTo>
                  <a:pt x="0" y="0"/>
                </a:moveTo>
                <a:lnTo>
                  <a:pt x="936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6626225" y="698500"/>
            <a:ext cx="381000" cy="3462338"/>
            <a:chOff x="4174" y="1112"/>
            <a:chExt cx="240" cy="2181"/>
          </a:xfrm>
        </p:grpSpPr>
        <p:sp>
          <p:nvSpPr>
            <p:cNvPr id="451594" name="Rectangle 39"/>
            <p:cNvSpPr>
              <a:spLocks noChangeArrowheads="1"/>
            </p:cNvSpPr>
            <p:nvPr/>
          </p:nvSpPr>
          <p:spPr bwMode="auto">
            <a:xfrm>
              <a:off x="4174" y="1152"/>
              <a:ext cx="240" cy="2112"/>
            </a:xfrm>
            <a:prstGeom prst="rect">
              <a:avLst/>
            </a:prstGeom>
            <a:solidFill>
              <a:srgbClr val="FFD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51595" name="Line 40"/>
            <p:cNvSpPr>
              <a:spLocks noChangeShapeType="1"/>
            </p:cNvSpPr>
            <p:nvPr/>
          </p:nvSpPr>
          <p:spPr bwMode="auto">
            <a:xfrm>
              <a:off x="4174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96" name="Line 41"/>
            <p:cNvSpPr>
              <a:spLocks noChangeShapeType="1"/>
            </p:cNvSpPr>
            <p:nvPr/>
          </p:nvSpPr>
          <p:spPr bwMode="auto">
            <a:xfrm>
              <a:off x="4174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97" name="Line 42"/>
            <p:cNvSpPr>
              <a:spLocks noChangeShapeType="1"/>
            </p:cNvSpPr>
            <p:nvPr/>
          </p:nvSpPr>
          <p:spPr bwMode="auto">
            <a:xfrm>
              <a:off x="4174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98" name="Line 43"/>
            <p:cNvSpPr>
              <a:spLocks noChangeShapeType="1"/>
            </p:cNvSpPr>
            <p:nvPr/>
          </p:nvSpPr>
          <p:spPr bwMode="auto">
            <a:xfrm>
              <a:off x="4174" y="19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99" name="Line 44"/>
            <p:cNvSpPr>
              <a:spLocks noChangeShapeType="1"/>
            </p:cNvSpPr>
            <p:nvPr/>
          </p:nvSpPr>
          <p:spPr bwMode="auto">
            <a:xfrm>
              <a:off x="4174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00" name="Line 45"/>
            <p:cNvSpPr>
              <a:spLocks noChangeShapeType="1"/>
            </p:cNvSpPr>
            <p:nvPr/>
          </p:nvSpPr>
          <p:spPr bwMode="auto">
            <a:xfrm>
              <a:off x="4174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01" name="Line 46"/>
            <p:cNvSpPr>
              <a:spLocks noChangeShapeType="1"/>
            </p:cNvSpPr>
            <p:nvPr/>
          </p:nvSpPr>
          <p:spPr bwMode="auto">
            <a:xfrm>
              <a:off x="4174" y="24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02" name="Line 47"/>
            <p:cNvSpPr>
              <a:spLocks noChangeShapeType="1"/>
            </p:cNvSpPr>
            <p:nvPr/>
          </p:nvSpPr>
          <p:spPr bwMode="auto">
            <a:xfrm>
              <a:off x="4174" y="268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03" name="Line 48"/>
            <p:cNvSpPr>
              <a:spLocks noChangeShapeType="1"/>
            </p:cNvSpPr>
            <p:nvPr/>
          </p:nvSpPr>
          <p:spPr bwMode="auto">
            <a:xfrm>
              <a:off x="4174" y="28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04" name="Text Box 49"/>
            <p:cNvSpPr txBox="1">
              <a:spLocks noChangeArrowheads="1"/>
            </p:cNvSpPr>
            <p:nvPr/>
          </p:nvSpPr>
          <p:spPr bwMode="auto">
            <a:xfrm>
              <a:off x="4186" y="1112"/>
              <a:ext cx="216" cy="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n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e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w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s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t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r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i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n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g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\0</a:t>
              </a:r>
            </a:p>
          </p:txBody>
        </p:sp>
        <p:sp>
          <p:nvSpPr>
            <p:cNvPr id="451605" name="Line 50"/>
            <p:cNvSpPr>
              <a:spLocks noChangeShapeType="1"/>
            </p:cNvSpPr>
            <p:nvPr/>
          </p:nvSpPr>
          <p:spPr bwMode="auto">
            <a:xfrm>
              <a:off x="4174" y="30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1592" name="Rectangle 5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pic>
        <p:nvPicPr>
          <p:cNvPr id="451593" name="Picture 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425950"/>
            <a:ext cx="32099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09" name="Rectangle 2"/>
          <p:cNvSpPr>
            <a:spLocks noChangeArrowheads="1"/>
          </p:cNvSpPr>
          <p:nvPr/>
        </p:nvSpPr>
        <p:spPr bwMode="auto">
          <a:xfrm>
            <a:off x="533400" y="4419600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52610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6172200" cy="525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4-22  </a:t>
            </a:r>
            <a:r>
              <a:rPr lang="zh-CN" altLang="en-US" sz="2000" b="1" i="1">
                <a:solidFill>
                  <a:srgbClr val="008000"/>
                </a:solidFill>
              </a:rPr>
              <a:t>串的赋值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{ char str1[10] = "computer" , str2[10] , *sp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int i = 0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while( str1[i] ) { str2[i] = str1[i++]; }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str2[i] = '\0'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</a:t>
            </a:r>
            <a:r>
              <a:rPr lang="en-US" altLang="zh-CN" sz="2000"/>
              <a:t>sp = str1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str1 &lt;&lt; endl &lt;&lt; str2 &lt;&lt; endl &lt;&lt; sp &lt;&lt; endl;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sp = "new string"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sp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} </a:t>
            </a:r>
          </a:p>
        </p:txBody>
      </p:sp>
      <p:grpSp>
        <p:nvGrpSpPr>
          <p:cNvPr id="452611" name="Group 4"/>
          <p:cNvGrpSpPr>
            <a:grpSpLocks/>
          </p:cNvGrpSpPr>
          <p:nvPr/>
        </p:nvGrpSpPr>
        <p:grpSpPr bwMode="auto">
          <a:xfrm>
            <a:off x="7429500" y="381000"/>
            <a:ext cx="527050" cy="3429000"/>
            <a:chOff x="4516" y="912"/>
            <a:chExt cx="332" cy="2160"/>
          </a:xfrm>
        </p:grpSpPr>
        <p:grpSp>
          <p:nvGrpSpPr>
            <p:cNvPr id="452646" name="Group 5"/>
            <p:cNvGrpSpPr>
              <a:grpSpLocks/>
            </p:cNvGrpSpPr>
            <p:nvPr/>
          </p:nvGrpSpPr>
          <p:grpSpPr bwMode="auto">
            <a:xfrm>
              <a:off x="4560" y="1112"/>
              <a:ext cx="244" cy="1960"/>
              <a:chOff x="4560" y="1112"/>
              <a:chExt cx="244" cy="1960"/>
            </a:xfrm>
          </p:grpSpPr>
          <p:grpSp>
            <p:nvGrpSpPr>
              <p:cNvPr id="452648" name="Group 6"/>
              <p:cNvGrpSpPr>
                <a:grpSpLocks/>
              </p:cNvGrpSpPr>
              <p:nvPr/>
            </p:nvGrpSpPr>
            <p:grpSpPr bwMode="auto">
              <a:xfrm>
                <a:off x="4560" y="1152"/>
                <a:ext cx="240" cy="1920"/>
                <a:chOff x="4368" y="1104"/>
                <a:chExt cx="240" cy="1920"/>
              </a:xfrm>
            </p:grpSpPr>
            <p:sp>
              <p:nvSpPr>
                <p:cNvPr id="452650" name="Rectangle 7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651" name="Line 8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52" name="Line 9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53" name="Line 10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54" name="Line 11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55" name="Line 12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56" name="Line 13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57" name="Line 14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58" name="Line 15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59" name="Line 16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2649" name="Text Box 17"/>
              <p:cNvSpPr txBox="1">
                <a:spLocks noChangeArrowheads="1"/>
              </p:cNvSpPr>
              <p:nvPr/>
            </p:nvSpPr>
            <p:spPr bwMode="auto">
              <a:xfrm>
                <a:off x="4581" y="1112"/>
                <a:ext cx="223" cy="1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c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o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m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p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u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t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e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r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\0</a:t>
                </a:r>
              </a:p>
            </p:txBody>
          </p:sp>
        </p:grpSp>
        <p:sp>
          <p:nvSpPr>
            <p:cNvPr id="452647" name="Text Box 18"/>
            <p:cNvSpPr txBox="1">
              <a:spLocks noChangeArrowheads="1"/>
            </p:cNvSpPr>
            <p:nvPr/>
          </p:nvSpPr>
          <p:spPr bwMode="auto">
            <a:xfrm>
              <a:off x="4516" y="912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str1</a:t>
              </a:r>
            </a:p>
          </p:txBody>
        </p:sp>
      </p:grpSp>
      <p:grpSp>
        <p:nvGrpSpPr>
          <p:cNvPr id="452612" name="Group 19"/>
          <p:cNvGrpSpPr>
            <a:grpSpLocks/>
          </p:cNvGrpSpPr>
          <p:nvPr/>
        </p:nvGrpSpPr>
        <p:grpSpPr bwMode="auto">
          <a:xfrm>
            <a:off x="5486400" y="381000"/>
            <a:ext cx="609600" cy="609600"/>
            <a:chOff x="3840" y="912"/>
            <a:chExt cx="384" cy="384"/>
          </a:xfrm>
        </p:grpSpPr>
        <p:sp>
          <p:nvSpPr>
            <p:cNvPr id="452644" name="Rectangle 20"/>
            <p:cNvSpPr>
              <a:spLocks noChangeArrowheads="1"/>
            </p:cNvSpPr>
            <p:nvPr/>
          </p:nvSpPr>
          <p:spPr bwMode="auto">
            <a:xfrm>
              <a:off x="3840" y="1152"/>
              <a:ext cx="384" cy="14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452645" name="Text Box 21"/>
            <p:cNvSpPr txBox="1">
              <a:spLocks noChangeArrowheads="1"/>
            </p:cNvSpPr>
            <p:nvPr/>
          </p:nvSpPr>
          <p:spPr bwMode="auto">
            <a:xfrm>
              <a:off x="3910" y="912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sp</a:t>
              </a:r>
            </a:p>
          </p:txBody>
        </p:sp>
      </p:grpSp>
      <p:grpSp>
        <p:nvGrpSpPr>
          <p:cNvPr id="452613" name="Group 22"/>
          <p:cNvGrpSpPr>
            <a:grpSpLocks/>
          </p:cNvGrpSpPr>
          <p:nvPr/>
        </p:nvGrpSpPr>
        <p:grpSpPr bwMode="auto">
          <a:xfrm>
            <a:off x="8305800" y="381000"/>
            <a:ext cx="527050" cy="3429000"/>
            <a:chOff x="5232" y="912"/>
            <a:chExt cx="332" cy="2160"/>
          </a:xfrm>
        </p:grpSpPr>
        <p:grpSp>
          <p:nvGrpSpPr>
            <p:cNvPr id="452630" name="Group 23"/>
            <p:cNvGrpSpPr>
              <a:grpSpLocks/>
            </p:cNvGrpSpPr>
            <p:nvPr/>
          </p:nvGrpSpPr>
          <p:grpSpPr bwMode="auto">
            <a:xfrm>
              <a:off x="5232" y="912"/>
              <a:ext cx="332" cy="2160"/>
              <a:chOff x="5232" y="912"/>
              <a:chExt cx="332" cy="2160"/>
            </a:xfrm>
          </p:grpSpPr>
          <p:grpSp>
            <p:nvGrpSpPr>
              <p:cNvPr id="452632" name="Group 24"/>
              <p:cNvGrpSpPr>
                <a:grpSpLocks/>
              </p:cNvGrpSpPr>
              <p:nvPr/>
            </p:nvGrpSpPr>
            <p:grpSpPr bwMode="auto">
              <a:xfrm>
                <a:off x="5278" y="1152"/>
                <a:ext cx="240" cy="1920"/>
                <a:chOff x="4368" y="1104"/>
                <a:chExt cx="240" cy="1920"/>
              </a:xfrm>
            </p:grpSpPr>
            <p:sp>
              <p:nvSpPr>
                <p:cNvPr id="452634" name="Rectangle 25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635" name="Line 26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36" name="Line 27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37" name="Line 28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38" name="Line 29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39" name="Line 30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40" name="Line 31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41" name="Line 32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42" name="Line 33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2643" name="Line 34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2633" name="Text Box 35"/>
              <p:cNvSpPr txBox="1">
                <a:spLocks noChangeArrowheads="1"/>
              </p:cNvSpPr>
              <p:nvPr/>
            </p:nvSpPr>
            <p:spPr bwMode="auto">
              <a:xfrm>
                <a:off x="5232" y="912"/>
                <a:ext cx="3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str2</a:t>
                </a:r>
              </a:p>
            </p:txBody>
          </p:sp>
        </p:grpSp>
        <p:sp>
          <p:nvSpPr>
            <p:cNvPr id="452631" name="Text Box 36"/>
            <p:cNvSpPr txBox="1">
              <a:spLocks noChangeArrowheads="1"/>
            </p:cNvSpPr>
            <p:nvPr/>
          </p:nvSpPr>
          <p:spPr bwMode="auto">
            <a:xfrm>
              <a:off x="5286" y="1113"/>
              <a:ext cx="223" cy="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c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o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m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p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u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t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e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r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\0</a:t>
              </a:r>
            </a:p>
          </p:txBody>
        </p:sp>
      </p:grpSp>
      <p:sp>
        <p:nvSpPr>
          <p:cNvPr id="995365" name="Freeform 37"/>
          <p:cNvSpPr>
            <a:spLocks/>
          </p:cNvSpPr>
          <p:nvPr/>
        </p:nvSpPr>
        <p:spPr bwMode="auto">
          <a:xfrm flipV="1">
            <a:off x="6019800" y="762000"/>
            <a:ext cx="609600" cy="74613"/>
          </a:xfrm>
          <a:custGeom>
            <a:avLst/>
            <a:gdLst>
              <a:gd name="T0" fmla="*/ 0 w 936"/>
              <a:gd name="T1" fmla="*/ 0 h 1"/>
              <a:gd name="T2" fmla="*/ 2147483647 w 936"/>
              <a:gd name="T3" fmla="*/ 0 h 1"/>
              <a:gd name="T4" fmla="*/ 0 60000 65536"/>
              <a:gd name="T5" fmla="*/ 0 60000 65536"/>
              <a:gd name="T6" fmla="*/ 0 w 936"/>
              <a:gd name="T7" fmla="*/ 0 h 1"/>
              <a:gd name="T8" fmla="*/ 936 w 9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6" h="1">
                <a:moveTo>
                  <a:pt x="0" y="0"/>
                </a:moveTo>
                <a:lnTo>
                  <a:pt x="936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452615" name="Group 38"/>
          <p:cNvGrpSpPr>
            <a:grpSpLocks/>
          </p:cNvGrpSpPr>
          <p:nvPr/>
        </p:nvGrpSpPr>
        <p:grpSpPr bwMode="auto">
          <a:xfrm>
            <a:off x="6626225" y="698500"/>
            <a:ext cx="381000" cy="3462338"/>
            <a:chOff x="4174" y="1112"/>
            <a:chExt cx="240" cy="2181"/>
          </a:xfrm>
        </p:grpSpPr>
        <p:sp>
          <p:nvSpPr>
            <p:cNvPr id="452618" name="Rectangle 39"/>
            <p:cNvSpPr>
              <a:spLocks noChangeArrowheads="1"/>
            </p:cNvSpPr>
            <p:nvPr/>
          </p:nvSpPr>
          <p:spPr bwMode="auto">
            <a:xfrm>
              <a:off x="4174" y="1152"/>
              <a:ext cx="240" cy="2112"/>
            </a:xfrm>
            <a:prstGeom prst="rect">
              <a:avLst/>
            </a:prstGeom>
            <a:solidFill>
              <a:srgbClr val="FFD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52619" name="Line 40"/>
            <p:cNvSpPr>
              <a:spLocks noChangeShapeType="1"/>
            </p:cNvSpPr>
            <p:nvPr/>
          </p:nvSpPr>
          <p:spPr bwMode="auto">
            <a:xfrm>
              <a:off x="4174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20" name="Line 41"/>
            <p:cNvSpPr>
              <a:spLocks noChangeShapeType="1"/>
            </p:cNvSpPr>
            <p:nvPr/>
          </p:nvSpPr>
          <p:spPr bwMode="auto">
            <a:xfrm>
              <a:off x="4174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21" name="Line 42"/>
            <p:cNvSpPr>
              <a:spLocks noChangeShapeType="1"/>
            </p:cNvSpPr>
            <p:nvPr/>
          </p:nvSpPr>
          <p:spPr bwMode="auto">
            <a:xfrm>
              <a:off x="4174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22" name="Line 43"/>
            <p:cNvSpPr>
              <a:spLocks noChangeShapeType="1"/>
            </p:cNvSpPr>
            <p:nvPr/>
          </p:nvSpPr>
          <p:spPr bwMode="auto">
            <a:xfrm>
              <a:off x="4174" y="19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23" name="Line 44"/>
            <p:cNvSpPr>
              <a:spLocks noChangeShapeType="1"/>
            </p:cNvSpPr>
            <p:nvPr/>
          </p:nvSpPr>
          <p:spPr bwMode="auto">
            <a:xfrm>
              <a:off x="4174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24" name="Line 45"/>
            <p:cNvSpPr>
              <a:spLocks noChangeShapeType="1"/>
            </p:cNvSpPr>
            <p:nvPr/>
          </p:nvSpPr>
          <p:spPr bwMode="auto">
            <a:xfrm>
              <a:off x="4174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25" name="Line 46"/>
            <p:cNvSpPr>
              <a:spLocks noChangeShapeType="1"/>
            </p:cNvSpPr>
            <p:nvPr/>
          </p:nvSpPr>
          <p:spPr bwMode="auto">
            <a:xfrm>
              <a:off x="4174" y="24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26" name="Line 47"/>
            <p:cNvSpPr>
              <a:spLocks noChangeShapeType="1"/>
            </p:cNvSpPr>
            <p:nvPr/>
          </p:nvSpPr>
          <p:spPr bwMode="auto">
            <a:xfrm>
              <a:off x="4174" y="268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27" name="Line 48"/>
            <p:cNvSpPr>
              <a:spLocks noChangeShapeType="1"/>
            </p:cNvSpPr>
            <p:nvPr/>
          </p:nvSpPr>
          <p:spPr bwMode="auto">
            <a:xfrm>
              <a:off x="4174" y="28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28" name="Text Box 49"/>
            <p:cNvSpPr txBox="1">
              <a:spLocks noChangeArrowheads="1"/>
            </p:cNvSpPr>
            <p:nvPr/>
          </p:nvSpPr>
          <p:spPr bwMode="auto">
            <a:xfrm>
              <a:off x="4186" y="1112"/>
              <a:ext cx="216" cy="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n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e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w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s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t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r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i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n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g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\0</a:t>
              </a:r>
            </a:p>
          </p:txBody>
        </p:sp>
        <p:sp>
          <p:nvSpPr>
            <p:cNvPr id="452629" name="Line 50"/>
            <p:cNvSpPr>
              <a:spLocks noChangeShapeType="1"/>
            </p:cNvSpPr>
            <p:nvPr/>
          </p:nvSpPr>
          <p:spPr bwMode="auto">
            <a:xfrm>
              <a:off x="4174" y="30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2616" name="Rectangle 5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pic>
        <p:nvPicPr>
          <p:cNvPr id="452617" name="Picture 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425950"/>
            <a:ext cx="32099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65" grpId="0" animBg="1"/>
    </p:bld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Rectangle 2"/>
          <p:cNvSpPr>
            <a:spLocks noChangeArrowheads="1"/>
          </p:cNvSpPr>
          <p:nvPr/>
        </p:nvSpPr>
        <p:spPr bwMode="auto">
          <a:xfrm>
            <a:off x="533400" y="4876800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53634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6172200" cy="525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4-22  </a:t>
            </a:r>
            <a:r>
              <a:rPr lang="zh-CN" altLang="en-US" sz="2000" b="1" i="1">
                <a:solidFill>
                  <a:srgbClr val="008000"/>
                </a:solidFill>
              </a:rPr>
              <a:t>串的赋值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{ char str1[10] = "computer" , str2[10] , *sp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int i = 0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while( str1[i] ) { str2[i] = str1[i++]; }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str2[i] = '\0'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</a:t>
            </a:r>
            <a:r>
              <a:rPr lang="en-US" altLang="zh-CN" sz="2000"/>
              <a:t>sp = str1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str1 &lt;&lt; endl &lt;&lt; str2 &lt;&lt; endl &lt;&lt; sp &lt;&lt; endl;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</a:t>
            </a:r>
            <a:r>
              <a:rPr lang="en-US" altLang="zh-CN" sz="2000"/>
              <a:t>sp = "new string"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FFFFFF"/>
                </a:solidFill>
              </a:rPr>
              <a:t>cout &lt;&lt; sp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} </a:t>
            </a:r>
          </a:p>
        </p:txBody>
      </p:sp>
      <p:grpSp>
        <p:nvGrpSpPr>
          <p:cNvPr id="453635" name="Group 4"/>
          <p:cNvGrpSpPr>
            <a:grpSpLocks/>
          </p:cNvGrpSpPr>
          <p:nvPr/>
        </p:nvGrpSpPr>
        <p:grpSpPr bwMode="auto">
          <a:xfrm>
            <a:off x="7429500" y="381000"/>
            <a:ext cx="527050" cy="3429000"/>
            <a:chOff x="4516" y="912"/>
            <a:chExt cx="332" cy="2160"/>
          </a:xfrm>
        </p:grpSpPr>
        <p:grpSp>
          <p:nvGrpSpPr>
            <p:cNvPr id="453670" name="Group 5"/>
            <p:cNvGrpSpPr>
              <a:grpSpLocks/>
            </p:cNvGrpSpPr>
            <p:nvPr/>
          </p:nvGrpSpPr>
          <p:grpSpPr bwMode="auto">
            <a:xfrm>
              <a:off x="4560" y="1112"/>
              <a:ext cx="244" cy="1960"/>
              <a:chOff x="4560" y="1112"/>
              <a:chExt cx="244" cy="1960"/>
            </a:xfrm>
          </p:grpSpPr>
          <p:grpSp>
            <p:nvGrpSpPr>
              <p:cNvPr id="453672" name="Group 6"/>
              <p:cNvGrpSpPr>
                <a:grpSpLocks/>
              </p:cNvGrpSpPr>
              <p:nvPr/>
            </p:nvGrpSpPr>
            <p:grpSpPr bwMode="auto">
              <a:xfrm>
                <a:off x="4560" y="1152"/>
                <a:ext cx="240" cy="1920"/>
                <a:chOff x="4368" y="1104"/>
                <a:chExt cx="240" cy="1920"/>
              </a:xfrm>
            </p:grpSpPr>
            <p:sp>
              <p:nvSpPr>
                <p:cNvPr id="453674" name="Rectangle 7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675" name="Line 8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76" name="Line 9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77" name="Line 10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78" name="Line 11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79" name="Line 12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80" name="Line 13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81" name="Line 14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82" name="Line 15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83" name="Line 16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3673" name="Text Box 17"/>
              <p:cNvSpPr txBox="1">
                <a:spLocks noChangeArrowheads="1"/>
              </p:cNvSpPr>
              <p:nvPr/>
            </p:nvSpPr>
            <p:spPr bwMode="auto">
              <a:xfrm>
                <a:off x="4581" y="1112"/>
                <a:ext cx="223" cy="1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c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o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m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p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u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t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e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r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\0</a:t>
                </a:r>
              </a:p>
            </p:txBody>
          </p:sp>
        </p:grpSp>
        <p:sp>
          <p:nvSpPr>
            <p:cNvPr id="453671" name="Text Box 18"/>
            <p:cNvSpPr txBox="1">
              <a:spLocks noChangeArrowheads="1"/>
            </p:cNvSpPr>
            <p:nvPr/>
          </p:nvSpPr>
          <p:spPr bwMode="auto">
            <a:xfrm>
              <a:off x="4516" y="912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str1</a:t>
              </a:r>
            </a:p>
          </p:txBody>
        </p:sp>
      </p:grpSp>
      <p:grpSp>
        <p:nvGrpSpPr>
          <p:cNvPr id="453636" name="Group 19"/>
          <p:cNvGrpSpPr>
            <a:grpSpLocks/>
          </p:cNvGrpSpPr>
          <p:nvPr/>
        </p:nvGrpSpPr>
        <p:grpSpPr bwMode="auto">
          <a:xfrm>
            <a:off x="5486400" y="381000"/>
            <a:ext cx="609600" cy="609600"/>
            <a:chOff x="3840" y="912"/>
            <a:chExt cx="384" cy="384"/>
          </a:xfrm>
        </p:grpSpPr>
        <p:sp>
          <p:nvSpPr>
            <p:cNvPr id="453668" name="Rectangle 20"/>
            <p:cNvSpPr>
              <a:spLocks noChangeArrowheads="1"/>
            </p:cNvSpPr>
            <p:nvPr/>
          </p:nvSpPr>
          <p:spPr bwMode="auto">
            <a:xfrm>
              <a:off x="3840" y="1152"/>
              <a:ext cx="384" cy="14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453669" name="Text Box 21"/>
            <p:cNvSpPr txBox="1">
              <a:spLocks noChangeArrowheads="1"/>
            </p:cNvSpPr>
            <p:nvPr/>
          </p:nvSpPr>
          <p:spPr bwMode="auto">
            <a:xfrm>
              <a:off x="3910" y="912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sp</a:t>
              </a:r>
            </a:p>
          </p:txBody>
        </p:sp>
      </p:grpSp>
      <p:grpSp>
        <p:nvGrpSpPr>
          <p:cNvPr id="453637" name="Group 22"/>
          <p:cNvGrpSpPr>
            <a:grpSpLocks/>
          </p:cNvGrpSpPr>
          <p:nvPr/>
        </p:nvGrpSpPr>
        <p:grpSpPr bwMode="auto">
          <a:xfrm>
            <a:off x="8305800" y="381000"/>
            <a:ext cx="527050" cy="3429000"/>
            <a:chOff x="5232" y="912"/>
            <a:chExt cx="332" cy="2160"/>
          </a:xfrm>
        </p:grpSpPr>
        <p:grpSp>
          <p:nvGrpSpPr>
            <p:cNvPr id="453654" name="Group 23"/>
            <p:cNvGrpSpPr>
              <a:grpSpLocks/>
            </p:cNvGrpSpPr>
            <p:nvPr/>
          </p:nvGrpSpPr>
          <p:grpSpPr bwMode="auto">
            <a:xfrm>
              <a:off x="5232" y="912"/>
              <a:ext cx="332" cy="2160"/>
              <a:chOff x="5232" y="912"/>
              <a:chExt cx="332" cy="2160"/>
            </a:xfrm>
          </p:grpSpPr>
          <p:grpSp>
            <p:nvGrpSpPr>
              <p:cNvPr id="453656" name="Group 24"/>
              <p:cNvGrpSpPr>
                <a:grpSpLocks/>
              </p:cNvGrpSpPr>
              <p:nvPr/>
            </p:nvGrpSpPr>
            <p:grpSpPr bwMode="auto">
              <a:xfrm>
                <a:off x="5278" y="1152"/>
                <a:ext cx="240" cy="1920"/>
                <a:chOff x="4368" y="1104"/>
                <a:chExt cx="240" cy="1920"/>
              </a:xfrm>
            </p:grpSpPr>
            <p:sp>
              <p:nvSpPr>
                <p:cNvPr id="4536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659" name="Line 26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60" name="Line 27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61" name="Line 28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62" name="Line 29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63" name="Line 30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64" name="Line 31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65" name="Line 32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66" name="Line 33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3667" name="Line 34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3657" name="Text Box 35"/>
              <p:cNvSpPr txBox="1">
                <a:spLocks noChangeArrowheads="1"/>
              </p:cNvSpPr>
              <p:nvPr/>
            </p:nvSpPr>
            <p:spPr bwMode="auto">
              <a:xfrm>
                <a:off x="5232" y="912"/>
                <a:ext cx="3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str2</a:t>
                </a:r>
              </a:p>
            </p:txBody>
          </p:sp>
        </p:grpSp>
        <p:sp>
          <p:nvSpPr>
            <p:cNvPr id="453655" name="Text Box 36"/>
            <p:cNvSpPr txBox="1">
              <a:spLocks noChangeArrowheads="1"/>
            </p:cNvSpPr>
            <p:nvPr/>
          </p:nvSpPr>
          <p:spPr bwMode="auto">
            <a:xfrm>
              <a:off x="5286" y="1113"/>
              <a:ext cx="223" cy="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c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o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m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p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u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t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e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r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\0</a:t>
              </a:r>
            </a:p>
          </p:txBody>
        </p:sp>
      </p:grpSp>
      <p:sp>
        <p:nvSpPr>
          <p:cNvPr id="453638" name="Freeform 37"/>
          <p:cNvSpPr>
            <a:spLocks/>
          </p:cNvSpPr>
          <p:nvPr/>
        </p:nvSpPr>
        <p:spPr bwMode="auto">
          <a:xfrm flipV="1">
            <a:off x="6019800" y="762000"/>
            <a:ext cx="609600" cy="74613"/>
          </a:xfrm>
          <a:custGeom>
            <a:avLst/>
            <a:gdLst>
              <a:gd name="T0" fmla="*/ 0 w 936"/>
              <a:gd name="T1" fmla="*/ 0 h 1"/>
              <a:gd name="T2" fmla="*/ 2147483647 w 936"/>
              <a:gd name="T3" fmla="*/ 0 h 1"/>
              <a:gd name="T4" fmla="*/ 0 60000 65536"/>
              <a:gd name="T5" fmla="*/ 0 60000 65536"/>
              <a:gd name="T6" fmla="*/ 0 w 936"/>
              <a:gd name="T7" fmla="*/ 0 h 1"/>
              <a:gd name="T8" fmla="*/ 936 w 9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6" h="1">
                <a:moveTo>
                  <a:pt x="0" y="0"/>
                </a:moveTo>
                <a:lnTo>
                  <a:pt x="936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453639" name="Group 38"/>
          <p:cNvGrpSpPr>
            <a:grpSpLocks/>
          </p:cNvGrpSpPr>
          <p:nvPr/>
        </p:nvGrpSpPr>
        <p:grpSpPr bwMode="auto">
          <a:xfrm>
            <a:off x="6626225" y="698500"/>
            <a:ext cx="381000" cy="3462338"/>
            <a:chOff x="4174" y="1112"/>
            <a:chExt cx="240" cy="2181"/>
          </a:xfrm>
        </p:grpSpPr>
        <p:sp>
          <p:nvSpPr>
            <p:cNvPr id="453642" name="Rectangle 39"/>
            <p:cNvSpPr>
              <a:spLocks noChangeArrowheads="1"/>
            </p:cNvSpPr>
            <p:nvPr/>
          </p:nvSpPr>
          <p:spPr bwMode="auto">
            <a:xfrm>
              <a:off x="4174" y="1152"/>
              <a:ext cx="240" cy="2112"/>
            </a:xfrm>
            <a:prstGeom prst="rect">
              <a:avLst/>
            </a:prstGeom>
            <a:solidFill>
              <a:srgbClr val="FFD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53643" name="Line 40"/>
            <p:cNvSpPr>
              <a:spLocks noChangeShapeType="1"/>
            </p:cNvSpPr>
            <p:nvPr/>
          </p:nvSpPr>
          <p:spPr bwMode="auto">
            <a:xfrm>
              <a:off x="4174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644" name="Line 41"/>
            <p:cNvSpPr>
              <a:spLocks noChangeShapeType="1"/>
            </p:cNvSpPr>
            <p:nvPr/>
          </p:nvSpPr>
          <p:spPr bwMode="auto">
            <a:xfrm>
              <a:off x="4174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645" name="Line 42"/>
            <p:cNvSpPr>
              <a:spLocks noChangeShapeType="1"/>
            </p:cNvSpPr>
            <p:nvPr/>
          </p:nvSpPr>
          <p:spPr bwMode="auto">
            <a:xfrm>
              <a:off x="4174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646" name="Line 43"/>
            <p:cNvSpPr>
              <a:spLocks noChangeShapeType="1"/>
            </p:cNvSpPr>
            <p:nvPr/>
          </p:nvSpPr>
          <p:spPr bwMode="auto">
            <a:xfrm>
              <a:off x="4174" y="19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647" name="Line 44"/>
            <p:cNvSpPr>
              <a:spLocks noChangeShapeType="1"/>
            </p:cNvSpPr>
            <p:nvPr/>
          </p:nvSpPr>
          <p:spPr bwMode="auto">
            <a:xfrm>
              <a:off x="4174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648" name="Line 45"/>
            <p:cNvSpPr>
              <a:spLocks noChangeShapeType="1"/>
            </p:cNvSpPr>
            <p:nvPr/>
          </p:nvSpPr>
          <p:spPr bwMode="auto">
            <a:xfrm>
              <a:off x="4174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649" name="Line 46"/>
            <p:cNvSpPr>
              <a:spLocks noChangeShapeType="1"/>
            </p:cNvSpPr>
            <p:nvPr/>
          </p:nvSpPr>
          <p:spPr bwMode="auto">
            <a:xfrm>
              <a:off x="4174" y="24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650" name="Line 47"/>
            <p:cNvSpPr>
              <a:spLocks noChangeShapeType="1"/>
            </p:cNvSpPr>
            <p:nvPr/>
          </p:nvSpPr>
          <p:spPr bwMode="auto">
            <a:xfrm>
              <a:off x="4174" y="268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651" name="Line 48"/>
            <p:cNvSpPr>
              <a:spLocks noChangeShapeType="1"/>
            </p:cNvSpPr>
            <p:nvPr/>
          </p:nvSpPr>
          <p:spPr bwMode="auto">
            <a:xfrm>
              <a:off x="4174" y="28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652" name="Text Box 49"/>
            <p:cNvSpPr txBox="1">
              <a:spLocks noChangeArrowheads="1"/>
            </p:cNvSpPr>
            <p:nvPr/>
          </p:nvSpPr>
          <p:spPr bwMode="auto">
            <a:xfrm>
              <a:off x="4186" y="1112"/>
              <a:ext cx="216" cy="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n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e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w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s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t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r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i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n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g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\0</a:t>
              </a:r>
            </a:p>
          </p:txBody>
        </p:sp>
        <p:sp>
          <p:nvSpPr>
            <p:cNvPr id="453653" name="Line 50"/>
            <p:cNvSpPr>
              <a:spLocks noChangeShapeType="1"/>
            </p:cNvSpPr>
            <p:nvPr/>
          </p:nvSpPr>
          <p:spPr bwMode="auto">
            <a:xfrm>
              <a:off x="4174" y="30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3640" name="Rectangle 5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pic>
        <p:nvPicPr>
          <p:cNvPr id="453641" name="Picture 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425950"/>
            <a:ext cx="32099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Rectangle 2"/>
          <p:cNvSpPr>
            <a:spLocks noChangeArrowheads="1"/>
          </p:cNvSpPr>
          <p:nvPr/>
        </p:nvSpPr>
        <p:spPr bwMode="auto">
          <a:xfrm>
            <a:off x="533400" y="4876800"/>
            <a:ext cx="29718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54658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6172200" cy="525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4-22  </a:t>
            </a:r>
            <a:r>
              <a:rPr lang="zh-CN" altLang="en-US" sz="2000" b="1" i="1">
                <a:solidFill>
                  <a:srgbClr val="008000"/>
                </a:solidFill>
              </a:rPr>
              <a:t>串的赋值 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{ char str1[10] = "computer" , str2[10] , *sp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int i = 0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while( str1[i] ) { str2[i] = str1[i++]; }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str2[i] = '\0'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</a:t>
            </a:r>
            <a:r>
              <a:rPr lang="en-US" altLang="zh-CN" sz="2000"/>
              <a:t>sp = str1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cout &lt;&lt; str1 &lt;&lt; endl &lt;&lt; str2 &lt;&lt; endl &lt;&lt; sp &lt;&lt; endl;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</a:t>
            </a:r>
            <a:r>
              <a:rPr lang="en-US" altLang="zh-CN" sz="2000"/>
              <a:t>sp = "new string"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FFFFFF"/>
                </a:solidFill>
              </a:rPr>
              <a:t>cout &lt;&lt; sp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2000"/>
              <a:t>} </a:t>
            </a:r>
          </a:p>
        </p:txBody>
      </p:sp>
      <p:grpSp>
        <p:nvGrpSpPr>
          <p:cNvPr id="454659" name="Group 4"/>
          <p:cNvGrpSpPr>
            <a:grpSpLocks/>
          </p:cNvGrpSpPr>
          <p:nvPr/>
        </p:nvGrpSpPr>
        <p:grpSpPr bwMode="auto">
          <a:xfrm>
            <a:off x="7429500" y="381000"/>
            <a:ext cx="527050" cy="3429000"/>
            <a:chOff x="4516" y="912"/>
            <a:chExt cx="332" cy="2160"/>
          </a:xfrm>
        </p:grpSpPr>
        <p:grpSp>
          <p:nvGrpSpPr>
            <p:cNvPr id="454694" name="Group 5"/>
            <p:cNvGrpSpPr>
              <a:grpSpLocks/>
            </p:cNvGrpSpPr>
            <p:nvPr/>
          </p:nvGrpSpPr>
          <p:grpSpPr bwMode="auto">
            <a:xfrm>
              <a:off x="4560" y="1112"/>
              <a:ext cx="244" cy="1960"/>
              <a:chOff x="4560" y="1112"/>
              <a:chExt cx="244" cy="1960"/>
            </a:xfrm>
          </p:grpSpPr>
          <p:grpSp>
            <p:nvGrpSpPr>
              <p:cNvPr id="454696" name="Group 6"/>
              <p:cNvGrpSpPr>
                <a:grpSpLocks/>
              </p:cNvGrpSpPr>
              <p:nvPr/>
            </p:nvGrpSpPr>
            <p:grpSpPr bwMode="auto">
              <a:xfrm>
                <a:off x="4560" y="1152"/>
                <a:ext cx="240" cy="1920"/>
                <a:chOff x="4368" y="1104"/>
                <a:chExt cx="240" cy="1920"/>
              </a:xfrm>
            </p:grpSpPr>
            <p:sp>
              <p:nvSpPr>
                <p:cNvPr id="454698" name="Rectangle 7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4699" name="Line 8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00" name="Line 9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01" name="Line 10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02" name="Line 11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03" name="Line 12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04" name="Line 13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05" name="Line 14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06" name="Line 15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07" name="Line 16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4697" name="Text Box 17"/>
              <p:cNvSpPr txBox="1">
                <a:spLocks noChangeArrowheads="1"/>
              </p:cNvSpPr>
              <p:nvPr/>
            </p:nvSpPr>
            <p:spPr bwMode="auto">
              <a:xfrm>
                <a:off x="4581" y="1112"/>
                <a:ext cx="223" cy="1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c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o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m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p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u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t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e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r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altLang="zh-CN" sz="1600" b="1"/>
                  <a:t>\0</a:t>
                </a:r>
              </a:p>
            </p:txBody>
          </p:sp>
        </p:grpSp>
        <p:sp>
          <p:nvSpPr>
            <p:cNvPr id="454695" name="Text Box 18"/>
            <p:cNvSpPr txBox="1">
              <a:spLocks noChangeArrowheads="1"/>
            </p:cNvSpPr>
            <p:nvPr/>
          </p:nvSpPr>
          <p:spPr bwMode="auto">
            <a:xfrm>
              <a:off x="4516" y="912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str1</a:t>
              </a:r>
            </a:p>
          </p:txBody>
        </p:sp>
      </p:grpSp>
      <p:grpSp>
        <p:nvGrpSpPr>
          <p:cNvPr id="454660" name="Group 19"/>
          <p:cNvGrpSpPr>
            <a:grpSpLocks/>
          </p:cNvGrpSpPr>
          <p:nvPr/>
        </p:nvGrpSpPr>
        <p:grpSpPr bwMode="auto">
          <a:xfrm>
            <a:off x="5486400" y="381000"/>
            <a:ext cx="609600" cy="609600"/>
            <a:chOff x="3840" y="912"/>
            <a:chExt cx="384" cy="384"/>
          </a:xfrm>
        </p:grpSpPr>
        <p:sp>
          <p:nvSpPr>
            <p:cNvPr id="454692" name="Rectangle 20"/>
            <p:cNvSpPr>
              <a:spLocks noChangeArrowheads="1"/>
            </p:cNvSpPr>
            <p:nvPr/>
          </p:nvSpPr>
          <p:spPr bwMode="auto">
            <a:xfrm>
              <a:off x="3840" y="1152"/>
              <a:ext cx="384" cy="14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454693" name="Text Box 21"/>
            <p:cNvSpPr txBox="1">
              <a:spLocks noChangeArrowheads="1"/>
            </p:cNvSpPr>
            <p:nvPr/>
          </p:nvSpPr>
          <p:spPr bwMode="auto">
            <a:xfrm>
              <a:off x="3910" y="912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/>
                <a:t>sp</a:t>
              </a:r>
            </a:p>
          </p:txBody>
        </p:sp>
      </p:grpSp>
      <p:grpSp>
        <p:nvGrpSpPr>
          <p:cNvPr id="454661" name="Group 22"/>
          <p:cNvGrpSpPr>
            <a:grpSpLocks/>
          </p:cNvGrpSpPr>
          <p:nvPr/>
        </p:nvGrpSpPr>
        <p:grpSpPr bwMode="auto">
          <a:xfrm>
            <a:off x="8305800" y="381000"/>
            <a:ext cx="527050" cy="3429000"/>
            <a:chOff x="5232" y="912"/>
            <a:chExt cx="332" cy="2160"/>
          </a:xfrm>
        </p:grpSpPr>
        <p:grpSp>
          <p:nvGrpSpPr>
            <p:cNvPr id="454678" name="Group 23"/>
            <p:cNvGrpSpPr>
              <a:grpSpLocks/>
            </p:cNvGrpSpPr>
            <p:nvPr/>
          </p:nvGrpSpPr>
          <p:grpSpPr bwMode="auto">
            <a:xfrm>
              <a:off x="5232" y="912"/>
              <a:ext cx="332" cy="2160"/>
              <a:chOff x="5232" y="912"/>
              <a:chExt cx="332" cy="2160"/>
            </a:xfrm>
          </p:grpSpPr>
          <p:grpSp>
            <p:nvGrpSpPr>
              <p:cNvPr id="454680" name="Group 24"/>
              <p:cNvGrpSpPr>
                <a:grpSpLocks/>
              </p:cNvGrpSpPr>
              <p:nvPr/>
            </p:nvGrpSpPr>
            <p:grpSpPr bwMode="auto">
              <a:xfrm>
                <a:off x="5278" y="1152"/>
                <a:ext cx="240" cy="1920"/>
                <a:chOff x="4368" y="1104"/>
                <a:chExt cx="240" cy="1920"/>
              </a:xfrm>
            </p:grpSpPr>
            <p:sp>
              <p:nvSpPr>
                <p:cNvPr id="454682" name="Rectangle 25"/>
                <p:cNvSpPr>
                  <a:spLocks noChangeArrowheads="1"/>
                </p:cNvSpPr>
                <p:nvPr/>
              </p:nvSpPr>
              <p:spPr bwMode="auto">
                <a:xfrm>
                  <a:off x="4368" y="1104"/>
                  <a:ext cx="240" cy="19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4683" name="Line 26"/>
                <p:cNvSpPr>
                  <a:spLocks noChangeShapeType="1"/>
                </p:cNvSpPr>
                <p:nvPr/>
              </p:nvSpPr>
              <p:spPr bwMode="auto">
                <a:xfrm>
                  <a:off x="436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84" name="Line 27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85" name="Line 28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86" name="Line 29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87" name="Line 30"/>
                <p:cNvSpPr>
                  <a:spLocks noChangeShapeType="1"/>
                </p:cNvSpPr>
                <p:nvPr/>
              </p:nvSpPr>
              <p:spPr bwMode="auto">
                <a:xfrm>
                  <a:off x="4368" y="20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88" name="Line 31"/>
                <p:cNvSpPr>
                  <a:spLocks noChangeShapeType="1"/>
                </p:cNvSpPr>
                <p:nvPr/>
              </p:nvSpPr>
              <p:spPr bwMode="auto">
                <a:xfrm>
                  <a:off x="4368" y="225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89" name="Line 32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90" name="Line 33"/>
                <p:cNvSpPr>
                  <a:spLocks noChangeShapeType="1"/>
                </p:cNvSpPr>
                <p:nvPr/>
              </p:nvSpPr>
              <p:spPr bwMode="auto">
                <a:xfrm>
                  <a:off x="4368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91" name="Line 34"/>
                <p:cNvSpPr>
                  <a:spLocks noChangeShapeType="1"/>
                </p:cNvSpPr>
                <p:nvPr/>
              </p:nvSpPr>
              <p:spPr bwMode="auto">
                <a:xfrm>
                  <a:off x="4368" y="28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4681" name="Text Box 35"/>
              <p:cNvSpPr txBox="1">
                <a:spLocks noChangeArrowheads="1"/>
              </p:cNvSpPr>
              <p:nvPr/>
            </p:nvSpPr>
            <p:spPr bwMode="auto">
              <a:xfrm>
                <a:off x="5232" y="912"/>
                <a:ext cx="3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/>
                  <a:t>str2</a:t>
                </a:r>
              </a:p>
            </p:txBody>
          </p:sp>
        </p:grpSp>
        <p:sp>
          <p:nvSpPr>
            <p:cNvPr id="454679" name="Text Box 36"/>
            <p:cNvSpPr txBox="1">
              <a:spLocks noChangeArrowheads="1"/>
            </p:cNvSpPr>
            <p:nvPr/>
          </p:nvSpPr>
          <p:spPr bwMode="auto">
            <a:xfrm>
              <a:off x="5286" y="1113"/>
              <a:ext cx="223" cy="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c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o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m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p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u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t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e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r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\0</a:t>
              </a:r>
            </a:p>
          </p:txBody>
        </p:sp>
      </p:grpSp>
      <p:sp>
        <p:nvSpPr>
          <p:cNvPr id="454662" name="Freeform 37"/>
          <p:cNvSpPr>
            <a:spLocks/>
          </p:cNvSpPr>
          <p:nvPr/>
        </p:nvSpPr>
        <p:spPr bwMode="auto">
          <a:xfrm flipV="1">
            <a:off x="6019800" y="762000"/>
            <a:ext cx="609600" cy="74613"/>
          </a:xfrm>
          <a:custGeom>
            <a:avLst/>
            <a:gdLst>
              <a:gd name="T0" fmla="*/ 0 w 936"/>
              <a:gd name="T1" fmla="*/ 0 h 1"/>
              <a:gd name="T2" fmla="*/ 2147483647 w 936"/>
              <a:gd name="T3" fmla="*/ 0 h 1"/>
              <a:gd name="T4" fmla="*/ 0 60000 65536"/>
              <a:gd name="T5" fmla="*/ 0 60000 65536"/>
              <a:gd name="T6" fmla="*/ 0 w 936"/>
              <a:gd name="T7" fmla="*/ 0 h 1"/>
              <a:gd name="T8" fmla="*/ 936 w 9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6" h="1">
                <a:moveTo>
                  <a:pt x="0" y="0"/>
                </a:moveTo>
                <a:lnTo>
                  <a:pt x="936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454663" name="Group 38"/>
          <p:cNvGrpSpPr>
            <a:grpSpLocks/>
          </p:cNvGrpSpPr>
          <p:nvPr/>
        </p:nvGrpSpPr>
        <p:grpSpPr bwMode="auto">
          <a:xfrm>
            <a:off x="6626225" y="698500"/>
            <a:ext cx="381000" cy="3462338"/>
            <a:chOff x="4174" y="1112"/>
            <a:chExt cx="240" cy="2181"/>
          </a:xfrm>
        </p:grpSpPr>
        <p:sp>
          <p:nvSpPr>
            <p:cNvPr id="454666" name="Rectangle 39"/>
            <p:cNvSpPr>
              <a:spLocks noChangeArrowheads="1"/>
            </p:cNvSpPr>
            <p:nvPr/>
          </p:nvSpPr>
          <p:spPr bwMode="auto">
            <a:xfrm>
              <a:off x="4174" y="1152"/>
              <a:ext cx="240" cy="2112"/>
            </a:xfrm>
            <a:prstGeom prst="rect">
              <a:avLst/>
            </a:prstGeom>
            <a:solidFill>
              <a:srgbClr val="FFD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54667" name="Line 40"/>
            <p:cNvSpPr>
              <a:spLocks noChangeShapeType="1"/>
            </p:cNvSpPr>
            <p:nvPr/>
          </p:nvSpPr>
          <p:spPr bwMode="auto">
            <a:xfrm>
              <a:off x="4174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68" name="Line 41"/>
            <p:cNvSpPr>
              <a:spLocks noChangeShapeType="1"/>
            </p:cNvSpPr>
            <p:nvPr/>
          </p:nvSpPr>
          <p:spPr bwMode="auto">
            <a:xfrm>
              <a:off x="4174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69" name="Line 42"/>
            <p:cNvSpPr>
              <a:spLocks noChangeShapeType="1"/>
            </p:cNvSpPr>
            <p:nvPr/>
          </p:nvSpPr>
          <p:spPr bwMode="auto">
            <a:xfrm>
              <a:off x="4174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70" name="Line 43"/>
            <p:cNvSpPr>
              <a:spLocks noChangeShapeType="1"/>
            </p:cNvSpPr>
            <p:nvPr/>
          </p:nvSpPr>
          <p:spPr bwMode="auto">
            <a:xfrm>
              <a:off x="4174" y="19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71" name="Line 44"/>
            <p:cNvSpPr>
              <a:spLocks noChangeShapeType="1"/>
            </p:cNvSpPr>
            <p:nvPr/>
          </p:nvSpPr>
          <p:spPr bwMode="auto">
            <a:xfrm>
              <a:off x="4174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72" name="Line 45"/>
            <p:cNvSpPr>
              <a:spLocks noChangeShapeType="1"/>
            </p:cNvSpPr>
            <p:nvPr/>
          </p:nvSpPr>
          <p:spPr bwMode="auto">
            <a:xfrm>
              <a:off x="4174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73" name="Line 46"/>
            <p:cNvSpPr>
              <a:spLocks noChangeShapeType="1"/>
            </p:cNvSpPr>
            <p:nvPr/>
          </p:nvSpPr>
          <p:spPr bwMode="auto">
            <a:xfrm>
              <a:off x="4174" y="24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74" name="Line 47"/>
            <p:cNvSpPr>
              <a:spLocks noChangeShapeType="1"/>
            </p:cNvSpPr>
            <p:nvPr/>
          </p:nvSpPr>
          <p:spPr bwMode="auto">
            <a:xfrm>
              <a:off x="4174" y="268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75" name="Line 48"/>
            <p:cNvSpPr>
              <a:spLocks noChangeShapeType="1"/>
            </p:cNvSpPr>
            <p:nvPr/>
          </p:nvSpPr>
          <p:spPr bwMode="auto">
            <a:xfrm>
              <a:off x="4174" y="28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4676" name="Text Box 49"/>
            <p:cNvSpPr txBox="1">
              <a:spLocks noChangeArrowheads="1"/>
            </p:cNvSpPr>
            <p:nvPr/>
          </p:nvSpPr>
          <p:spPr bwMode="auto">
            <a:xfrm>
              <a:off x="4186" y="1112"/>
              <a:ext cx="216" cy="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n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e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w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 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s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t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r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i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n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g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zh-CN" sz="1600" b="1"/>
                <a:t>\0</a:t>
              </a:r>
            </a:p>
          </p:txBody>
        </p:sp>
        <p:sp>
          <p:nvSpPr>
            <p:cNvPr id="454677" name="Line 50"/>
            <p:cNvSpPr>
              <a:spLocks noChangeShapeType="1"/>
            </p:cNvSpPr>
            <p:nvPr/>
          </p:nvSpPr>
          <p:spPr bwMode="auto">
            <a:xfrm>
              <a:off x="4174" y="30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4664" name="Rectangle 5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4.6.2 </a:t>
            </a:r>
            <a:r>
              <a:rPr lang="zh-CN" altLang="en-US" smtClean="0"/>
              <a:t>字符串访问</a:t>
            </a:r>
          </a:p>
        </p:txBody>
      </p:sp>
      <p:pic>
        <p:nvPicPr>
          <p:cNvPr id="454665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425950"/>
            <a:ext cx="32099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3" name="Rectangle 3"/>
          <p:cNvSpPr>
            <a:spLocks noChangeArrowheads="1"/>
          </p:cNvSpPr>
          <p:nvPr/>
        </p:nvSpPr>
        <p:spPr bwMode="auto">
          <a:xfrm>
            <a:off x="4572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4.6.3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字符串处理函数 </a:t>
            </a:r>
          </a:p>
        </p:txBody>
      </p:sp>
      <p:sp>
        <p:nvSpPr>
          <p:cNvPr id="45568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sp>
        <p:nvSpPr>
          <p:cNvPr id="998519" name="Rectangle 119"/>
          <p:cNvSpPr>
            <a:spLocks noChangeArrowheads="1"/>
          </p:cNvSpPr>
          <p:nvPr/>
        </p:nvSpPr>
        <p:spPr bwMode="auto">
          <a:xfrm>
            <a:off x="323850" y="1243013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srgbClr val="008000"/>
                </a:solidFill>
              </a:rPr>
              <a:t>cstring</a:t>
            </a:r>
          </a:p>
        </p:txBody>
      </p:sp>
      <p:graphicFrame>
        <p:nvGraphicFramePr>
          <p:cNvPr id="998626" name="Group 226"/>
          <p:cNvGraphicFramePr>
            <a:graphicFrameLocks noGrp="1"/>
          </p:cNvGraphicFramePr>
          <p:nvPr>
            <p:ph idx="4294967295"/>
          </p:nvPr>
        </p:nvGraphicFramePr>
        <p:xfrm>
          <a:off x="457200" y="1855788"/>
          <a:ext cx="8229600" cy="4192906"/>
        </p:xfrm>
        <a:graphic>
          <a:graphicData uri="http://schemas.openxmlformats.org/drawingml/2006/table">
            <a:tbl>
              <a:tblPr/>
              <a:tblGrid>
                <a:gridCol w="4425950"/>
                <a:gridCol w="3803650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</a:rPr>
                        <a:t>函数</a:t>
                      </a:r>
                      <a:endParaRPr kumimoji="1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</a:rPr>
                        <a:t>说明</a:t>
                      </a:r>
                      <a:endParaRPr kumimoji="1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strlen (Str 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求串长。</a:t>
                      </a:r>
                      <a:endParaRPr kumimoji="1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strcpy_s( Des, Src 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strcpy_s( Des, DesSize, Src 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串复制。 </a:t>
                      </a:r>
                      <a:endParaRPr kumimoji="1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DesSize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指定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Des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的要求长度。</a:t>
                      </a:r>
                      <a:endParaRPr kumimoji="1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strcat_s( Des, Src 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strcat_s( Des, DesSize,Src 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串连接。</a:t>
                      </a:r>
                      <a:endParaRPr kumimoji="1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DesSize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指定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Des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的要求长度。</a:t>
                      </a:r>
                      <a:endParaRPr kumimoji="1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strncat_s( Des, Src, Count 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strncat_s( Des, DesSize, Src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Count ) 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串连接。</a:t>
                      </a:r>
                      <a:endParaRPr kumimoji="1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Count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指定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Src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子串。</a:t>
                      </a:r>
                      <a:endParaRPr kumimoji="1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strcmp( Str1, Str2 )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strncmp( Str1, Str2, MaxCount )</a:t>
                      </a:r>
                      <a:endParaRPr kumimoji="1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串比较。</a:t>
                      </a:r>
                      <a:endParaRPr kumimoji="1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MaxCount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指定比较子串长度。</a:t>
                      </a:r>
                      <a:endParaRPr kumimoji="1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9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autoUpdateAnimBg="0"/>
      <p:bldP spid="998519" grpId="0"/>
    </p:bld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Text Box 2"/>
          <p:cNvSpPr txBox="1">
            <a:spLocks noChangeArrowheads="1"/>
          </p:cNvSpPr>
          <p:nvPr/>
        </p:nvSpPr>
        <p:spPr bwMode="auto">
          <a:xfrm>
            <a:off x="468313" y="941388"/>
            <a:ext cx="7986712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4-23  </a:t>
            </a:r>
            <a:r>
              <a:rPr lang="zh-CN" altLang="en-US" sz="2000" b="1" i="1">
                <a:solidFill>
                  <a:srgbClr val="006600"/>
                </a:solidFill>
              </a:rPr>
              <a:t>测试字符串长度</a:t>
            </a:r>
            <a:r>
              <a:rPr lang="zh-CN" altLang="en-US" sz="2000"/>
              <a:t> </a:t>
            </a:r>
            <a:endParaRPr lang="zh-CN" altLang="en-US" sz="2000" b="1"/>
          </a:p>
          <a:p>
            <a:pPr>
              <a:lnSpc>
                <a:spcPct val="130000"/>
              </a:lnSpc>
            </a:pPr>
            <a:r>
              <a:rPr lang="en-US" altLang="zh-CN" sz="2000" b="1"/>
              <a:t>#include&lt;cstring&gt;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using namespace std;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{ char str1[] = "How do you do !";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char *str2 = "We write ";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cout &lt;&lt; "The string1 length is : " &lt;&lt; strlen( str1 )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cout &lt;&lt; "The string2 length is : " &lt;&lt; strlen( str2 )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cout &lt;&lt; "The string3 length is : " &lt;&lt; strlen( "C++ program" )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45670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168275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pic>
        <p:nvPicPr>
          <p:cNvPr id="9994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3700" y="1125538"/>
            <a:ext cx="46894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26" grpId="0"/>
    </p:bld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29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7986712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4-23  </a:t>
            </a:r>
            <a:r>
              <a:rPr lang="zh-CN" altLang="en-US" sz="2000" b="1" i="1">
                <a:solidFill>
                  <a:srgbClr val="006600"/>
                </a:solidFill>
              </a:rPr>
              <a:t>测试字符串长度</a:t>
            </a:r>
            <a:r>
              <a:rPr lang="zh-CN" altLang="en-US" sz="2000"/>
              <a:t> </a:t>
            </a:r>
            <a:endParaRPr lang="zh-CN" altLang="en-US" sz="2000" b="1"/>
          </a:p>
          <a:p>
            <a:pPr>
              <a:lnSpc>
                <a:spcPct val="130000"/>
              </a:lnSpc>
            </a:pPr>
            <a:r>
              <a:rPr lang="en-US" altLang="zh-CN" sz="2000"/>
              <a:t>#include&lt;cstring&gt;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using namespace std;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{ </a:t>
            </a:r>
            <a:r>
              <a:rPr lang="en-US" altLang="zh-CN" sz="2000" b="1"/>
              <a:t>char str1[]</a:t>
            </a:r>
            <a:r>
              <a:rPr lang="en-US" altLang="zh-CN" sz="2000"/>
              <a:t> = "How do you do !";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</a:t>
            </a:r>
            <a:r>
              <a:rPr lang="en-US" altLang="zh-CN" sz="2000" b="1"/>
              <a:t>char *str2</a:t>
            </a:r>
            <a:r>
              <a:rPr lang="en-US" altLang="zh-CN" sz="2000"/>
              <a:t> = "We write ";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cout &lt;&lt; "The string1 length is : " &lt;&lt; </a:t>
            </a:r>
            <a:r>
              <a:rPr lang="en-US" altLang="zh-CN" sz="2000" b="1"/>
              <a:t>strlen( str1 )</a:t>
            </a:r>
            <a:r>
              <a:rPr lang="en-US" altLang="zh-CN" sz="2000"/>
              <a:t>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cout &lt;&lt; "The string2 length is : " &lt;&lt; </a:t>
            </a:r>
            <a:r>
              <a:rPr lang="en-US" altLang="zh-CN" sz="2000" b="1"/>
              <a:t>strlen( str2 )</a:t>
            </a:r>
            <a:r>
              <a:rPr lang="en-US" altLang="zh-CN" sz="2000"/>
              <a:t>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cout &lt;&lt; "The string3 length is : " &lt;&lt; </a:t>
            </a:r>
            <a:r>
              <a:rPr lang="en-US" altLang="zh-CN" sz="2000" b="1"/>
              <a:t>strlen( "C++ program" )</a:t>
            </a:r>
            <a:r>
              <a:rPr lang="en-US" altLang="zh-CN" sz="2000"/>
              <a:t>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5773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pic>
        <p:nvPicPr>
          <p:cNvPr id="4577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3700" y="1092200"/>
            <a:ext cx="46894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4213" y="3068638"/>
            <a:ext cx="5256212" cy="1079500"/>
            <a:chOff x="431" y="2160"/>
            <a:chExt cx="3311" cy="680"/>
          </a:xfrm>
        </p:grpSpPr>
        <p:sp>
          <p:nvSpPr>
            <p:cNvPr id="457734" name="Oval 6"/>
            <p:cNvSpPr>
              <a:spLocks noChangeArrowheads="1"/>
            </p:cNvSpPr>
            <p:nvPr/>
          </p:nvSpPr>
          <p:spPr bwMode="auto">
            <a:xfrm>
              <a:off x="431" y="2160"/>
              <a:ext cx="861" cy="18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57735" name="Oval 7"/>
            <p:cNvSpPr>
              <a:spLocks noChangeArrowheads="1"/>
            </p:cNvSpPr>
            <p:nvPr/>
          </p:nvSpPr>
          <p:spPr bwMode="auto">
            <a:xfrm>
              <a:off x="2653" y="2614"/>
              <a:ext cx="1089" cy="22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4495" name="AutoShape 15"/>
          <p:cNvSpPr>
            <a:spLocks/>
          </p:cNvSpPr>
          <p:nvPr/>
        </p:nvSpPr>
        <p:spPr bwMode="auto">
          <a:xfrm>
            <a:off x="1908175" y="1555750"/>
            <a:ext cx="1524000" cy="576263"/>
          </a:xfrm>
          <a:prstGeom prst="borderCallout2">
            <a:avLst>
              <a:gd name="adj1" fmla="val 19833"/>
              <a:gd name="adj2" fmla="val 105000"/>
              <a:gd name="adj3" fmla="val 19833"/>
              <a:gd name="adj4" fmla="val 133125"/>
              <a:gd name="adj5" fmla="val 390356"/>
              <a:gd name="adj6" fmla="val 22344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字符数组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95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990600" y="593725"/>
            <a:ext cx="4419600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4-4  </a:t>
            </a:r>
            <a:r>
              <a:rPr lang="zh-CN" altLang="en-US" sz="1800" b="1" i="1">
                <a:solidFill>
                  <a:srgbClr val="008000"/>
                </a:solidFill>
              </a:rPr>
              <a:t>用指针方式访问数组</a:t>
            </a:r>
            <a:endParaRPr lang="zh-CN" altLang="en-US" sz="1600" b="1">
              <a:solidFill>
                <a:srgbClr val="00800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{ int i, total = 0;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int intary [10]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for( i = 0 ;  i &lt; 10 ;  i ++ )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   { * ( intary + i ) = i ; 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      cout &lt;&lt; * ( intary + i ) &lt;&lt; "  "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  }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cout &lt;&lt; endl;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for( i = 0; i &lt; 10 ;  i ++ )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   total += * ( intary + i ) 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  cout &lt;&lt; "total =  " &lt;&lt; total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 b="1"/>
              <a:t>} </a:t>
            </a:r>
          </a:p>
        </p:txBody>
      </p:sp>
      <p:sp>
        <p:nvSpPr>
          <p:cNvPr id="5427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autoUpdateAnimBg="0"/>
    </p:bld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7986712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4-23  </a:t>
            </a:r>
            <a:r>
              <a:rPr lang="zh-CN" altLang="en-US" sz="2000" b="1" i="1">
                <a:solidFill>
                  <a:srgbClr val="006600"/>
                </a:solidFill>
              </a:rPr>
              <a:t>测试字符串长度</a:t>
            </a:r>
            <a:r>
              <a:rPr lang="zh-CN" altLang="en-US" sz="2000"/>
              <a:t> </a:t>
            </a:r>
            <a:endParaRPr lang="zh-CN" altLang="en-US" sz="2000" b="1"/>
          </a:p>
          <a:p>
            <a:pPr>
              <a:lnSpc>
                <a:spcPct val="130000"/>
              </a:lnSpc>
            </a:pPr>
            <a:r>
              <a:rPr lang="en-US" altLang="zh-CN" sz="2000"/>
              <a:t>#include&lt;cstring&gt;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using namespace std;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{ </a:t>
            </a:r>
            <a:r>
              <a:rPr lang="en-US" altLang="zh-CN" sz="2000" b="1"/>
              <a:t>char str1[]</a:t>
            </a:r>
            <a:r>
              <a:rPr lang="en-US" altLang="zh-CN" sz="2000"/>
              <a:t> = "How do you do !";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</a:t>
            </a:r>
            <a:r>
              <a:rPr lang="en-US" altLang="zh-CN" sz="2000" b="1"/>
              <a:t>char *str2</a:t>
            </a:r>
            <a:r>
              <a:rPr lang="en-US" altLang="zh-CN" sz="2000"/>
              <a:t> = "We write ";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cout &lt;&lt; "The string1 length is : " &lt;&lt; </a:t>
            </a:r>
            <a:r>
              <a:rPr lang="en-US" altLang="zh-CN" sz="2000" b="1"/>
              <a:t>strlen( str1 )</a:t>
            </a:r>
            <a:r>
              <a:rPr lang="en-US" altLang="zh-CN" sz="2000"/>
              <a:t>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cout &lt;&lt; "The string2 length is : " &lt;&lt; </a:t>
            </a:r>
            <a:r>
              <a:rPr lang="en-US" altLang="zh-CN" sz="2000" b="1"/>
              <a:t>strlen( str2 )</a:t>
            </a:r>
            <a:r>
              <a:rPr lang="en-US" altLang="zh-CN" sz="2000"/>
              <a:t>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cout &lt;&lt; "The string3 length is : " &lt;&lt; </a:t>
            </a:r>
            <a:r>
              <a:rPr lang="en-US" altLang="zh-CN" sz="2000" b="1"/>
              <a:t>strlen( "C++ program" )</a:t>
            </a:r>
            <a:r>
              <a:rPr lang="en-US" altLang="zh-CN" sz="2000"/>
              <a:t>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5875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pic>
        <p:nvPicPr>
          <p:cNvPr id="4587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3700" y="1092200"/>
            <a:ext cx="46894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4213" y="3427413"/>
            <a:ext cx="5256212" cy="1079500"/>
            <a:chOff x="431" y="2387"/>
            <a:chExt cx="3311" cy="680"/>
          </a:xfrm>
        </p:grpSpPr>
        <p:sp>
          <p:nvSpPr>
            <p:cNvPr id="458758" name="Oval 10"/>
            <p:cNvSpPr>
              <a:spLocks noChangeArrowheads="1"/>
            </p:cNvSpPr>
            <p:nvPr/>
          </p:nvSpPr>
          <p:spPr bwMode="auto">
            <a:xfrm>
              <a:off x="431" y="2387"/>
              <a:ext cx="861" cy="18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58759" name="Oval 11"/>
            <p:cNvSpPr>
              <a:spLocks noChangeArrowheads="1"/>
            </p:cNvSpPr>
            <p:nvPr/>
          </p:nvSpPr>
          <p:spPr bwMode="auto">
            <a:xfrm>
              <a:off x="2653" y="2841"/>
              <a:ext cx="1089" cy="22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5518" name="AutoShape 14"/>
          <p:cNvSpPr>
            <a:spLocks/>
          </p:cNvSpPr>
          <p:nvPr/>
        </p:nvSpPr>
        <p:spPr bwMode="auto">
          <a:xfrm>
            <a:off x="1608138" y="2203450"/>
            <a:ext cx="1524000" cy="576263"/>
          </a:xfrm>
          <a:prstGeom prst="borderCallout2">
            <a:avLst>
              <a:gd name="adj1" fmla="val 19833"/>
              <a:gd name="adj2" fmla="val 105000"/>
              <a:gd name="adj3" fmla="val 19833"/>
              <a:gd name="adj4" fmla="val 135417"/>
              <a:gd name="adj5" fmla="val 340495"/>
              <a:gd name="adj6" fmla="val 23302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字符指针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5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18" grpId="0" animBg="1" autoUpdateAnimBg="0"/>
    </p:bld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7986712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4-23  </a:t>
            </a:r>
            <a:r>
              <a:rPr lang="zh-CN" altLang="en-US" sz="2000" b="1" i="1">
                <a:solidFill>
                  <a:srgbClr val="006600"/>
                </a:solidFill>
              </a:rPr>
              <a:t>测试字符串长度</a:t>
            </a:r>
            <a:r>
              <a:rPr lang="zh-CN" altLang="en-US" sz="2000"/>
              <a:t> </a:t>
            </a:r>
            <a:endParaRPr lang="zh-CN" altLang="en-US" sz="2000" b="1"/>
          </a:p>
          <a:p>
            <a:pPr>
              <a:lnSpc>
                <a:spcPct val="130000"/>
              </a:lnSpc>
            </a:pPr>
            <a:r>
              <a:rPr lang="en-US" altLang="zh-CN" sz="2000"/>
              <a:t>#include&lt;cstring&gt;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using namespace std;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{ </a:t>
            </a:r>
            <a:r>
              <a:rPr lang="en-US" altLang="zh-CN" sz="2000" b="1"/>
              <a:t>char str1[]</a:t>
            </a:r>
            <a:r>
              <a:rPr lang="en-US" altLang="zh-CN" sz="2000"/>
              <a:t> = "How do you do !";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</a:t>
            </a:r>
            <a:r>
              <a:rPr lang="en-US" altLang="zh-CN" sz="2000" b="1"/>
              <a:t>char *str2</a:t>
            </a:r>
            <a:r>
              <a:rPr lang="en-US" altLang="zh-CN" sz="2000"/>
              <a:t> = "We write ";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cout &lt;&lt; "The string1 length is : " &lt;&lt; </a:t>
            </a:r>
            <a:r>
              <a:rPr lang="en-US" altLang="zh-CN" sz="2000" b="1"/>
              <a:t>strlen( str1 )</a:t>
            </a:r>
            <a:r>
              <a:rPr lang="en-US" altLang="zh-CN" sz="2000"/>
              <a:t>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cout &lt;&lt; "The string2 length is : " &lt;&lt; </a:t>
            </a:r>
            <a:r>
              <a:rPr lang="en-US" altLang="zh-CN" sz="2000" b="1"/>
              <a:t>strlen( str2 )</a:t>
            </a:r>
            <a:r>
              <a:rPr lang="en-US" altLang="zh-CN" sz="2000"/>
              <a:t>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cout &lt;&lt; "The string3 length is : " &lt;&lt; </a:t>
            </a:r>
            <a:r>
              <a:rPr lang="en-US" altLang="zh-CN" sz="2000" b="1"/>
              <a:t>strlen( "C++ program" )</a:t>
            </a:r>
            <a:r>
              <a:rPr lang="en-US" altLang="zh-CN" sz="2000"/>
              <a:t>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5977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pic>
        <p:nvPicPr>
          <p:cNvPr id="4597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3700" y="1092200"/>
            <a:ext cx="46894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540" name="Oval 12"/>
          <p:cNvSpPr>
            <a:spLocks noChangeArrowheads="1"/>
          </p:cNvSpPr>
          <p:nvPr/>
        </p:nvSpPr>
        <p:spPr bwMode="auto">
          <a:xfrm>
            <a:off x="4427538" y="4506913"/>
            <a:ext cx="2808287" cy="504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46543" name="AutoShape 15"/>
          <p:cNvSpPr>
            <a:spLocks/>
          </p:cNvSpPr>
          <p:nvPr/>
        </p:nvSpPr>
        <p:spPr bwMode="auto">
          <a:xfrm>
            <a:off x="2255838" y="2635250"/>
            <a:ext cx="1524000" cy="576263"/>
          </a:xfrm>
          <a:prstGeom prst="borderCallout2">
            <a:avLst>
              <a:gd name="adj1" fmla="val 19833"/>
              <a:gd name="adj2" fmla="val 105000"/>
              <a:gd name="adj3" fmla="val 19833"/>
              <a:gd name="adj4" fmla="val 135417"/>
              <a:gd name="adj5" fmla="val 340495"/>
              <a:gd name="adj6" fmla="val 23302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字符串常量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6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40" grpId="0" animBg="1"/>
      <p:bldP spid="1046543" grpId="0" animBg="1" autoUpdateAnimBg="0"/>
    </p:bld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835183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4-24  </a:t>
            </a:r>
            <a:r>
              <a:rPr lang="zh-CN" altLang="en-US" sz="2000" b="1" i="1">
                <a:solidFill>
                  <a:srgbClr val="006600"/>
                </a:solidFill>
              </a:rPr>
              <a:t>复制字符串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#include&lt;cstring&gt;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using namespace std;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{ char str1[20], *str2 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str2=new char[20];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strcpy_s( str1, "computer world" );    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strcpy_s( str2, 15, str1 );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cout &lt;&lt; str1 &lt;&lt; endl &lt;&lt; str2 &lt;&lt; endl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46080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4" grpId="0"/>
    </p:bld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Rectangle 6"/>
          <p:cNvSpPr>
            <a:spLocks noChangeArrowheads="1"/>
          </p:cNvSpPr>
          <p:nvPr/>
        </p:nvSpPr>
        <p:spPr bwMode="auto">
          <a:xfrm>
            <a:off x="611188" y="3754438"/>
            <a:ext cx="4032250" cy="39528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61826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835183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4-24  </a:t>
            </a:r>
            <a:r>
              <a:rPr lang="zh-CN" altLang="en-US" sz="2000" b="1" i="1">
                <a:solidFill>
                  <a:srgbClr val="006600"/>
                </a:solidFill>
              </a:rPr>
              <a:t>复制字符串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#include&lt;cstring&gt;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using namespace std;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{ char </a:t>
            </a:r>
            <a:r>
              <a:rPr lang="en-US" altLang="zh-CN" sz="2000" b="1"/>
              <a:t>str1[20],</a:t>
            </a:r>
            <a:r>
              <a:rPr lang="en-US" altLang="zh-CN" sz="2000"/>
              <a:t> *str2 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str2=new char[20];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FFFFF"/>
                </a:solidFill>
              </a:rPr>
              <a:t>strcpy_s( str1, "computer world" );</a:t>
            </a:r>
            <a:r>
              <a:rPr lang="en-US" altLang="zh-CN" sz="2000" b="1"/>
              <a:t>    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把串常量复制到字符数组</a:t>
            </a:r>
            <a:r>
              <a:rPr lang="en-US" altLang="zh-CN" sz="2000" b="1" i="1">
                <a:solidFill>
                  <a:srgbClr val="006600"/>
                </a:solidFill>
              </a:rPr>
              <a:t>str1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</a:t>
            </a:r>
            <a:r>
              <a:rPr lang="en-US" altLang="zh-CN" sz="2000"/>
              <a:t>strcpy_s( str2, 15, str1 );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cout &lt;&lt; str1 &lt;&lt; endl &lt;&lt; str2 &lt;&lt; endl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6182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sp>
        <p:nvSpPr>
          <p:cNvPr id="1049605" name="Oval 5"/>
          <p:cNvSpPr>
            <a:spLocks noChangeArrowheads="1"/>
          </p:cNvSpPr>
          <p:nvPr/>
        </p:nvSpPr>
        <p:spPr bwMode="auto">
          <a:xfrm>
            <a:off x="1116013" y="2997200"/>
            <a:ext cx="1008062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49607" name="AutoShape 7"/>
          <p:cNvSpPr>
            <a:spLocks/>
          </p:cNvSpPr>
          <p:nvPr/>
        </p:nvSpPr>
        <p:spPr bwMode="auto">
          <a:xfrm>
            <a:off x="4572000" y="1557338"/>
            <a:ext cx="1871663" cy="576262"/>
          </a:xfrm>
          <a:prstGeom prst="borderCallout2">
            <a:avLst>
              <a:gd name="adj1" fmla="val 19833"/>
              <a:gd name="adj2" fmla="val -4069"/>
              <a:gd name="adj3" fmla="val 19833"/>
              <a:gd name="adj4" fmla="val -25023"/>
              <a:gd name="adj5" fmla="val 311019"/>
              <a:gd name="adj6" fmla="val -9169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str1</a:t>
            </a:r>
            <a:r>
              <a:rPr lang="zh-CN" altLang="en-US" sz="1800" b="1"/>
              <a:t>是字符数组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9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5" grpId="0" animBg="1"/>
      <p:bldP spid="1049607" grpId="0" animBg="1" autoUpdateAnimBg="0"/>
    </p:bld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49" name="Rectangle 5"/>
          <p:cNvSpPr>
            <a:spLocks noChangeArrowheads="1"/>
          </p:cNvSpPr>
          <p:nvPr/>
        </p:nvSpPr>
        <p:spPr bwMode="auto">
          <a:xfrm>
            <a:off x="611188" y="4186238"/>
            <a:ext cx="4032250" cy="39528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62850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835183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4-24  </a:t>
            </a:r>
            <a:r>
              <a:rPr lang="zh-CN" altLang="en-US" sz="2000" b="1" i="1">
                <a:solidFill>
                  <a:srgbClr val="006600"/>
                </a:solidFill>
              </a:rPr>
              <a:t>复制字符串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#include&lt;cstring&gt;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using namespace std;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{ char str1[20], </a:t>
            </a:r>
            <a:r>
              <a:rPr lang="en-US" altLang="zh-CN" sz="2000" b="1"/>
              <a:t>*str2</a:t>
            </a:r>
            <a:r>
              <a:rPr lang="en-US" altLang="zh-CN" sz="2000"/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str2=new char[20];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strcpy_s( str1, "computer world" );         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把串常量复制到字符数组</a:t>
            </a:r>
            <a:r>
              <a:rPr lang="en-US" altLang="zh-CN" sz="2000" i="1">
                <a:solidFill>
                  <a:srgbClr val="006600"/>
                </a:solidFill>
              </a:rPr>
              <a:t>str1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FFFFF"/>
                </a:solidFill>
              </a:rPr>
              <a:t>strcpy_s( str2, 15, str1 );</a:t>
            </a:r>
            <a:r>
              <a:rPr lang="en-US" altLang="zh-CN" sz="2000" b="1"/>
              <a:t>	         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把串</a:t>
            </a:r>
            <a:r>
              <a:rPr lang="en-US" altLang="zh-CN" sz="2000" b="1" i="1">
                <a:solidFill>
                  <a:srgbClr val="006600"/>
                </a:solidFill>
              </a:rPr>
              <a:t>str1</a:t>
            </a:r>
            <a:r>
              <a:rPr lang="zh-CN" altLang="en-US" sz="2000" b="1" i="1">
                <a:solidFill>
                  <a:srgbClr val="006600"/>
                </a:solidFill>
              </a:rPr>
              <a:t>复制到</a:t>
            </a:r>
            <a:r>
              <a:rPr lang="en-US" altLang="zh-CN" sz="2000" b="1" i="1">
                <a:solidFill>
                  <a:srgbClr val="006600"/>
                </a:solidFill>
              </a:rPr>
              <a:t>str2</a:t>
            </a:r>
            <a:r>
              <a:rPr lang="zh-CN" altLang="en-US" sz="2000" b="1" i="1">
                <a:solidFill>
                  <a:srgbClr val="006600"/>
                </a:solidFill>
              </a:rPr>
              <a:t>，要求长度</a:t>
            </a:r>
            <a:r>
              <a:rPr lang="en-US" altLang="zh-CN" sz="2000" b="1" i="1">
                <a:solidFill>
                  <a:srgbClr val="006600"/>
                </a:solidFill>
              </a:rPr>
              <a:t>15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</a:t>
            </a:r>
            <a:r>
              <a:rPr lang="en-US" altLang="zh-CN" sz="2000"/>
              <a:t>cout &lt;&lt; str1 &lt;&lt; endl &lt;&lt; str2 &lt;&lt; endl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628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sp>
        <p:nvSpPr>
          <p:cNvPr id="1048582" name="Oval 6"/>
          <p:cNvSpPr>
            <a:spLocks noChangeArrowheads="1"/>
          </p:cNvSpPr>
          <p:nvPr/>
        </p:nvSpPr>
        <p:spPr bwMode="auto">
          <a:xfrm>
            <a:off x="2051050" y="2997200"/>
            <a:ext cx="720725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48583" name="AutoShape 7"/>
          <p:cNvSpPr>
            <a:spLocks/>
          </p:cNvSpPr>
          <p:nvPr/>
        </p:nvSpPr>
        <p:spPr bwMode="auto">
          <a:xfrm>
            <a:off x="4356100" y="1700213"/>
            <a:ext cx="2232025" cy="865187"/>
          </a:xfrm>
          <a:prstGeom prst="borderCallout2">
            <a:avLst>
              <a:gd name="adj1" fmla="val 13213"/>
              <a:gd name="adj2" fmla="val -3412"/>
              <a:gd name="adj3" fmla="val 13213"/>
              <a:gd name="adj4" fmla="val -22190"/>
              <a:gd name="adj5" fmla="val 255412"/>
              <a:gd name="adj6" fmla="val -8200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Bef>
                <a:spcPct val="200000"/>
              </a:spcBef>
            </a:pPr>
            <a:r>
              <a:rPr lang="en-US" altLang="zh-CN" sz="2000" b="1"/>
              <a:t>str2</a:t>
            </a:r>
            <a:r>
              <a:rPr lang="zh-CN" altLang="en-US" sz="2000" b="1"/>
              <a:t>是字符指针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/>
              <a:t>要求串长</a:t>
            </a:r>
            <a:r>
              <a:rPr lang="en-US" altLang="zh-CN" sz="2000" b="1"/>
              <a:t>15</a:t>
            </a:r>
          </a:p>
        </p:txBody>
      </p:sp>
      <p:sp>
        <p:nvSpPr>
          <p:cNvPr id="1048584" name="Oval 8"/>
          <p:cNvSpPr>
            <a:spLocks noChangeArrowheads="1"/>
          </p:cNvSpPr>
          <p:nvPr/>
        </p:nvSpPr>
        <p:spPr bwMode="auto">
          <a:xfrm>
            <a:off x="2124075" y="4149725"/>
            <a:ext cx="576263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00100" y="500063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smtClean="0">
                <a:solidFill>
                  <a:schemeClr val="accent1"/>
                </a:solidFill>
              </a:rPr>
              <a:t>安全版本</a:t>
            </a:r>
            <a:r>
              <a:rPr lang="en-US" altLang="zh-CN" sz="1800" smtClean="0">
                <a:solidFill>
                  <a:schemeClr val="accent1"/>
                </a:solidFill>
              </a:rPr>
              <a:t>strcpy_s()</a:t>
            </a:r>
            <a:r>
              <a:rPr lang="zh-CN" altLang="en-US" sz="1800" smtClean="0">
                <a:solidFill>
                  <a:schemeClr val="accent1"/>
                </a:solidFill>
              </a:rPr>
              <a:t>函数</a:t>
            </a:r>
          </a:p>
          <a:p>
            <a:r>
              <a:rPr lang="en-US" altLang="zh-CN" sz="1800" smtClean="0">
                <a:solidFill>
                  <a:schemeClr val="accent1"/>
                </a:solidFill>
              </a:rPr>
              <a:t>strcpy_s()</a:t>
            </a:r>
            <a:r>
              <a:rPr lang="zh-CN" altLang="en-US" sz="1800" smtClean="0">
                <a:solidFill>
                  <a:schemeClr val="accent1"/>
                </a:solidFill>
              </a:rPr>
              <a:t>函数是有两个版本，用两个参数、三个参数都可以</a:t>
            </a:r>
          </a:p>
          <a:p>
            <a:r>
              <a:rPr lang="en-US" altLang="zh-CN" sz="1800" smtClean="0">
                <a:solidFill>
                  <a:schemeClr val="accent1"/>
                </a:solidFill>
              </a:rPr>
              <a:t>VC6.0</a:t>
            </a:r>
            <a:r>
              <a:rPr lang="zh-CN" altLang="en-US" sz="1800" smtClean="0">
                <a:solidFill>
                  <a:schemeClr val="accent1"/>
                </a:solidFill>
              </a:rPr>
              <a:t>不支持</a:t>
            </a:r>
            <a:r>
              <a:rPr lang="en-US" altLang="zh-CN" sz="1800" smtClean="0">
                <a:solidFill>
                  <a:schemeClr val="accent1"/>
                </a:solidFill>
              </a:rPr>
              <a:t>strcpy_s</a:t>
            </a:r>
            <a:endParaRPr lang="zh-CN" altLang="en-US" sz="1800" smtClean="0">
              <a:solidFill>
                <a:schemeClr val="accent1"/>
              </a:solidFill>
            </a:endParaRPr>
          </a:p>
          <a:p>
            <a:r>
              <a:rPr lang="en-US" altLang="zh-CN" sz="1800" smtClean="0">
                <a:solidFill>
                  <a:schemeClr val="accent1"/>
                </a:solidFill>
              </a:rPr>
              <a:t>strncpy_s</a:t>
            </a:r>
            <a:r>
              <a:rPr lang="zh-CN" altLang="en-US" sz="1800" smtClean="0">
                <a:solidFill>
                  <a:schemeClr val="accent1"/>
                </a:solidFill>
              </a:rPr>
              <a:t>在</a:t>
            </a:r>
            <a:r>
              <a:rPr lang="en-US" altLang="zh-CN" sz="1800" smtClean="0">
                <a:solidFill>
                  <a:schemeClr val="accent1"/>
                </a:solidFill>
              </a:rPr>
              <a:t>C11</a:t>
            </a:r>
            <a:r>
              <a:rPr lang="zh-CN" altLang="en-US" sz="1800" smtClean="0">
                <a:solidFill>
                  <a:schemeClr val="accent1"/>
                </a:solidFill>
              </a:rPr>
              <a:t>引入，会做边界检查</a:t>
            </a:r>
            <a:endParaRPr lang="zh-CN" altLang="en-US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2" grpId="0" animBg="1"/>
      <p:bldP spid="1048583" grpId="0" animBg="1" autoUpdateAnimBg="0"/>
      <p:bldP spid="1048584" grpId="0" animBg="1"/>
    </p:bld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835183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4-24  </a:t>
            </a:r>
            <a:r>
              <a:rPr lang="zh-CN" altLang="en-US" sz="2000" b="1" i="1">
                <a:solidFill>
                  <a:srgbClr val="006600"/>
                </a:solidFill>
              </a:rPr>
              <a:t>复制字符串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#include&lt;cstring&gt;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using namespace std;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{ char str1[20], *str2 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str2=new char[20];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strcpy_s( str1, "computer world" );     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把串常量复制到字符数组</a:t>
            </a:r>
            <a:r>
              <a:rPr lang="en-US" altLang="zh-CN" sz="2000" b="1" i="1">
                <a:solidFill>
                  <a:srgbClr val="006600"/>
                </a:solidFill>
              </a:rPr>
              <a:t>str1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strcpy_s( str2, 15, str1 );	         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把串</a:t>
            </a:r>
            <a:r>
              <a:rPr lang="en-US" altLang="zh-CN" sz="2000" b="1" i="1">
                <a:solidFill>
                  <a:srgbClr val="006600"/>
                </a:solidFill>
              </a:rPr>
              <a:t>str1</a:t>
            </a:r>
            <a:r>
              <a:rPr lang="zh-CN" altLang="en-US" sz="2000" b="1" i="1">
                <a:solidFill>
                  <a:srgbClr val="006600"/>
                </a:solidFill>
              </a:rPr>
              <a:t>复制到</a:t>
            </a:r>
            <a:r>
              <a:rPr lang="en-US" altLang="zh-CN" sz="2000" b="1" i="1">
                <a:solidFill>
                  <a:srgbClr val="006600"/>
                </a:solidFill>
              </a:rPr>
              <a:t>str2</a:t>
            </a:r>
            <a:r>
              <a:rPr lang="zh-CN" altLang="en-US" sz="2000" b="1" i="1">
                <a:solidFill>
                  <a:srgbClr val="006600"/>
                </a:solidFill>
              </a:rPr>
              <a:t>，要求长度</a:t>
            </a:r>
            <a:r>
              <a:rPr lang="en-US" altLang="zh-CN" sz="2000" b="1" i="1">
                <a:solidFill>
                  <a:srgbClr val="006600"/>
                </a:solidFill>
              </a:rPr>
              <a:t>15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  cout &lt;&lt; str1 &lt;&lt; endl &lt;&lt; str2 &lt;&lt; endl &lt;&lt; endl;</a:t>
            </a:r>
          </a:p>
          <a:p>
            <a:pPr>
              <a:lnSpc>
                <a:spcPct val="13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46387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pic>
        <p:nvPicPr>
          <p:cNvPr id="1050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52513"/>
            <a:ext cx="34544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Text Box 2"/>
          <p:cNvSpPr txBox="1">
            <a:spLocks noChangeArrowheads="1"/>
          </p:cNvSpPr>
          <p:nvPr/>
        </p:nvSpPr>
        <p:spPr bwMode="auto">
          <a:xfrm>
            <a:off x="539750" y="374650"/>
            <a:ext cx="83534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/>
              <a:t>#include&lt;cstring&gt; 		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4-25  </a:t>
            </a:r>
            <a:r>
              <a:rPr lang="zh-CN" altLang="en-US" sz="2000" b="1" i="1">
                <a:solidFill>
                  <a:srgbClr val="006600"/>
                </a:solidFill>
              </a:rPr>
              <a:t>字符串连接</a:t>
            </a:r>
            <a:endParaRPr lang="zh-CN" altLang="en-US" sz="2000" b="1"/>
          </a:p>
          <a:p>
            <a:pPr>
              <a:lnSpc>
                <a:spcPct val="12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{ char str1[30], str2[10];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char *str3 = new char[30];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strcpy_s( str1, 30,"computer_" );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strcpy_s( str2, "world_" );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strcat_s( str1, "world_" );	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cout &lt;&lt; str1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strncat_s( str1,str2, 3 );		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cout &lt;&lt; str1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str3[0]='\0';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strncat_s( str3,30,str1,10);	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cout &lt;&lt; str3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4648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0" grpId="0"/>
    </p:bld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1" name="Rectangle 4"/>
          <p:cNvSpPr>
            <a:spLocks noChangeArrowheads="1"/>
          </p:cNvSpPr>
          <p:nvPr/>
        </p:nvSpPr>
        <p:spPr bwMode="auto">
          <a:xfrm>
            <a:off x="684213" y="3357563"/>
            <a:ext cx="3311525" cy="39528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65922" name="Text Box 2"/>
          <p:cNvSpPr txBox="1">
            <a:spLocks noChangeArrowheads="1"/>
          </p:cNvSpPr>
          <p:nvPr/>
        </p:nvSpPr>
        <p:spPr bwMode="auto">
          <a:xfrm>
            <a:off x="539750" y="374650"/>
            <a:ext cx="83534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/>
              <a:t>#include&lt;cstring&gt;</a:t>
            </a:r>
            <a:r>
              <a:rPr lang="en-US" altLang="zh-CN" sz="2000" b="1"/>
              <a:t> 		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4-25  </a:t>
            </a:r>
            <a:r>
              <a:rPr lang="zh-CN" altLang="en-US" sz="2000" b="1" i="1">
                <a:solidFill>
                  <a:srgbClr val="006600"/>
                </a:solidFill>
              </a:rPr>
              <a:t>字符串连接</a:t>
            </a:r>
            <a:endParaRPr lang="zh-CN" altLang="en-US" sz="2000" b="1"/>
          </a:p>
          <a:p>
            <a:pPr>
              <a:lnSpc>
                <a:spcPct val="12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char str1[30],</a:t>
            </a:r>
            <a:r>
              <a:rPr lang="en-US" altLang="zh-CN" sz="2000" b="1"/>
              <a:t> </a:t>
            </a:r>
            <a:r>
              <a:rPr lang="en-US" altLang="zh-CN" sz="2000"/>
              <a:t>str2[10];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</a:t>
            </a:r>
            <a:r>
              <a:rPr lang="en-US" altLang="zh-CN" sz="2000"/>
              <a:t>char *str3 = new char[30];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strcpy_s( str1, 30,"computer_" );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strcpy_s( str2, "world_" );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FFFFF"/>
                </a:solidFill>
              </a:rPr>
              <a:t>strcat_s( str1, "world_" );</a:t>
            </a:r>
            <a:r>
              <a:rPr lang="en-US" altLang="zh-CN" sz="2000" b="1"/>
              <a:t>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把串常量添加到字符数组</a:t>
            </a:r>
            <a:r>
              <a:rPr lang="en-US" altLang="zh-CN" sz="2000" b="1" i="1">
                <a:solidFill>
                  <a:srgbClr val="006600"/>
                </a:solidFill>
              </a:rPr>
              <a:t>str1</a:t>
            </a:r>
            <a:r>
              <a:rPr lang="zh-CN" altLang="en-US" sz="2000" b="1" i="1">
                <a:solidFill>
                  <a:srgbClr val="006600"/>
                </a:solidFill>
              </a:rPr>
              <a:t>之后</a:t>
            </a:r>
          </a:p>
          <a:p>
            <a:pPr>
              <a:lnSpc>
                <a:spcPct val="120000"/>
              </a:lnSpc>
            </a:pPr>
            <a:r>
              <a:rPr lang="zh-CN" altLang="en-US" sz="2000" b="1"/>
              <a:t>  </a:t>
            </a:r>
            <a:r>
              <a:rPr lang="en-US" altLang="zh-CN" sz="2000"/>
              <a:t>cout &lt;&lt; str1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strncat_s( str1,str2, 3 );		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cout &lt;&lt; str1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str3[0]='\0';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strncat_s( str3,30,str1,10);	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cout &lt;&lt; str3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5" name="Rectangle 4"/>
          <p:cNvSpPr>
            <a:spLocks noChangeArrowheads="1"/>
          </p:cNvSpPr>
          <p:nvPr/>
        </p:nvSpPr>
        <p:spPr bwMode="auto">
          <a:xfrm>
            <a:off x="684213" y="4113213"/>
            <a:ext cx="3311525" cy="39528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539750" y="374650"/>
            <a:ext cx="83534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/>
              <a:t>#include&lt;cstring&gt;</a:t>
            </a:r>
            <a:r>
              <a:rPr lang="en-US" altLang="zh-CN" sz="2000" b="1"/>
              <a:t> 		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4-25  </a:t>
            </a:r>
            <a:r>
              <a:rPr lang="zh-CN" altLang="en-US" sz="2000" b="1" i="1">
                <a:solidFill>
                  <a:srgbClr val="006600"/>
                </a:solidFill>
              </a:rPr>
              <a:t>字符串连接</a:t>
            </a:r>
            <a:endParaRPr lang="zh-CN" altLang="en-US" sz="2000" b="1"/>
          </a:p>
          <a:p>
            <a:pPr>
              <a:lnSpc>
                <a:spcPct val="12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char str1[30], str2[10];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char *str3 = new char[30];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</a:t>
            </a:r>
            <a:r>
              <a:rPr lang="en-US" altLang="zh-CN" sz="2000"/>
              <a:t>strcpy_s( str1, 30,"computer_" );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</a:t>
            </a:r>
            <a:r>
              <a:rPr lang="en-US" altLang="zh-CN" sz="2000"/>
              <a:t>strcpy_s( str2, "world_" );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</a:t>
            </a:r>
            <a:r>
              <a:rPr lang="en-US" altLang="zh-CN" sz="2000"/>
              <a:t>strcat_s( str1, "world_" );	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把串常量添加到字符数组</a:t>
            </a:r>
            <a:r>
              <a:rPr lang="en-US" altLang="zh-CN" sz="2000" i="1">
                <a:solidFill>
                  <a:srgbClr val="006600"/>
                </a:solidFill>
              </a:rPr>
              <a:t>str1</a:t>
            </a:r>
            <a:r>
              <a:rPr lang="zh-CN" altLang="en-US" sz="2000" i="1">
                <a:solidFill>
                  <a:srgbClr val="006600"/>
                </a:solidFill>
              </a:rPr>
              <a:t>之后</a:t>
            </a:r>
          </a:p>
          <a:p>
            <a:pPr>
              <a:lnSpc>
                <a:spcPct val="120000"/>
              </a:lnSpc>
            </a:pPr>
            <a:r>
              <a:rPr lang="zh-CN" altLang="en-US" sz="2000"/>
              <a:t>  </a:t>
            </a:r>
            <a:r>
              <a:rPr lang="en-US" altLang="zh-CN" sz="2000"/>
              <a:t>cout &lt;&lt; str1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FFFFF"/>
                </a:solidFill>
              </a:rPr>
              <a:t>strncat_s( str1,str2, 3 );</a:t>
            </a:r>
            <a:r>
              <a:rPr lang="en-US" altLang="zh-CN" sz="2000" b="1"/>
              <a:t>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把</a:t>
            </a:r>
            <a:r>
              <a:rPr lang="en-US" altLang="zh-CN" sz="2000" b="1" i="1">
                <a:solidFill>
                  <a:srgbClr val="006600"/>
                </a:solidFill>
              </a:rPr>
              <a:t>str2</a:t>
            </a:r>
            <a:r>
              <a:rPr lang="zh-CN" altLang="en-US" sz="2000" b="1" i="1">
                <a:solidFill>
                  <a:srgbClr val="006600"/>
                </a:solidFill>
              </a:rPr>
              <a:t>的</a:t>
            </a:r>
            <a:r>
              <a:rPr lang="en-US" altLang="zh-CN" sz="2000" b="1" i="1">
                <a:solidFill>
                  <a:srgbClr val="006600"/>
                </a:solidFill>
              </a:rPr>
              <a:t>3</a:t>
            </a:r>
            <a:r>
              <a:rPr lang="zh-CN" altLang="en-US" sz="2000" b="1" i="1">
                <a:solidFill>
                  <a:srgbClr val="006600"/>
                </a:solidFill>
              </a:rPr>
              <a:t>个字符添加到</a:t>
            </a:r>
            <a:r>
              <a:rPr lang="en-US" altLang="zh-CN" sz="2000" b="1" i="1">
                <a:solidFill>
                  <a:srgbClr val="006600"/>
                </a:solidFill>
              </a:rPr>
              <a:t>str1</a:t>
            </a:r>
            <a:r>
              <a:rPr lang="zh-CN" altLang="en-US" sz="2000" b="1" i="1">
                <a:solidFill>
                  <a:srgbClr val="006600"/>
                </a:solidFill>
              </a:rPr>
              <a:t>之后</a:t>
            </a:r>
          </a:p>
          <a:p>
            <a:pPr>
              <a:lnSpc>
                <a:spcPct val="120000"/>
              </a:lnSpc>
            </a:pPr>
            <a:r>
              <a:rPr lang="zh-CN" altLang="en-US" sz="2000" b="1"/>
              <a:t>  </a:t>
            </a:r>
            <a:r>
              <a:rPr lang="en-US" altLang="zh-CN" sz="2000"/>
              <a:t>cout &lt;&lt; str1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str3[0]='\0';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strncat_s( str3,30,str1,10);	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cout &lt;&lt; str3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Rectangle 4"/>
          <p:cNvSpPr>
            <a:spLocks noChangeArrowheads="1"/>
          </p:cNvSpPr>
          <p:nvPr/>
        </p:nvSpPr>
        <p:spPr bwMode="auto">
          <a:xfrm>
            <a:off x="684213" y="5194300"/>
            <a:ext cx="3311525" cy="3952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539750" y="374650"/>
            <a:ext cx="83534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/>
              <a:t>#include&lt;cstring&gt;</a:t>
            </a:r>
            <a:r>
              <a:rPr lang="en-US" altLang="zh-CN" sz="2000" b="1"/>
              <a:t> 		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4-25  </a:t>
            </a:r>
            <a:r>
              <a:rPr lang="zh-CN" altLang="en-US" sz="2000" b="1" i="1">
                <a:solidFill>
                  <a:srgbClr val="006600"/>
                </a:solidFill>
              </a:rPr>
              <a:t>字符串连接</a:t>
            </a:r>
            <a:endParaRPr lang="zh-CN" altLang="en-US" sz="2000" b="1"/>
          </a:p>
          <a:p>
            <a:pPr>
              <a:lnSpc>
                <a:spcPct val="12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char str1[30], str2[10];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char *str3 = new char[30];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strcpy_s( str1, 30,"computer_" );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strcpy_s( str2, "world_" );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strcat_s( str1, "world_" );	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把串常量添加到字符数组</a:t>
            </a:r>
            <a:r>
              <a:rPr lang="en-US" altLang="zh-CN" sz="2000" i="1">
                <a:solidFill>
                  <a:srgbClr val="006600"/>
                </a:solidFill>
              </a:rPr>
              <a:t>str1</a:t>
            </a:r>
            <a:r>
              <a:rPr lang="zh-CN" altLang="en-US" sz="2000" i="1">
                <a:solidFill>
                  <a:srgbClr val="006600"/>
                </a:solidFill>
              </a:rPr>
              <a:t>之后</a:t>
            </a:r>
          </a:p>
          <a:p>
            <a:pPr>
              <a:lnSpc>
                <a:spcPct val="120000"/>
              </a:lnSpc>
            </a:pPr>
            <a:r>
              <a:rPr lang="zh-CN" altLang="en-US" sz="2000"/>
              <a:t>  </a:t>
            </a:r>
            <a:r>
              <a:rPr lang="en-US" altLang="zh-CN" sz="2000"/>
              <a:t>cout &lt;&lt; str1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strncat_s( str1,str2, 3 );	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把</a:t>
            </a:r>
            <a:r>
              <a:rPr lang="en-US" altLang="zh-CN" sz="2000" i="1">
                <a:solidFill>
                  <a:srgbClr val="006600"/>
                </a:solidFill>
              </a:rPr>
              <a:t>str2</a:t>
            </a:r>
            <a:r>
              <a:rPr lang="zh-CN" altLang="en-US" sz="2000" i="1">
                <a:solidFill>
                  <a:srgbClr val="006600"/>
                </a:solidFill>
              </a:rPr>
              <a:t>的</a:t>
            </a:r>
            <a:r>
              <a:rPr lang="en-US" altLang="zh-CN" sz="2000" i="1">
                <a:solidFill>
                  <a:srgbClr val="006600"/>
                </a:solidFill>
              </a:rPr>
              <a:t>3</a:t>
            </a:r>
            <a:r>
              <a:rPr lang="zh-CN" altLang="en-US" sz="2000" i="1">
                <a:solidFill>
                  <a:srgbClr val="006600"/>
                </a:solidFill>
              </a:rPr>
              <a:t>个字符添加到</a:t>
            </a:r>
            <a:r>
              <a:rPr lang="en-US" altLang="zh-CN" sz="2000" i="1">
                <a:solidFill>
                  <a:srgbClr val="006600"/>
                </a:solidFill>
              </a:rPr>
              <a:t>str1</a:t>
            </a:r>
            <a:r>
              <a:rPr lang="zh-CN" altLang="en-US" sz="2000" i="1">
                <a:solidFill>
                  <a:srgbClr val="006600"/>
                </a:solidFill>
              </a:rPr>
              <a:t>之后</a:t>
            </a:r>
          </a:p>
          <a:p>
            <a:pPr>
              <a:lnSpc>
                <a:spcPct val="120000"/>
              </a:lnSpc>
            </a:pPr>
            <a:r>
              <a:rPr lang="zh-CN" altLang="en-US" sz="2000"/>
              <a:t>  </a:t>
            </a:r>
            <a:r>
              <a:rPr lang="en-US" altLang="zh-CN" sz="2000"/>
              <a:t>cout &lt;&lt; str1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str3[0]='\0';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FFFFF"/>
                </a:solidFill>
              </a:rPr>
              <a:t>strncat_s( str3,30,str1,10);</a:t>
            </a:r>
            <a:r>
              <a:rPr lang="en-US" altLang="zh-CN" sz="2000" b="1"/>
              <a:t>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把</a:t>
            </a:r>
            <a:r>
              <a:rPr lang="en-US" altLang="zh-CN" sz="2000" b="1" i="1">
                <a:solidFill>
                  <a:srgbClr val="006600"/>
                </a:solidFill>
              </a:rPr>
              <a:t>str1</a:t>
            </a:r>
            <a:r>
              <a:rPr lang="zh-CN" altLang="en-US" sz="2000" b="1" i="1">
                <a:solidFill>
                  <a:srgbClr val="006600"/>
                </a:solidFill>
              </a:rPr>
              <a:t>的</a:t>
            </a:r>
            <a:r>
              <a:rPr lang="en-US" altLang="zh-CN" sz="2000" b="1" i="1">
                <a:solidFill>
                  <a:srgbClr val="006600"/>
                </a:solidFill>
              </a:rPr>
              <a:t>10</a:t>
            </a:r>
            <a:r>
              <a:rPr lang="zh-CN" altLang="en-US" sz="2000" b="1" i="1">
                <a:solidFill>
                  <a:srgbClr val="006600"/>
                </a:solidFill>
              </a:rPr>
              <a:t>个字符添加到</a:t>
            </a:r>
            <a:r>
              <a:rPr lang="en-US" altLang="zh-CN" sz="2000" b="1" i="1">
                <a:solidFill>
                  <a:srgbClr val="006600"/>
                </a:solidFill>
              </a:rPr>
              <a:t>str3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</a:t>
            </a:r>
            <a:r>
              <a:rPr lang="en-US" altLang="zh-CN" sz="2000"/>
              <a:t>cout &lt;&lt; str3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5"/>
          <p:cNvSpPr txBox="1">
            <a:spLocks noChangeArrowheads="1"/>
          </p:cNvSpPr>
          <p:nvPr/>
        </p:nvSpPr>
        <p:spPr bwMode="auto">
          <a:xfrm>
            <a:off x="990600" y="593725"/>
            <a:ext cx="44196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4-4  </a:t>
            </a:r>
            <a:r>
              <a:rPr lang="zh-CN" altLang="en-US" sz="1800" b="1" i="1">
                <a:solidFill>
                  <a:srgbClr val="008000"/>
                </a:solidFill>
              </a:rPr>
              <a:t>用指针方式访问数组</a:t>
            </a:r>
            <a:endParaRPr lang="zh-CN" altLang="en-US" sz="1600">
              <a:solidFill>
                <a:srgbClr val="00800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int main()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{ int i, total = 0;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int intary [10]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for( i = 0 ;  i &lt; 10 ;  i ++ )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   { </a:t>
            </a:r>
            <a:r>
              <a:rPr lang="en-US" altLang="zh-CN" sz="1800" b="1" i="1">
                <a:solidFill>
                  <a:srgbClr val="0000FF"/>
                </a:solidFill>
              </a:rPr>
              <a:t>* ( intary + i )</a:t>
            </a:r>
            <a:r>
              <a:rPr lang="en-US" altLang="zh-CN" sz="1800"/>
              <a:t> = i ; 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      cout &lt;&lt; </a:t>
            </a:r>
            <a:r>
              <a:rPr lang="en-US" altLang="zh-CN" sz="1800" b="1" i="1">
                <a:solidFill>
                  <a:srgbClr val="0000FF"/>
                </a:solidFill>
              </a:rPr>
              <a:t>* ( intary + i )</a:t>
            </a:r>
            <a:r>
              <a:rPr lang="en-US" altLang="zh-CN" sz="1800"/>
              <a:t> &lt;&lt; "  "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  }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cout &lt;&lt; endl;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for( i = 0; i &lt; 10 ;  i ++ )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   total += </a:t>
            </a:r>
            <a:r>
              <a:rPr lang="en-US" altLang="zh-CN" sz="1800" b="1" i="1">
                <a:solidFill>
                  <a:srgbClr val="0000FF"/>
                </a:solidFill>
              </a:rPr>
              <a:t>* ( intary + i )</a:t>
            </a:r>
            <a:r>
              <a:rPr lang="en-US" altLang="zh-CN" sz="1800"/>
              <a:t> 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  cout &lt;&lt; "total =  " &lt;&lt; total &lt;&lt; endl ;</a:t>
            </a:r>
          </a:p>
          <a:p>
            <a:pPr algn="just">
              <a:lnSpc>
                <a:spcPct val="130000"/>
              </a:lnSpc>
            </a:pPr>
            <a:r>
              <a:rPr lang="en-US" altLang="zh-CN" sz="1800"/>
              <a:t>} </a:t>
            </a:r>
          </a:p>
        </p:txBody>
      </p:sp>
      <p:sp>
        <p:nvSpPr>
          <p:cNvPr id="551942" name="AutoShape 6"/>
          <p:cNvSpPr>
            <a:spLocks/>
          </p:cNvSpPr>
          <p:nvPr/>
        </p:nvSpPr>
        <p:spPr bwMode="auto">
          <a:xfrm>
            <a:off x="6019800" y="1484313"/>
            <a:ext cx="1981200" cy="838200"/>
          </a:xfrm>
          <a:prstGeom prst="borderCallout2">
            <a:avLst>
              <a:gd name="adj1" fmla="val 13634"/>
              <a:gd name="adj2" fmla="val -3847"/>
              <a:gd name="adj3" fmla="val 13634"/>
              <a:gd name="adj4" fmla="val -23556"/>
              <a:gd name="adj5" fmla="val 170264"/>
              <a:gd name="adj6" fmla="val -8686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1800" b="1"/>
              <a:t>数组元素的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指针表示方式</a:t>
            </a:r>
          </a:p>
        </p:txBody>
      </p:sp>
      <p:sp>
        <p:nvSpPr>
          <p:cNvPr id="55299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pic>
        <p:nvPicPr>
          <p:cNvPr id="551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388" y="4149725"/>
            <a:ext cx="4141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14942" y="292893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注意不能做</a:t>
            </a:r>
            <a:r>
              <a:rPr lang="en-US" altLang="zh-CN" smtClean="0"/>
              <a:t>intary++</a:t>
            </a:r>
            <a:r>
              <a:rPr lang="zh-CN" altLang="en-US" smtClean="0"/>
              <a:t>或</a:t>
            </a:r>
            <a:r>
              <a:rPr lang="en-US" altLang="zh-CN" smtClean="0"/>
              <a:t>++intary</a:t>
            </a:r>
            <a:r>
              <a:rPr lang="zh-CN" altLang="en-US" smtClean="0"/>
              <a:t>，因为其是一个指针常量；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2" grpId="0" animBg="1" autoUpdateAnimBg="0"/>
    </p:bld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3" name="Text Box 2"/>
          <p:cNvSpPr txBox="1">
            <a:spLocks noChangeArrowheads="1"/>
          </p:cNvSpPr>
          <p:nvPr/>
        </p:nvSpPr>
        <p:spPr bwMode="auto">
          <a:xfrm>
            <a:off x="539750" y="374650"/>
            <a:ext cx="83534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/>
              <a:t>#include&lt;cstring&gt; 		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4-25  </a:t>
            </a:r>
            <a:r>
              <a:rPr lang="zh-CN" altLang="en-US" sz="2000" b="1" i="1">
                <a:solidFill>
                  <a:srgbClr val="006600"/>
                </a:solidFill>
              </a:rPr>
              <a:t>字符串连接</a:t>
            </a:r>
            <a:endParaRPr lang="zh-CN" altLang="en-US" sz="2000" b="1"/>
          </a:p>
          <a:p>
            <a:pPr>
              <a:lnSpc>
                <a:spcPct val="120000"/>
              </a:lnSpc>
            </a:pPr>
            <a:r>
              <a:rPr lang="en-US" altLang="zh-CN" sz="2000" b="1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{ char str1[30], str2[10];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char *str3 = new char[30];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strcpy_s( str1, 30,"computer_" );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strcpy_s( str2, "world_" );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strcat_s( str1, "world_" );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把串常量添加到字符数组</a:t>
            </a:r>
            <a:r>
              <a:rPr lang="en-US" altLang="zh-CN" sz="2000" b="1" i="1">
                <a:solidFill>
                  <a:srgbClr val="006600"/>
                </a:solidFill>
              </a:rPr>
              <a:t>str1</a:t>
            </a:r>
            <a:r>
              <a:rPr lang="zh-CN" altLang="en-US" sz="2000" b="1" i="1">
                <a:solidFill>
                  <a:srgbClr val="006600"/>
                </a:solidFill>
              </a:rPr>
              <a:t>之后</a:t>
            </a:r>
          </a:p>
          <a:p>
            <a:pPr>
              <a:lnSpc>
                <a:spcPct val="120000"/>
              </a:lnSpc>
            </a:pPr>
            <a:r>
              <a:rPr lang="zh-CN" altLang="en-US" sz="2000" b="1"/>
              <a:t>  </a:t>
            </a:r>
            <a:r>
              <a:rPr lang="en-US" altLang="zh-CN" sz="2000" b="1"/>
              <a:t>cout &lt;&lt; str1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strncat_s( str1,str2, 3 );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把</a:t>
            </a:r>
            <a:r>
              <a:rPr lang="en-US" altLang="zh-CN" sz="2000" b="1" i="1">
                <a:solidFill>
                  <a:srgbClr val="006600"/>
                </a:solidFill>
              </a:rPr>
              <a:t>str2</a:t>
            </a:r>
            <a:r>
              <a:rPr lang="zh-CN" altLang="en-US" sz="2000" b="1" i="1">
                <a:solidFill>
                  <a:srgbClr val="006600"/>
                </a:solidFill>
              </a:rPr>
              <a:t>的</a:t>
            </a:r>
            <a:r>
              <a:rPr lang="en-US" altLang="zh-CN" sz="2000" b="1" i="1">
                <a:solidFill>
                  <a:srgbClr val="006600"/>
                </a:solidFill>
              </a:rPr>
              <a:t>3</a:t>
            </a:r>
            <a:r>
              <a:rPr lang="zh-CN" altLang="en-US" sz="2000" b="1" i="1">
                <a:solidFill>
                  <a:srgbClr val="006600"/>
                </a:solidFill>
              </a:rPr>
              <a:t>个字符添加到</a:t>
            </a:r>
            <a:r>
              <a:rPr lang="en-US" altLang="zh-CN" sz="2000" b="1" i="1">
                <a:solidFill>
                  <a:srgbClr val="006600"/>
                </a:solidFill>
              </a:rPr>
              <a:t>str1</a:t>
            </a:r>
            <a:r>
              <a:rPr lang="zh-CN" altLang="en-US" sz="2000" b="1" i="1">
                <a:solidFill>
                  <a:srgbClr val="006600"/>
                </a:solidFill>
              </a:rPr>
              <a:t>之后</a:t>
            </a:r>
          </a:p>
          <a:p>
            <a:pPr>
              <a:lnSpc>
                <a:spcPct val="120000"/>
              </a:lnSpc>
            </a:pPr>
            <a:r>
              <a:rPr lang="zh-CN" altLang="en-US" sz="2000" b="1"/>
              <a:t>  </a:t>
            </a:r>
            <a:r>
              <a:rPr lang="en-US" altLang="zh-CN" sz="2000" b="1"/>
              <a:t>cout &lt;&lt; str1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str3[0]='\0';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strncat_s( str3,30,str1,10);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把</a:t>
            </a:r>
            <a:r>
              <a:rPr lang="en-US" altLang="zh-CN" sz="2000" b="1" i="1">
                <a:solidFill>
                  <a:srgbClr val="006600"/>
                </a:solidFill>
              </a:rPr>
              <a:t>str1</a:t>
            </a:r>
            <a:r>
              <a:rPr lang="zh-CN" altLang="en-US" sz="2000" b="1" i="1">
                <a:solidFill>
                  <a:srgbClr val="006600"/>
                </a:solidFill>
              </a:rPr>
              <a:t>的</a:t>
            </a:r>
            <a:r>
              <a:rPr lang="en-US" altLang="zh-CN" sz="2000" b="1" i="1">
                <a:solidFill>
                  <a:srgbClr val="006600"/>
                </a:solidFill>
              </a:rPr>
              <a:t>10</a:t>
            </a:r>
            <a:r>
              <a:rPr lang="zh-CN" altLang="en-US" sz="2000" b="1" i="1">
                <a:solidFill>
                  <a:srgbClr val="006600"/>
                </a:solidFill>
              </a:rPr>
              <a:t>个字符添加到</a:t>
            </a:r>
            <a:r>
              <a:rPr lang="en-US" altLang="zh-CN" sz="2000" b="1" i="1">
                <a:solidFill>
                  <a:srgbClr val="006600"/>
                </a:solidFill>
              </a:rPr>
              <a:t>str3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  cout &lt;&lt; str3 &lt;&lt; endl;</a:t>
            </a:r>
          </a:p>
          <a:p>
            <a:pPr>
              <a:lnSpc>
                <a:spcPct val="120000"/>
              </a:lnSpc>
            </a:pPr>
            <a:r>
              <a:rPr lang="en-US" altLang="zh-CN" sz="2000" b="1"/>
              <a:t>}</a:t>
            </a:r>
          </a:p>
        </p:txBody>
      </p:sp>
      <p:sp>
        <p:nvSpPr>
          <p:cNvPr id="46899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pic>
        <p:nvPicPr>
          <p:cNvPr id="1055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81075"/>
            <a:ext cx="39624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675687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4-26  </a:t>
            </a:r>
            <a:r>
              <a:rPr lang="zh-CN" altLang="en-US" sz="2000" b="1" i="1">
                <a:solidFill>
                  <a:srgbClr val="006600"/>
                </a:solidFill>
              </a:rPr>
              <a:t>用串比较函数查找指定串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#include&lt;cstring&gt;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#include&lt;iostream&gt;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using namespace std;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int main()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{ char *name[5] = { "LiHua", "HeXiaoMing", "ZhangLi", "SunFei", "ChenBao" };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char in_name[20];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int i, flag = 0;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cout &lt;&lt; "Enter your name: " ; 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cin &gt;&gt; in_name 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for( i = 0; i&lt;5; i++ )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  if ( strcmp( name[i],  in_name ) == 0 ) { flag = 1; break; }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if ( flag == 1 )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  cout &lt;&lt; in_name &lt;&lt; " is in our class.\n";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else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  cout &lt;&lt; in_name &lt;&lt; " is not in our class.\n";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47001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4" grpId="0"/>
    </p:bld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1" name="Rectangle 4"/>
          <p:cNvSpPr>
            <a:spLocks noChangeArrowheads="1"/>
          </p:cNvSpPr>
          <p:nvPr/>
        </p:nvSpPr>
        <p:spPr bwMode="auto">
          <a:xfrm>
            <a:off x="684213" y="4292600"/>
            <a:ext cx="5616575" cy="3952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71042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675687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4-26  </a:t>
            </a:r>
            <a:r>
              <a:rPr lang="zh-CN" altLang="en-US" sz="2000" b="1" i="1">
                <a:solidFill>
                  <a:srgbClr val="006600"/>
                </a:solidFill>
              </a:rPr>
              <a:t>用串比较函数查找指定串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#include&lt;cstring&gt;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using namespace std;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int main()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{ char *name[5] = { "LiHua", "HeXiaoMing", "ZhangLi", "SunFei", "ChenBao" };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char in_name[20];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int i, flag = 0;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cout &lt;&lt; "Enter your name: " ; 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cin &gt;&gt; in_name 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for( i = 0; i&lt;5; i++ )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  </a:t>
            </a:r>
            <a:r>
              <a:rPr lang="en-US" altLang="zh-CN" sz="1800" b="1">
                <a:solidFill>
                  <a:srgbClr val="FFFFFF"/>
                </a:solidFill>
              </a:rPr>
              <a:t>if ( strcmp( name[i],  in_name ) == 0 ) { flag = 1; break; }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if ( flag == 1 )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  cout &lt;&lt; in_name &lt;&lt; " is in our class.\n";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else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    cout &lt;&lt; in_name &lt;&lt; " is not in our class.\n";</a:t>
            </a:r>
          </a:p>
          <a:p>
            <a:pPr>
              <a:lnSpc>
                <a:spcPct val="125000"/>
              </a:lnSpc>
            </a:pPr>
            <a:r>
              <a:rPr lang="en-US" altLang="zh-CN" sz="1800"/>
              <a:t>}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sp>
        <p:nvSpPr>
          <p:cNvPr id="1059845" name="AutoShape 5"/>
          <p:cNvSpPr>
            <a:spLocks/>
          </p:cNvSpPr>
          <p:nvPr/>
        </p:nvSpPr>
        <p:spPr bwMode="auto">
          <a:xfrm>
            <a:off x="3419475" y="2058988"/>
            <a:ext cx="3673475" cy="865187"/>
          </a:xfrm>
          <a:prstGeom prst="borderCallout2">
            <a:avLst>
              <a:gd name="adj1" fmla="val 13213"/>
              <a:gd name="adj2" fmla="val -2074"/>
              <a:gd name="adj3" fmla="val 13213"/>
              <a:gd name="adj4" fmla="val -13481"/>
              <a:gd name="adj5" fmla="val 255412"/>
              <a:gd name="adj6" fmla="val -4982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Bef>
                <a:spcPct val="200000"/>
              </a:spcBef>
            </a:pPr>
            <a:r>
              <a:rPr lang="zh-CN" altLang="en-US" sz="2000" b="1"/>
              <a:t>返回值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/>
              <a:t>相等</a:t>
            </a:r>
            <a:r>
              <a:rPr lang="en-US" altLang="zh-CN" sz="2000" b="1"/>
              <a:t>:  </a:t>
            </a:r>
            <a:r>
              <a:rPr lang="en-US" altLang="zh-CN" sz="2000" b="1">
                <a:solidFill>
                  <a:srgbClr val="CC3300"/>
                </a:solidFill>
              </a:rPr>
              <a:t>0 </a:t>
            </a:r>
            <a:r>
              <a:rPr lang="en-US" altLang="zh-CN" sz="2000" b="1"/>
              <a:t>    </a:t>
            </a:r>
            <a:r>
              <a:rPr lang="zh-CN" altLang="en-US" sz="2000" b="1"/>
              <a:t>大于</a:t>
            </a:r>
            <a:r>
              <a:rPr lang="en-US" altLang="zh-CN" sz="2000" b="1"/>
              <a:t>:  </a:t>
            </a:r>
            <a:r>
              <a:rPr lang="en-US" altLang="zh-CN" sz="2000" b="1">
                <a:solidFill>
                  <a:srgbClr val="CC3300"/>
                </a:solidFill>
              </a:rPr>
              <a:t>1 </a:t>
            </a:r>
            <a:r>
              <a:rPr lang="en-US" altLang="zh-CN" sz="2000" b="1"/>
              <a:t>   </a:t>
            </a:r>
            <a:r>
              <a:rPr lang="zh-CN" altLang="en-US" sz="2000" b="1"/>
              <a:t>小于</a:t>
            </a:r>
            <a:r>
              <a:rPr lang="en-US" altLang="zh-CN" sz="2000" b="1"/>
              <a:t>:  </a:t>
            </a:r>
            <a:r>
              <a:rPr lang="en-US" altLang="zh-CN" sz="2000" b="1">
                <a:solidFill>
                  <a:srgbClr val="CC3300"/>
                </a:solidFill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45" grpId="0" animBg="1" autoUpdateAnimBg="0"/>
    </p:bld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8675687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4-26  </a:t>
            </a:r>
            <a:r>
              <a:rPr lang="zh-CN" altLang="en-US" sz="2000" b="1" i="1">
                <a:solidFill>
                  <a:srgbClr val="006600"/>
                </a:solidFill>
              </a:rPr>
              <a:t>用串比较函数查找指定串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#include&lt;cstring&gt;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#include&lt;iostream&gt;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using namespace std;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int main()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{ char *name[5] = { "LiHua", "HeXiaoMing", "ZhangLi", "SunFei", "ChenBao" };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char in_name[20];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int i, flag = 0;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cout &lt;&lt; "Enter your name: " ; 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cin &gt;&gt; in_name 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for( i = 0; i&lt;5; i++ )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  if ( strcmp( name[i],  in_name ) == 0 ) { flag = 1; break; }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if ( flag == 1 )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  cout &lt;&lt; in_name &lt;&lt; " is in our class.\n";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else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    cout &lt;&lt; in_name &lt;&lt; " is not in our class.\n";</a:t>
            </a:r>
          </a:p>
          <a:p>
            <a:pPr>
              <a:lnSpc>
                <a:spcPct val="125000"/>
              </a:lnSpc>
            </a:pPr>
            <a:r>
              <a:rPr lang="en-US" altLang="zh-CN" sz="1800" b="1"/>
              <a:t>}</a:t>
            </a:r>
          </a:p>
        </p:txBody>
      </p:sp>
      <p:sp>
        <p:nvSpPr>
          <p:cNvPr id="47206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pic>
        <p:nvPicPr>
          <p:cNvPr id="10608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7425" y="1758950"/>
            <a:ext cx="3951288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Text Box 2"/>
          <p:cNvSpPr txBox="1">
            <a:spLocks noChangeArrowheads="1"/>
          </p:cNvSpPr>
          <p:nvPr/>
        </p:nvSpPr>
        <p:spPr bwMode="auto">
          <a:xfrm>
            <a:off x="539750" y="636588"/>
            <a:ext cx="59769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4-27  </a:t>
            </a:r>
            <a:r>
              <a:rPr lang="zh-CN" altLang="en-US" sz="2000" b="1" i="1">
                <a:solidFill>
                  <a:srgbClr val="006600"/>
                </a:solidFill>
              </a:rPr>
              <a:t>包含空格的字符串输入输出</a:t>
            </a:r>
          </a:p>
          <a:p>
            <a:pPr>
              <a:lnSpc>
                <a:spcPct val="150000"/>
              </a:lnSpc>
            </a:pP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en-US" altLang="zh-CN" sz="2000" b="1"/>
              <a:t>#include &lt;cstdio&gt;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{  char *s = new char[128];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gets_s( s,10 );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输入字符串长度</a:t>
            </a:r>
            <a:r>
              <a:rPr lang="en-US" altLang="zh-CN" sz="2000" b="1" i="1">
                <a:solidFill>
                  <a:srgbClr val="006600"/>
                </a:solidFill>
              </a:rPr>
              <a:t>&lt;10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puts( s );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delete []s;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s = NULL 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}</a:t>
            </a:r>
          </a:p>
        </p:txBody>
      </p:sp>
      <p:sp>
        <p:nvSpPr>
          <p:cNvPr id="473090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sp>
        <p:nvSpPr>
          <p:cNvPr id="1061893" name="AutoShape 5"/>
          <p:cNvSpPr>
            <a:spLocks/>
          </p:cNvSpPr>
          <p:nvPr/>
        </p:nvSpPr>
        <p:spPr bwMode="auto">
          <a:xfrm>
            <a:off x="4356100" y="2852738"/>
            <a:ext cx="1584325" cy="576262"/>
          </a:xfrm>
          <a:prstGeom prst="borderCallout2">
            <a:avLst>
              <a:gd name="adj1" fmla="val 19833"/>
              <a:gd name="adj2" fmla="val -4810"/>
              <a:gd name="adj3" fmla="val 19833"/>
              <a:gd name="adj4" fmla="val -28157"/>
              <a:gd name="adj5" fmla="val -166667"/>
              <a:gd name="adj6" fmla="val -10270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Bef>
                <a:spcPct val="200000"/>
              </a:spcBef>
            </a:pPr>
            <a:r>
              <a:rPr lang="zh-CN" altLang="en-US" sz="2000" b="1"/>
              <a:t>头文件</a:t>
            </a:r>
          </a:p>
        </p:txBody>
      </p:sp>
      <p:sp>
        <p:nvSpPr>
          <p:cNvPr id="1061894" name="Oval 6"/>
          <p:cNvSpPr>
            <a:spLocks noChangeArrowheads="1"/>
          </p:cNvSpPr>
          <p:nvPr/>
        </p:nvSpPr>
        <p:spPr bwMode="auto">
          <a:xfrm>
            <a:off x="1619250" y="1628775"/>
            <a:ext cx="936625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6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6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0" grpId="0"/>
      <p:bldP spid="1061893" grpId="0" animBg="1" autoUpdateAnimBg="0"/>
      <p:bldP spid="1061894" grpId="0" animBg="1"/>
    </p:bld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Text Box 2"/>
          <p:cNvSpPr txBox="1">
            <a:spLocks noChangeArrowheads="1"/>
          </p:cNvSpPr>
          <p:nvPr/>
        </p:nvSpPr>
        <p:spPr bwMode="auto">
          <a:xfrm>
            <a:off x="539750" y="636588"/>
            <a:ext cx="59769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4-27  </a:t>
            </a:r>
            <a:r>
              <a:rPr lang="zh-CN" altLang="en-US" sz="2000" b="1" i="1">
                <a:solidFill>
                  <a:srgbClr val="006600"/>
                </a:solidFill>
              </a:rPr>
              <a:t>包含空格的字符串输入输出</a:t>
            </a:r>
          </a:p>
          <a:p>
            <a:pPr>
              <a:lnSpc>
                <a:spcPct val="150000"/>
              </a:lnSpc>
            </a:pP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en-US" altLang="zh-CN" sz="2000" b="1"/>
              <a:t>#include &lt;cstdio&gt;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{  char *s = new char[128];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gets_s( s,10 );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输入字符串长度</a:t>
            </a:r>
            <a:r>
              <a:rPr lang="en-US" altLang="zh-CN" sz="2000" b="1" i="1">
                <a:solidFill>
                  <a:srgbClr val="006600"/>
                </a:solidFill>
              </a:rPr>
              <a:t>&lt;10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puts( s );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delete []s;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s = NULL 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}</a:t>
            </a:r>
          </a:p>
        </p:txBody>
      </p:sp>
      <p:sp>
        <p:nvSpPr>
          <p:cNvPr id="47411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sp>
        <p:nvSpPr>
          <p:cNvPr id="1062916" name="AutoShape 4"/>
          <p:cNvSpPr>
            <a:spLocks/>
          </p:cNvSpPr>
          <p:nvPr/>
        </p:nvSpPr>
        <p:spPr bwMode="auto">
          <a:xfrm>
            <a:off x="4067175" y="1773238"/>
            <a:ext cx="4608513" cy="576262"/>
          </a:xfrm>
          <a:prstGeom prst="borderCallout2">
            <a:avLst>
              <a:gd name="adj1" fmla="val 19833"/>
              <a:gd name="adj2" fmla="val -1653"/>
              <a:gd name="adj3" fmla="val 19833"/>
              <a:gd name="adj4" fmla="val -9782"/>
              <a:gd name="adj5" fmla="val 221213"/>
              <a:gd name="adj6" fmla="val -357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Bef>
                <a:spcPct val="200000"/>
              </a:spcBef>
            </a:pPr>
            <a:r>
              <a:rPr lang="en-US" altLang="zh-CN" sz="2000" b="1"/>
              <a:t>char *gets_s( char * _Buf, size_t _Size );</a:t>
            </a:r>
          </a:p>
        </p:txBody>
      </p:sp>
      <p:sp>
        <p:nvSpPr>
          <p:cNvPr id="1062917" name="Oval 5"/>
          <p:cNvSpPr>
            <a:spLocks noChangeArrowheads="1"/>
          </p:cNvSpPr>
          <p:nvPr/>
        </p:nvSpPr>
        <p:spPr bwMode="auto">
          <a:xfrm>
            <a:off x="539750" y="3068638"/>
            <a:ext cx="2016125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6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16" grpId="0" animBg="1" autoUpdateAnimBg="0"/>
      <p:bldP spid="1062917" grpId="0" animBg="1"/>
    </p:bld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7" name="Text Box 2"/>
          <p:cNvSpPr txBox="1">
            <a:spLocks noChangeArrowheads="1"/>
          </p:cNvSpPr>
          <p:nvPr/>
        </p:nvSpPr>
        <p:spPr bwMode="auto">
          <a:xfrm>
            <a:off x="539750" y="636588"/>
            <a:ext cx="59769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4-27  </a:t>
            </a:r>
            <a:r>
              <a:rPr lang="zh-CN" altLang="en-US" sz="2000" b="1" i="1">
                <a:solidFill>
                  <a:srgbClr val="006600"/>
                </a:solidFill>
              </a:rPr>
              <a:t>包含空格的字符串输入输出</a:t>
            </a:r>
          </a:p>
          <a:p>
            <a:pPr>
              <a:lnSpc>
                <a:spcPct val="150000"/>
              </a:lnSpc>
            </a:pP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en-US" altLang="zh-CN" sz="2000" b="1"/>
              <a:t>#include &lt;cstdio&gt;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{  char *s = new char[128];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gets_s( s,10 );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输入字符串长度</a:t>
            </a:r>
            <a:r>
              <a:rPr lang="en-US" altLang="zh-CN" sz="2000" b="1" i="1">
                <a:solidFill>
                  <a:srgbClr val="006600"/>
                </a:solidFill>
              </a:rPr>
              <a:t>&lt;10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puts( s );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delete []s;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s = NULL 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}</a:t>
            </a:r>
          </a:p>
        </p:txBody>
      </p:sp>
      <p:sp>
        <p:nvSpPr>
          <p:cNvPr id="47513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sp>
        <p:nvSpPr>
          <p:cNvPr id="1063940" name="AutoShape 4"/>
          <p:cNvSpPr>
            <a:spLocks/>
          </p:cNvSpPr>
          <p:nvPr/>
        </p:nvSpPr>
        <p:spPr bwMode="auto">
          <a:xfrm>
            <a:off x="4211638" y="2060575"/>
            <a:ext cx="3529012" cy="576263"/>
          </a:xfrm>
          <a:prstGeom prst="borderCallout2">
            <a:avLst>
              <a:gd name="adj1" fmla="val 19833"/>
              <a:gd name="adj2" fmla="val -2157"/>
              <a:gd name="adj3" fmla="val 19833"/>
              <a:gd name="adj4" fmla="val -15431"/>
              <a:gd name="adj5" fmla="val 259227"/>
              <a:gd name="adj6" fmla="val -5785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Bef>
                <a:spcPct val="200000"/>
              </a:spcBef>
            </a:pPr>
            <a:r>
              <a:rPr lang="en-US" altLang="zh-CN" sz="2000" b="1"/>
              <a:t>int puts( const char * _Str );</a:t>
            </a:r>
          </a:p>
        </p:txBody>
      </p:sp>
      <p:sp>
        <p:nvSpPr>
          <p:cNvPr id="1063941" name="Oval 5"/>
          <p:cNvSpPr>
            <a:spLocks noChangeArrowheads="1"/>
          </p:cNvSpPr>
          <p:nvPr/>
        </p:nvSpPr>
        <p:spPr bwMode="auto">
          <a:xfrm>
            <a:off x="539750" y="3573463"/>
            <a:ext cx="1584325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6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40" grpId="0" animBg="1" autoUpdateAnimBg="0"/>
      <p:bldP spid="1063941" grpId="0" animBg="1"/>
    </p:bld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1" name="Text Box 2"/>
          <p:cNvSpPr txBox="1">
            <a:spLocks noChangeArrowheads="1"/>
          </p:cNvSpPr>
          <p:nvPr/>
        </p:nvSpPr>
        <p:spPr bwMode="auto">
          <a:xfrm>
            <a:off x="539750" y="636588"/>
            <a:ext cx="59769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例</a:t>
            </a:r>
            <a:r>
              <a:rPr lang="en-US" altLang="zh-CN" sz="2000" b="1" i="1">
                <a:solidFill>
                  <a:srgbClr val="006600"/>
                </a:solidFill>
              </a:rPr>
              <a:t>4-27  </a:t>
            </a:r>
            <a:r>
              <a:rPr lang="zh-CN" altLang="en-US" sz="2000" b="1" i="1">
                <a:solidFill>
                  <a:srgbClr val="006600"/>
                </a:solidFill>
              </a:rPr>
              <a:t>包含空格的字符串输入输出</a:t>
            </a:r>
          </a:p>
          <a:p>
            <a:pPr>
              <a:lnSpc>
                <a:spcPct val="150000"/>
              </a:lnSpc>
            </a:pP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en-US" altLang="zh-CN" sz="2000" b="1"/>
              <a:t>#include &lt;cstdio&gt;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int main()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{  char *s = new char[128];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gets_s( s,10 );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输入字符串长度</a:t>
            </a:r>
            <a:r>
              <a:rPr lang="en-US" altLang="zh-CN" sz="2000" b="1" i="1">
                <a:solidFill>
                  <a:srgbClr val="006600"/>
                </a:solidFill>
              </a:rPr>
              <a:t>&lt;10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puts( s );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delete []s;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  s = NULL ;</a:t>
            </a:r>
          </a:p>
          <a:p>
            <a:pPr>
              <a:lnSpc>
                <a:spcPct val="150000"/>
              </a:lnSpc>
            </a:pPr>
            <a:r>
              <a:rPr lang="en-US" altLang="zh-CN" sz="2000" b="1"/>
              <a:t> }</a:t>
            </a:r>
          </a:p>
        </p:txBody>
      </p:sp>
      <p:sp>
        <p:nvSpPr>
          <p:cNvPr id="476162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4.6.3 </a:t>
            </a:r>
            <a:r>
              <a:rPr lang="zh-CN" altLang="en-US" smtClean="0"/>
              <a:t>字符串处理函数</a:t>
            </a:r>
          </a:p>
        </p:txBody>
      </p:sp>
      <p:pic>
        <p:nvPicPr>
          <p:cNvPr id="10649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644900"/>
            <a:ext cx="38258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1447800" cy="685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小结</a:t>
            </a:r>
          </a:p>
        </p:txBody>
      </p:sp>
      <p:sp>
        <p:nvSpPr>
          <p:cNvPr id="1005573" name="Rectangle 5"/>
          <p:cNvSpPr>
            <a:spLocks noChangeArrowheads="1"/>
          </p:cNvSpPr>
          <p:nvPr/>
        </p:nvSpPr>
        <p:spPr bwMode="auto">
          <a:xfrm>
            <a:off x="609600" y="1282700"/>
            <a:ext cx="782002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1800" b="1">
                <a:ea typeface="Arial Unicode MS"/>
                <a:cs typeface="Arial Unicode MS"/>
              </a:rPr>
              <a:t>  </a:t>
            </a:r>
            <a:r>
              <a:rPr lang="zh-CN" altLang="en-US" sz="1800" b="1">
                <a:ea typeface="Arial Unicode MS"/>
                <a:cs typeface="Arial Unicode MS"/>
              </a:rPr>
              <a:t>数组以线性关系组织对象。一个</a:t>
            </a:r>
            <a:r>
              <a:rPr lang="en-US" altLang="zh-CN" sz="1800" b="1">
                <a:ea typeface="Arial Unicode MS"/>
                <a:cs typeface="Arial Unicode MS"/>
              </a:rPr>
              <a:t>n</a:t>
            </a:r>
            <a:r>
              <a:rPr lang="zh-CN" altLang="en-US" sz="1800" b="1">
                <a:ea typeface="Arial Unicode MS"/>
                <a:cs typeface="Arial Unicode MS"/>
              </a:rPr>
              <a:t>维数组的每个元素是</a:t>
            </a:r>
            <a:r>
              <a:rPr lang="en-US" altLang="zh-CN" sz="1800" b="1">
                <a:ea typeface="Arial Unicode MS"/>
                <a:cs typeface="Arial Unicode MS"/>
              </a:rPr>
              <a:t>n-1</a:t>
            </a:r>
            <a:r>
              <a:rPr lang="zh-CN" altLang="en-US" sz="1800" b="1">
                <a:ea typeface="Arial Unicode MS"/>
                <a:cs typeface="Arial Unicode MS"/>
              </a:rPr>
              <a:t>维数组。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/>
                <a:cs typeface="Arial Unicode MS"/>
              </a:rPr>
              <a:t>  数组元素以下标表示它在数组中的位置，称为下标变量。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/>
                <a:cs typeface="Arial Unicode MS"/>
              </a:rPr>
              <a:t>  使用指针数组，可以管理复杂的对象，例如字符串、函数以及类对象。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/>
                <a:cs typeface="Arial Unicode MS"/>
              </a:rPr>
              <a:t>  数组占有一片连续的存储空间。数组名表示这片存储空间的首地址。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/>
                <a:cs typeface="Arial Unicode MS"/>
              </a:rPr>
              <a:t>  使用</a:t>
            </a:r>
            <a:r>
              <a:rPr lang="en-US" altLang="zh-CN" sz="1800" b="1">
                <a:ea typeface="Arial Unicode MS"/>
                <a:cs typeface="Arial Unicode MS"/>
              </a:rPr>
              <a:t>new</a:t>
            </a:r>
            <a:r>
              <a:rPr lang="zh-CN" altLang="en-US" sz="1800" b="1">
                <a:ea typeface="Arial Unicode MS"/>
                <a:cs typeface="Arial Unicode MS"/>
              </a:rPr>
              <a:t>和</a:t>
            </a:r>
            <a:r>
              <a:rPr lang="en-US" altLang="zh-CN" sz="1800" b="1">
                <a:ea typeface="Arial Unicode MS"/>
                <a:cs typeface="Arial Unicode MS"/>
              </a:rPr>
              <a:t>delete</a:t>
            </a:r>
            <a:r>
              <a:rPr lang="zh-CN" altLang="en-US" sz="1800" b="1">
                <a:ea typeface="Arial Unicode MS"/>
                <a:cs typeface="Arial Unicode MS"/>
              </a:rPr>
              <a:t>算符能够动态地申请和收回内存空间。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/>
                <a:cs typeface="Arial Unicode MS"/>
              </a:rPr>
              <a:t>  </a:t>
            </a:r>
            <a:r>
              <a:rPr lang="en-US" altLang="zh-CN" sz="1800" b="1">
                <a:ea typeface="Arial Unicode MS"/>
                <a:cs typeface="Arial Unicode MS"/>
              </a:rPr>
              <a:t>C++</a:t>
            </a:r>
            <a:r>
              <a:rPr lang="zh-CN" altLang="en-US" sz="1800" b="1">
                <a:ea typeface="Arial Unicode MS"/>
                <a:cs typeface="Arial Unicode MS"/>
              </a:rPr>
              <a:t>可以把字符指针作为“字符串变量”使用，实现对字符串的“名”访问。 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/>
                <a:cs typeface="Arial Unicode MS"/>
              </a:rPr>
              <a:t>  </a:t>
            </a:r>
            <a:r>
              <a:rPr lang="en-US" altLang="zh-CN" sz="1800" b="1">
                <a:ea typeface="Arial Unicode MS"/>
                <a:cs typeface="Arial Unicode MS"/>
              </a:rPr>
              <a:t>string</a:t>
            </a:r>
            <a:r>
              <a:rPr lang="zh-CN" altLang="en-US" sz="1800" b="1">
                <a:ea typeface="Arial Unicode MS"/>
                <a:cs typeface="Arial Unicode MS"/>
              </a:rPr>
              <a:t>是</a:t>
            </a:r>
            <a:r>
              <a:rPr lang="en-US" altLang="zh-CN" sz="1800" b="1">
                <a:ea typeface="Arial Unicode MS"/>
                <a:cs typeface="Arial Unicode MS"/>
              </a:rPr>
              <a:t>C++</a:t>
            </a:r>
            <a:r>
              <a:rPr lang="zh-CN" altLang="en-US" sz="1800" b="1">
                <a:ea typeface="Arial Unicode MS"/>
                <a:cs typeface="Arial Unicode MS"/>
              </a:rPr>
              <a:t>预定义的类，它提供了对字符串更安全和方便的操作。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1800" b="1">
                <a:ea typeface="Arial Unicode MS"/>
                <a:cs typeface="Arial Unicode MS"/>
              </a:rPr>
              <a:t>  排序、查找、比较、复制等是数组的常用操作。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1736" y="71435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内存物理上本身是线性的；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1" grpId="0" autoUpdateAnimBg="0"/>
      <p:bldP spid="100557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sp>
        <p:nvSpPr>
          <p:cNvPr id="552966" name="Text Box 6"/>
          <p:cNvSpPr txBox="1">
            <a:spLocks noChangeArrowheads="1"/>
          </p:cNvSpPr>
          <p:nvPr/>
        </p:nvSpPr>
        <p:spPr bwMode="auto">
          <a:xfrm>
            <a:off x="609600" y="1339850"/>
            <a:ext cx="202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指针变量与数组 </a:t>
            </a:r>
          </a:p>
        </p:txBody>
      </p:sp>
      <p:grpSp>
        <p:nvGrpSpPr>
          <p:cNvPr id="56323" name="Group 7"/>
          <p:cNvGrpSpPr>
            <a:grpSpLocks/>
          </p:cNvGrpSpPr>
          <p:nvPr/>
        </p:nvGrpSpPr>
        <p:grpSpPr bwMode="auto">
          <a:xfrm>
            <a:off x="5178425" y="958850"/>
            <a:ext cx="3736975" cy="5135563"/>
            <a:chOff x="2974" y="720"/>
            <a:chExt cx="2354" cy="3235"/>
          </a:xfrm>
        </p:grpSpPr>
        <p:grpSp>
          <p:nvGrpSpPr>
            <p:cNvPr id="56326" name="Group 8"/>
            <p:cNvGrpSpPr>
              <a:grpSpLocks/>
            </p:cNvGrpSpPr>
            <p:nvPr/>
          </p:nvGrpSpPr>
          <p:grpSpPr bwMode="auto">
            <a:xfrm>
              <a:off x="2974" y="720"/>
              <a:ext cx="2354" cy="3235"/>
              <a:chOff x="2640" y="720"/>
              <a:chExt cx="2354" cy="3235"/>
            </a:xfrm>
          </p:grpSpPr>
          <p:sp>
            <p:nvSpPr>
              <p:cNvPr id="56328" name="Text Box 9"/>
              <p:cNvSpPr txBox="1">
                <a:spLocks noChangeArrowheads="1"/>
              </p:cNvSpPr>
              <p:nvPr/>
            </p:nvSpPr>
            <p:spPr bwMode="auto">
              <a:xfrm>
                <a:off x="4608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sp>
            <p:nvSpPr>
              <p:cNvPr id="56329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0x0065FDE4</a:t>
                </a:r>
              </a:p>
            </p:txBody>
          </p:sp>
          <p:grpSp>
            <p:nvGrpSpPr>
              <p:cNvPr id="56330" name="Group 11"/>
              <p:cNvGrpSpPr>
                <a:grpSpLocks/>
              </p:cNvGrpSpPr>
              <p:nvPr/>
            </p:nvGrpSpPr>
            <p:grpSpPr bwMode="auto">
              <a:xfrm>
                <a:off x="3744" y="720"/>
                <a:ext cx="834" cy="3235"/>
                <a:chOff x="3744" y="720"/>
                <a:chExt cx="834" cy="3235"/>
              </a:xfrm>
            </p:grpSpPr>
            <p:sp>
              <p:nvSpPr>
                <p:cNvPr id="56332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33" name="AutoShape 13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334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35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36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37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38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39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40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41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42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43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44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45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46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47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48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49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50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6351" name="Group 31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5638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8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8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52" name="Group 35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5637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7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7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53" name="Group 39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5637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7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7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54" name="Group 43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5637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7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7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55" name="Group 47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5636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6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70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56" name="Group 51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56365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6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6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57" name="Group 55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5636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6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6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58" name="Group 59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56359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6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61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6331" name="Text Box 63"/>
              <p:cNvSpPr txBox="1">
                <a:spLocks noChangeArrowheads="1"/>
              </p:cNvSpPr>
              <p:nvPr/>
            </p:nvSpPr>
            <p:spPr bwMode="auto">
              <a:xfrm>
                <a:off x="2832" y="1776"/>
                <a:ext cx="91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0x0065FDF0</a:t>
                </a:r>
              </a:p>
            </p:txBody>
          </p:sp>
        </p:grpSp>
        <p:sp>
          <p:nvSpPr>
            <p:cNvPr id="56327" name="Text Box 64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553025" name="Text Box 65"/>
          <p:cNvSpPr txBox="1">
            <a:spLocks noChangeArrowheads="1"/>
          </p:cNvSpPr>
          <p:nvPr/>
        </p:nvSpPr>
        <p:spPr bwMode="auto">
          <a:xfrm>
            <a:off x="457200" y="2062163"/>
            <a:ext cx="216535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1800" b="1"/>
              <a:t>int  a [ 10 ] ;      </a:t>
            </a:r>
          </a:p>
          <a:p>
            <a:pPr>
              <a:lnSpc>
                <a:spcPct val="170000"/>
              </a:lnSpc>
            </a:pPr>
            <a:r>
              <a:rPr lang="en-US" altLang="zh-CN" sz="1800" b="1"/>
              <a:t>int  * p ;	</a:t>
            </a:r>
          </a:p>
          <a:p>
            <a:pPr>
              <a:lnSpc>
                <a:spcPct val="170000"/>
              </a:lnSpc>
            </a:pPr>
            <a:r>
              <a:rPr lang="en-US" altLang="zh-CN" sz="1800" b="1"/>
              <a:t>p = a ;	</a:t>
            </a:r>
          </a:p>
          <a:p>
            <a:pPr>
              <a:lnSpc>
                <a:spcPct val="170000"/>
              </a:lnSpc>
            </a:pPr>
            <a:r>
              <a:rPr lang="en-US" altLang="zh-CN" sz="1800" b="1"/>
              <a:t>cout &lt;&lt; *p ;      </a:t>
            </a:r>
          </a:p>
          <a:p>
            <a:pPr>
              <a:lnSpc>
                <a:spcPct val="170000"/>
              </a:lnSpc>
            </a:pPr>
            <a:r>
              <a:rPr lang="en-US" altLang="zh-CN" sz="1800" b="1"/>
              <a:t>p ++ ;	</a:t>
            </a:r>
          </a:p>
          <a:p>
            <a:pPr>
              <a:lnSpc>
                <a:spcPct val="170000"/>
              </a:lnSpc>
            </a:pPr>
            <a:r>
              <a:rPr lang="en-US" altLang="zh-CN" sz="1800" b="1"/>
              <a:t>cout &lt;&lt; *( p++ )  ;    </a:t>
            </a:r>
          </a:p>
          <a:p>
            <a:pPr>
              <a:lnSpc>
                <a:spcPct val="170000"/>
              </a:lnSpc>
            </a:pPr>
            <a:r>
              <a:rPr lang="en-US" altLang="zh-CN" sz="1800" b="1"/>
              <a:t>p += 3 ; 	</a:t>
            </a:r>
          </a:p>
          <a:p>
            <a:pPr>
              <a:lnSpc>
                <a:spcPct val="170000"/>
              </a:lnSpc>
            </a:pPr>
            <a:r>
              <a:rPr lang="en-US" altLang="zh-CN" sz="1800" b="1"/>
              <a:t>cout &lt;&lt; &amp;p ;     </a:t>
            </a:r>
          </a:p>
        </p:txBody>
      </p:sp>
      <p:sp>
        <p:nvSpPr>
          <p:cNvPr id="56325" name="Rectangle 6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utoUpdateAnimBg="0"/>
      <p:bldP spid="553025" grpId="0" autoUpdateAnimBg="0"/>
    </p:bld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304800" y="2254250"/>
            <a:ext cx="1524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grpSp>
        <p:nvGrpSpPr>
          <p:cNvPr id="57347" name="Group 7"/>
          <p:cNvGrpSpPr>
            <a:grpSpLocks/>
          </p:cNvGrpSpPr>
          <p:nvPr/>
        </p:nvGrpSpPr>
        <p:grpSpPr bwMode="auto">
          <a:xfrm>
            <a:off x="5178425" y="958850"/>
            <a:ext cx="3736975" cy="5135563"/>
            <a:chOff x="2974" y="720"/>
            <a:chExt cx="2354" cy="3235"/>
          </a:xfrm>
        </p:grpSpPr>
        <p:grpSp>
          <p:nvGrpSpPr>
            <p:cNvPr id="57352" name="Group 8"/>
            <p:cNvGrpSpPr>
              <a:grpSpLocks/>
            </p:cNvGrpSpPr>
            <p:nvPr/>
          </p:nvGrpSpPr>
          <p:grpSpPr bwMode="auto">
            <a:xfrm>
              <a:off x="2974" y="720"/>
              <a:ext cx="2354" cy="3235"/>
              <a:chOff x="2640" y="720"/>
              <a:chExt cx="2354" cy="3235"/>
            </a:xfrm>
          </p:grpSpPr>
          <p:sp>
            <p:nvSpPr>
              <p:cNvPr id="57354" name="Text Box 9"/>
              <p:cNvSpPr txBox="1">
                <a:spLocks noChangeArrowheads="1"/>
              </p:cNvSpPr>
              <p:nvPr/>
            </p:nvSpPr>
            <p:spPr bwMode="auto">
              <a:xfrm>
                <a:off x="4608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sp>
            <p:nvSpPr>
              <p:cNvPr id="57355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 b="1" i="1">
                    <a:solidFill>
                      <a:srgbClr val="0000FF"/>
                    </a:solidFill>
                  </a:rPr>
                  <a:t>a   0x0065FDE4</a:t>
                </a:r>
              </a:p>
            </p:txBody>
          </p:sp>
          <p:grpSp>
            <p:nvGrpSpPr>
              <p:cNvPr id="57356" name="Group 11"/>
              <p:cNvGrpSpPr>
                <a:grpSpLocks/>
              </p:cNvGrpSpPr>
              <p:nvPr/>
            </p:nvGrpSpPr>
            <p:grpSpPr bwMode="auto">
              <a:xfrm>
                <a:off x="3744" y="720"/>
                <a:ext cx="834" cy="3235"/>
                <a:chOff x="3744" y="720"/>
                <a:chExt cx="834" cy="3235"/>
              </a:xfrm>
            </p:grpSpPr>
            <p:sp>
              <p:nvSpPr>
                <p:cNvPr id="57358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59" name="AutoShape 13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360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1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2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3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4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5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6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7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8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69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0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1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2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3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4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5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6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7377" name="Group 31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5740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40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40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7378" name="Group 35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5740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40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40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7379" name="Group 39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5740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40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40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7380" name="Group 43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5739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9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99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7381" name="Group 47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5739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9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9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7382" name="Group 51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57391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9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93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7383" name="Group 55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5738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8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9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7384" name="Group 59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57385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86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87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7357" name="Text Box 63"/>
              <p:cNvSpPr txBox="1">
                <a:spLocks noChangeArrowheads="1"/>
              </p:cNvSpPr>
              <p:nvPr/>
            </p:nvSpPr>
            <p:spPr bwMode="auto">
              <a:xfrm>
                <a:off x="2832" y="1776"/>
                <a:ext cx="91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0x0065FDF0</a:t>
                </a:r>
              </a:p>
            </p:txBody>
          </p:sp>
        </p:grpSp>
        <p:sp>
          <p:nvSpPr>
            <p:cNvPr id="57353" name="Text Box 64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57348" name="Text Box 65"/>
          <p:cNvSpPr txBox="1">
            <a:spLocks noChangeArrowheads="1"/>
          </p:cNvSpPr>
          <p:nvPr/>
        </p:nvSpPr>
        <p:spPr bwMode="auto">
          <a:xfrm>
            <a:off x="457200" y="2062163"/>
            <a:ext cx="21082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int  a [ 10 ] ;</a:t>
            </a:r>
            <a:r>
              <a:rPr lang="en-US" altLang="zh-CN" sz="1800"/>
              <a:t>      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int  * p ;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= a ;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*p ; 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++ ;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*( p++ )  ;    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+= 3 ; 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&amp;p ;     </a:t>
            </a:r>
          </a:p>
        </p:txBody>
      </p:sp>
      <p:sp>
        <p:nvSpPr>
          <p:cNvPr id="554050" name="Rectangle 66"/>
          <p:cNvSpPr>
            <a:spLocks noChangeArrowheads="1"/>
          </p:cNvSpPr>
          <p:nvPr/>
        </p:nvSpPr>
        <p:spPr bwMode="auto">
          <a:xfrm>
            <a:off x="1898650" y="2192338"/>
            <a:ext cx="2601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800" b="1" i="1">
                <a:solidFill>
                  <a:srgbClr val="008000"/>
                </a:solidFill>
              </a:rPr>
              <a:t>// a </a:t>
            </a:r>
            <a:r>
              <a:rPr lang="zh-CN" altLang="en-US" sz="1800" b="1" i="1">
                <a:solidFill>
                  <a:srgbClr val="008000"/>
                </a:solidFill>
              </a:rPr>
              <a:t>是内存的直接地址</a:t>
            </a:r>
          </a:p>
        </p:txBody>
      </p:sp>
      <p:sp>
        <p:nvSpPr>
          <p:cNvPr id="57350" name="Text Box 67"/>
          <p:cNvSpPr txBox="1">
            <a:spLocks noChangeArrowheads="1"/>
          </p:cNvSpPr>
          <p:nvPr/>
        </p:nvSpPr>
        <p:spPr bwMode="auto">
          <a:xfrm>
            <a:off x="609600" y="1339850"/>
            <a:ext cx="202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指针变量与数组 </a:t>
            </a:r>
          </a:p>
        </p:txBody>
      </p:sp>
      <p:sp>
        <p:nvSpPr>
          <p:cNvPr id="57351" name="Rectangle 6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05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304800" y="2711450"/>
            <a:ext cx="1524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8370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grpSp>
        <p:nvGrpSpPr>
          <p:cNvPr id="58371" name="Group 7"/>
          <p:cNvGrpSpPr>
            <a:grpSpLocks/>
          </p:cNvGrpSpPr>
          <p:nvPr/>
        </p:nvGrpSpPr>
        <p:grpSpPr bwMode="auto">
          <a:xfrm>
            <a:off x="5178425" y="958850"/>
            <a:ext cx="3736975" cy="5135563"/>
            <a:chOff x="2974" y="720"/>
            <a:chExt cx="2354" cy="3235"/>
          </a:xfrm>
        </p:grpSpPr>
        <p:grpSp>
          <p:nvGrpSpPr>
            <p:cNvPr id="58379" name="Group 8"/>
            <p:cNvGrpSpPr>
              <a:grpSpLocks/>
            </p:cNvGrpSpPr>
            <p:nvPr/>
          </p:nvGrpSpPr>
          <p:grpSpPr bwMode="auto">
            <a:xfrm>
              <a:off x="2974" y="720"/>
              <a:ext cx="2354" cy="3235"/>
              <a:chOff x="2640" y="720"/>
              <a:chExt cx="2354" cy="3235"/>
            </a:xfrm>
          </p:grpSpPr>
          <p:sp>
            <p:nvSpPr>
              <p:cNvPr id="58381" name="Text Box 9"/>
              <p:cNvSpPr txBox="1">
                <a:spLocks noChangeArrowheads="1"/>
              </p:cNvSpPr>
              <p:nvPr/>
            </p:nvSpPr>
            <p:spPr bwMode="auto">
              <a:xfrm>
                <a:off x="4608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sp>
            <p:nvSpPr>
              <p:cNvPr id="58382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0x0065FDE4</a:t>
                </a:r>
              </a:p>
            </p:txBody>
          </p:sp>
          <p:grpSp>
            <p:nvGrpSpPr>
              <p:cNvPr id="58383" name="Group 11"/>
              <p:cNvGrpSpPr>
                <a:grpSpLocks/>
              </p:cNvGrpSpPr>
              <p:nvPr/>
            </p:nvGrpSpPr>
            <p:grpSpPr bwMode="auto">
              <a:xfrm>
                <a:off x="3744" y="720"/>
                <a:ext cx="834" cy="3235"/>
                <a:chOff x="3744" y="720"/>
                <a:chExt cx="834" cy="3235"/>
              </a:xfrm>
            </p:grpSpPr>
            <p:sp>
              <p:nvSpPr>
                <p:cNvPr id="58385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6" name="AutoShape 13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387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8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9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0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1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2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3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4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5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6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7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8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99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0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1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2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3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8404" name="Group 31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5843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3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3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8405" name="Group 35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5843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3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3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8406" name="Group 39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5842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2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2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8407" name="Group 43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58424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2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2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8408" name="Group 47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5842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2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2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8409" name="Group 51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5841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1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2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8410" name="Group 55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58415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16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17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8411" name="Group 59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5841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1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414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8384" name="Text Box 63"/>
              <p:cNvSpPr txBox="1">
                <a:spLocks noChangeArrowheads="1"/>
              </p:cNvSpPr>
              <p:nvPr/>
            </p:nvSpPr>
            <p:spPr bwMode="auto">
              <a:xfrm>
                <a:off x="2832" y="1776"/>
                <a:ext cx="91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0x0065FDF0</a:t>
                </a:r>
              </a:p>
            </p:txBody>
          </p:sp>
        </p:grpSp>
        <p:sp>
          <p:nvSpPr>
            <p:cNvPr id="58380" name="Text Box 64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58372" name="Text Box 65"/>
          <p:cNvSpPr txBox="1">
            <a:spLocks noChangeArrowheads="1"/>
          </p:cNvSpPr>
          <p:nvPr/>
        </p:nvSpPr>
        <p:spPr bwMode="auto">
          <a:xfrm>
            <a:off x="457200" y="2062163"/>
            <a:ext cx="41148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1800"/>
              <a:t>int  a [ 10 ] ;      </a:t>
            </a:r>
            <a:r>
              <a:rPr lang="en-US" altLang="zh-CN" sz="1800" b="1" i="1">
                <a:solidFill>
                  <a:srgbClr val="008000"/>
                </a:solidFill>
              </a:rPr>
              <a:t>// a </a:t>
            </a:r>
            <a:r>
              <a:rPr lang="zh-CN" altLang="en-US" sz="1800" b="1" i="1">
                <a:solidFill>
                  <a:srgbClr val="008000"/>
                </a:solidFill>
              </a:rPr>
              <a:t>是内存的直接地址</a:t>
            </a:r>
          </a:p>
          <a:p>
            <a:pPr>
              <a:lnSpc>
                <a:spcPct val="17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int  * p ;</a:t>
            </a:r>
            <a:r>
              <a:rPr lang="en-US" altLang="zh-CN" sz="1800">
                <a:solidFill>
                  <a:srgbClr val="FFFFFF"/>
                </a:solidFill>
              </a:rPr>
              <a:t>	</a:t>
            </a:r>
            <a:endParaRPr lang="en-US" altLang="zh-CN" sz="1800"/>
          </a:p>
          <a:p>
            <a:pPr>
              <a:lnSpc>
                <a:spcPct val="170000"/>
              </a:lnSpc>
            </a:pPr>
            <a:r>
              <a:rPr lang="en-US" altLang="zh-CN" sz="1800"/>
              <a:t>p = a ;	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*p ;      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++ ;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*( p++ )  ; 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+= 3 ; 	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&amp;p ;     </a:t>
            </a:r>
          </a:p>
        </p:txBody>
      </p:sp>
      <p:sp>
        <p:nvSpPr>
          <p:cNvPr id="555074" name="Rectangle 66"/>
          <p:cNvSpPr>
            <a:spLocks noChangeArrowheads="1"/>
          </p:cNvSpPr>
          <p:nvPr/>
        </p:nvSpPr>
        <p:spPr bwMode="auto">
          <a:xfrm>
            <a:off x="1974850" y="2711450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是指针变量</a:t>
            </a:r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175125" y="1811338"/>
            <a:ext cx="1768475" cy="366712"/>
            <a:chOff x="2582" y="792"/>
            <a:chExt cx="1114" cy="231"/>
          </a:xfrm>
        </p:grpSpPr>
        <p:sp>
          <p:nvSpPr>
            <p:cNvPr id="58377" name="Rectangle 68"/>
            <p:cNvSpPr>
              <a:spLocks noChangeArrowheads="1"/>
            </p:cNvSpPr>
            <p:nvPr/>
          </p:nvSpPr>
          <p:spPr bwMode="auto">
            <a:xfrm>
              <a:off x="2784" y="816"/>
              <a:ext cx="912" cy="192"/>
            </a:xfrm>
            <a:prstGeom prst="rect">
              <a:avLst/>
            </a:prstGeom>
            <a:solidFill>
              <a:srgbClr val="FFE1FF"/>
            </a:solidFill>
            <a:ln w="9525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58378" name="Text Box 69"/>
            <p:cNvSpPr txBox="1">
              <a:spLocks noChangeArrowheads="1"/>
            </p:cNvSpPr>
            <p:nvPr/>
          </p:nvSpPr>
          <p:spPr bwMode="auto">
            <a:xfrm>
              <a:off x="2582" y="79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sp>
        <p:nvSpPr>
          <p:cNvPr id="58375" name="Text Box 70"/>
          <p:cNvSpPr txBox="1">
            <a:spLocks noChangeArrowheads="1"/>
          </p:cNvSpPr>
          <p:nvPr/>
        </p:nvSpPr>
        <p:spPr bwMode="auto">
          <a:xfrm>
            <a:off x="609600" y="1339850"/>
            <a:ext cx="202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指针变量与数组 </a:t>
            </a:r>
          </a:p>
        </p:txBody>
      </p:sp>
      <p:sp>
        <p:nvSpPr>
          <p:cNvPr id="58376" name="Rectangle 7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7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304800" y="3168650"/>
            <a:ext cx="1524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grpSp>
        <p:nvGrpSpPr>
          <p:cNvPr id="59395" name="Group 7"/>
          <p:cNvGrpSpPr>
            <a:grpSpLocks/>
          </p:cNvGrpSpPr>
          <p:nvPr/>
        </p:nvGrpSpPr>
        <p:grpSpPr bwMode="auto">
          <a:xfrm>
            <a:off x="5178425" y="958850"/>
            <a:ext cx="3736975" cy="5135563"/>
            <a:chOff x="2974" y="720"/>
            <a:chExt cx="2354" cy="3235"/>
          </a:xfrm>
        </p:grpSpPr>
        <p:grpSp>
          <p:nvGrpSpPr>
            <p:cNvPr id="59408" name="Group 8"/>
            <p:cNvGrpSpPr>
              <a:grpSpLocks/>
            </p:cNvGrpSpPr>
            <p:nvPr/>
          </p:nvGrpSpPr>
          <p:grpSpPr bwMode="auto">
            <a:xfrm>
              <a:off x="2974" y="720"/>
              <a:ext cx="2354" cy="3235"/>
              <a:chOff x="2640" y="720"/>
              <a:chExt cx="2354" cy="3235"/>
            </a:xfrm>
          </p:grpSpPr>
          <p:sp>
            <p:nvSpPr>
              <p:cNvPr id="59410" name="Text Box 9"/>
              <p:cNvSpPr txBox="1">
                <a:spLocks noChangeArrowheads="1"/>
              </p:cNvSpPr>
              <p:nvPr/>
            </p:nvSpPr>
            <p:spPr bwMode="auto">
              <a:xfrm>
                <a:off x="4608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sp>
            <p:nvSpPr>
              <p:cNvPr id="59411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0x0065FDE4</a:t>
                </a:r>
              </a:p>
            </p:txBody>
          </p:sp>
          <p:grpSp>
            <p:nvGrpSpPr>
              <p:cNvPr id="59412" name="Group 11"/>
              <p:cNvGrpSpPr>
                <a:grpSpLocks/>
              </p:cNvGrpSpPr>
              <p:nvPr/>
            </p:nvGrpSpPr>
            <p:grpSpPr bwMode="auto">
              <a:xfrm>
                <a:off x="3744" y="720"/>
                <a:ext cx="834" cy="3235"/>
                <a:chOff x="3744" y="720"/>
                <a:chExt cx="834" cy="3235"/>
              </a:xfrm>
            </p:grpSpPr>
            <p:sp>
              <p:nvSpPr>
                <p:cNvPr id="59414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15" name="AutoShape 13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416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17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18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19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0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1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2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3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4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5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6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7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8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29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0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1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432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9433" name="Group 31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5946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434" name="Group 35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5945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435" name="Group 39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5945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436" name="Group 43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59453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4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5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437" name="Group 47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5945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438" name="Group 51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59447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9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439" name="Group 55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59444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6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440" name="Group 59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5944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2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9413" name="Text Box 63"/>
              <p:cNvSpPr txBox="1">
                <a:spLocks noChangeArrowheads="1"/>
              </p:cNvSpPr>
              <p:nvPr/>
            </p:nvSpPr>
            <p:spPr bwMode="auto">
              <a:xfrm>
                <a:off x="2832" y="1776"/>
                <a:ext cx="91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0x0065FDF0</a:t>
                </a:r>
              </a:p>
            </p:txBody>
          </p:sp>
        </p:grpSp>
        <p:sp>
          <p:nvSpPr>
            <p:cNvPr id="59409" name="Text Box 64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59396" name="Text Box 65"/>
          <p:cNvSpPr txBox="1">
            <a:spLocks noChangeArrowheads="1"/>
          </p:cNvSpPr>
          <p:nvPr/>
        </p:nvSpPr>
        <p:spPr bwMode="auto">
          <a:xfrm>
            <a:off x="457200" y="2062163"/>
            <a:ext cx="4186238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1800"/>
              <a:t>int  a [ 10 ] ;      </a:t>
            </a:r>
            <a:r>
              <a:rPr lang="en-US" altLang="zh-CN" sz="1800" b="1" i="1">
                <a:solidFill>
                  <a:srgbClr val="008000"/>
                </a:solidFill>
              </a:rPr>
              <a:t>// a </a:t>
            </a:r>
            <a:r>
              <a:rPr lang="zh-CN" altLang="en-US" sz="1800" b="1" i="1">
                <a:solidFill>
                  <a:srgbClr val="008000"/>
                </a:solidFill>
              </a:rPr>
              <a:t>是内存的直接地址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int  * p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是指针变量</a:t>
            </a:r>
          </a:p>
          <a:p>
            <a:pPr>
              <a:lnSpc>
                <a:spcPct val="17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p = a ;</a:t>
            </a:r>
            <a:r>
              <a:rPr lang="en-US" altLang="zh-CN" sz="1800"/>
              <a:t>	</a:t>
            </a:r>
            <a:endParaRPr lang="en-US" altLang="zh-CN" sz="1800" i="1">
              <a:solidFill>
                <a:srgbClr val="0000FF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*p ;      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++ ;	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*( p++ )  ;    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+= 3 ; 	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&amp;p ;     </a:t>
            </a:r>
          </a:p>
        </p:txBody>
      </p:sp>
      <p:sp>
        <p:nvSpPr>
          <p:cNvPr id="556098" name="Rectangle 66"/>
          <p:cNvSpPr>
            <a:spLocks noChangeArrowheads="1"/>
          </p:cNvSpPr>
          <p:nvPr/>
        </p:nvSpPr>
        <p:spPr bwMode="auto">
          <a:xfrm>
            <a:off x="1974850" y="3168650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p</a:t>
            </a:r>
            <a:r>
              <a:rPr lang="zh-CN" altLang="en-US" sz="1800" b="1" i="1">
                <a:solidFill>
                  <a:srgbClr val="008000"/>
                </a:solidFill>
              </a:rPr>
              <a:t>的值是</a:t>
            </a:r>
            <a:r>
              <a:rPr lang="en-US" altLang="zh-CN" sz="1800" b="1" i="1">
                <a:solidFill>
                  <a:srgbClr val="008000"/>
                </a:solidFill>
              </a:rPr>
              <a:t>a[0]</a:t>
            </a:r>
            <a:r>
              <a:rPr lang="zh-CN" altLang="en-US" sz="1800" b="1" i="1">
                <a:solidFill>
                  <a:srgbClr val="008000"/>
                </a:solidFill>
              </a:rPr>
              <a:t>的地址</a:t>
            </a:r>
          </a:p>
        </p:txBody>
      </p:sp>
      <p:grpSp>
        <p:nvGrpSpPr>
          <p:cNvPr id="59398" name="Group 67"/>
          <p:cNvGrpSpPr>
            <a:grpSpLocks/>
          </p:cNvGrpSpPr>
          <p:nvPr/>
        </p:nvGrpSpPr>
        <p:grpSpPr bwMode="auto">
          <a:xfrm>
            <a:off x="4175125" y="1811338"/>
            <a:ext cx="1768475" cy="366712"/>
            <a:chOff x="2582" y="792"/>
            <a:chExt cx="1114" cy="231"/>
          </a:xfrm>
        </p:grpSpPr>
        <p:sp>
          <p:nvSpPr>
            <p:cNvPr id="59406" name="Rectangle 68"/>
            <p:cNvSpPr>
              <a:spLocks noChangeArrowheads="1"/>
            </p:cNvSpPr>
            <p:nvPr/>
          </p:nvSpPr>
          <p:spPr bwMode="auto">
            <a:xfrm>
              <a:off x="2784" y="816"/>
              <a:ext cx="912" cy="192"/>
            </a:xfrm>
            <a:prstGeom prst="rect">
              <a:avLst/>
            </a:prstGeom>
            <a:solidFill>
              <a:srgbClr val="FFE1FF"/>
            </a:solidFill>
            <a:ln w="9525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59407" name="Text Box 69"/>
            <p:cNvSpPr txBox="1">
              <a:spLocks noChangeArrowheads="1"/>
            </p:cNvSpPr>
            <p:nvPr/>
          </p:nvSpPr>
          <p:spPr bwMode="auto">
            <a:xfrm>
              <a:off x="2582" y="79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sp>
        <p:nvSpPr>
          <p:cNvPr id="556102" name="Rectangle 70"/>
          <p:cNvSpPr>
            <a:spLocks noChangeArrowheads="1"/>
          </p:cNvSpPr>
          <p:nvPr/>
        </p:nvSpPr>
        <p:spPr bwMode="auto">
          <a:xfrm>
            <a:off x="4578350" y="1841500"/>
            <a:ext cx="1277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CN" sz="1600"/>
              <a:t>0x0065FDE4</a:t>
            </a:r>
          </a:p>
        </p:txBody>
      </p: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5943600" y="1720850"/>
            <a:ext cx="990600" cy="228600"/>
            <a:chOff x="3744" y="1200"/>
            <a:chExt cx="624" cy="144"/>
          </a:xfrm>
        </p:grpSpPr>
        <p:sp>
          <p:nvSpPr>
            <p:cNvPr id="59403" name="Line 72"/>
            <p:cNvSpPr>
              <a:spLocks noChangeShapeType="1"/>
            </p:cNvSpPr>
            <p:nvPr/>
          </p:nvSpPr>
          <p:spPr bwMode="auto">
            <a:xfrm>
              <a:off x="3744" y="1344"/>
              <a:ext cx="24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04" name="Line 73"/>
            <p:cNvSpPr>
              <a:spLocks noChangeShapeType="1"/>
            </p:cNvSpPr>
            <p:nvPr/>
          </p:nvSpPr>
          <p:spPr bwMode="auto">
            <a:xfrm flipV="1">
              <a:off x="3984" y="1200"/>
              <a:ext cx="0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05" name="Line 74"/>
            <p:cNvSpPr>
              <a:spLocks noChangeShapeType="1"/>
            </p:cNvSpPr>
            <p:nvPr/>
          </p:nvSpPr>
          <p:spPr bwMode="auto">
            <a:xfrm>
              <a:off x="3984" y="1200"/>
              <a:ext cx="38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9401" name="Text Box 75"/>
          <p:cNvSpPr txBox="1">
            <a:spLocks noChangeArrowheads="1"/>
          </p:cNvSpPr>
          <p:nvPr/>
        </p:nvSpPr>
        <p:spPr bwMode="auto">
          <a:xfrm>
            <a:off x="609600" y="1339850"/>
            <a:ext cx="202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指针变量与数组 </a:t>
            </a:r>
          </a:p>
        </p:txBody>
      </p:sp>
      <p:sp>
        <p:nvSpPr>
          <p:cNvPr id="59402" name="Rectangle 7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98" grpId="0" autoUpdateAnimBg="0"/>
      <p:bldP spid="55610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685800" y="1949450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说明格式为：</a:t>
            </a:r>
            <a:r>
              <a:rPr lang="zh-CN" altLang="en-US" sz="2000">
                <a:ea typeface="Arial Unicode MS"/>
                <a:cs typeface="Arial Unicode MS"/>
              </a:rPr>
              <a:t>		</a:t>
            </a:r>
          </a:p>
          <a:p>
            <a:pPr algn="just">
              <a:lnSpc>
                <a:spcPct val="180000"/>
              </a:lnSpc>
            </a:pPr>
            <a:r>
              <a:rPr lang="zh-CN" altLang="en-US" sz="2000">
                <a:ea typeface="Arial Unicode MS"/>
                <a:cs typeface="Arial Unicode MS"/>
              </a:rPr>
              <a:t>			</a:t>
            </a:r>
            <a:r>
              <a:rPr lang="zh-CN" altLang="en-US" sz="2000" b="1" i="1">
                <a:solidFill>
                  <a:srgbClr val="0000FF"/>
                </a:solidFill>
                <a:ea typeface="Arial Unicode MS"/>
                <a:cs typeface="Arial Unicode MS"/>
              </a:rPr>
              <a:t>类型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ea typeface="Arial Unicode MS"/>
                <a:cs typeface="Arial Unicode MS"/>
              </a:rPr>
              <a:t>标识符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en-US" altLang="zh-CN" sz="2000">
                <a:ea typeface="Arial Unicode MS"/>
                <a:cs typeface="Arial Unicode MS"/>
              </a:rPr>
              <a:t>[ </a:t>
            </a:r>
            <a:r>
              <a:rPr lang="zh-CN" altLang="en-US" sz="2000" i="1">
                <a:ea typeface="Arial Unicode MS"/>
                <a:cs typeface="Arial Unicode MS"/>
              </a:rPr>
              <a:t>表达式</a:t>
            </a:r>
            <a:r>
              <a:rPr lang="zh-CN" altLang="en-US" sz="2000">
                <a:ea typeface="Arial Unicode MS"/>
                <a:cs typeface="Arial Unicode MS"/>
              </a:rPr>
              <a:t> </a:t>
            </a:r>
            <a:r>
              <a:rPr lang="en-US" altLang="zh-CN" sz="2000">
                <a:ea typeface="Arial Unicode MS"/>
                <a:cs typeface="Arial Unicode MS"/>
              </a:rPr>
              <a:t>] ; </a:t>
            </a: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一维数组定义与初始化</a:t>
            </a:r>
          </a:p>
        </p:txBody>
      </p:sp>
      <p:sp>
        <p:nvSpPr>
          <p:cNvPr id="512007" name="AutoShape 7"/>
          <p:cNvSpPr>
            <a:spLocks/>
          </p:cNvSpPr>
          <p:nvPr/>
        </p:nvSpPr>
        <p:spPr bwMode="auto">
          <a:xfrm>
            <a:off x="4876800" y="403860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16148"/>
              <a:gd name="adj5" fmla="val -148440"/>
              <a:gd name="adj6" fmla="val -5442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数组元素类型</a:t>
            </a:r>
          </a:p>
        </p:txBody>
      </p:sp>
      <p:sp>
        <p:nvSpPr>
          <p:cNvPr id="14340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7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81000" y="3625850"/>
            <a:ext cx="1524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0418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grpSp>
        <p:nvGrpSpPr>
          <p:cNvPr id="60419" name="Group 7"/>
          <p:cNvGrpSpPr>
            <a:grpSpLocks/>
          </p:cNvGrpSpPr>
          <p:nvPr/>
        </p:nvGrpSpPr>
        <p:grpSpPr bwMode="auto">
          <a:xfrm>
            <a:off x="5178425" y="958850"/>
            <a:ext cx="3736975" cy="5135563"/>
            <a:chOff x="2974" y="720"/>
            <a:chExt cx="2354" cy="3235"/>
          </a:xfrm>
        </p:grpSpPr>
        <p:grpSp>
          <p:nvGrpSpPr>
            <p:cNvPr id="60433" name="Group 8"/>
            <p:cNvGrpSpPr>
              <a:grpSpLocks/>
            </p:cNvGrpSpPr>
            <p:nvPr/>
          </p:nvGrpSpPr>
          <p:grpSpPr bwMode="auto">
            <a:xfrm>
              <a:off x="2974" y="720"/>
              <a:ext cx="2354" cy="3235"/>
              <a:chOff x="2640" y="720"/>
              <a:chExt cx="2354" cy="3235"/>
            </a:xfrm>
          </p:grpSpPr>
          <p:sp>
            <p:nvSpPr>
              <p:cNvPr id="60435" name="Text Box 9"/>
              <p:cNvSpPr txBox="1">
                <a:spLocks noChangeArrowheads="1"/>
              </p:cNvSpPr>
              <p:nvPr/>
            </p:nvSpPr>
            <p:spPr bwMode="auto">
              <a:xfrm>
                <a:off x="4608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sp>
            <p:nvSpPr>
              <p:cNvPr id="60436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0x0065FDE4</a:t>
                </a:r>
              </a:p>
            </p:txBody>
          </p:sp>
          <p:grpSp>
            <p:nvGrpSpPr>
              <p:cNvPr id="60437" name="Group 11"/>
              <p:cNvGrpSpPr>
                <a:grpSpLocks/>
              </p:cNvGrpSpPr>
              <p:nvPr/>
            </p:nvGrpSpPr>
            <p:grpSpPr bwMode="auto">
              <a:xfrm>
                <a:off x="3744" y="720"/>
                <a:ext cx="834" cy="3235"/>
                <a:chOff x="3744" y="720"/>
                <a:chExt cx="834" cy="3235"/>
              </a:xfrm>
            </p:grpSpPr>
            <p:sp>
              <p:nvSpPr>
                <p:cNvPr id="60439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40" name="AutoShape 13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441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42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43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44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45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46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47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48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49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50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51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52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53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54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55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56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457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0458" name="Group 31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6048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8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8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0459" name="Group 35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6048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8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8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0460" name="Group 39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6048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8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8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0461" name="Group 43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6047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7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8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0462" name="Group 47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6047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76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77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0463" name="Group 51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60472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7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7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0464" name="Group 55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60469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70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71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0465" name="Group 59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60466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6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68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0438" name="Text Box 63"/>
              <p:cNvSpPr txBox="1">
                <a:spLocks noChangeArrowheads="1"/>
              </p:cNvSpPr>
              <p:nvPr/>
            </p:nvSpPr>
            <p:spPr bwMode="auto">
              <a:xfrm>
                <a:off x="2832" y="1776"/>
                <a:ext cx="91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0x0065FDF0</a:t>
                </a:r>
              </a:p>
            </p:txBody>
          </p:sp>
        </p:grpSp>
        <p:sp>
          <p:nvSpPr>
            <p:cNvPr id="60434" name="Text Box 64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0420" name="Text Box 65"/>
          <p:cNvSpPr txBox="1">
            <a:spLocks noChangeArrowheads="1"/>
          </p:cNvSpPr>
          <p:nvPr/>
        </p:nvSpPr>
        <p:spPr bwMode="auto">
          <a:xfrm>
            <a:off x="457200" y="2062163"/>
            <a:ext cx="43307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1800"/>
              <a:t>int  a [ 10 ] ;      </a:t>
            </a:r>
            <a:r>
              <a:rPr lang="en-US" altLang="zh-CN" sz="1800" b="1" i="1">
                <a:solidFill>
                  <a:srgbClr val="008000"/>
                </a:solidFill>
              </a:rPr>
              <a:t>// a </a:t>
            </a:r>
            <a:r>
              <a:rPr lang="zh-CN" altLang="en-US" sz="1800" b="1" i="1">
                <a:solidFill>
                  <a:srgbClr val="008000"/>
                </a:solidFill>
              </a:rPr>
              <a:t>是内存的直接地址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int  * p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是指针变量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= a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</a:t>
            </a:r>
            <a:r>
              <a:rPr lang="zh-CN" altLang="en-US" sz="1800" b="1" i="1">
                <a:solidFill>
                  <a:srgbClr val="008000"/>
                </a:solidFill>
              </a:rPr>
              <a:t>的值是</a:t>
            </a:r>
            <a:r>
              <a:rPr lang="en-US" altLang="zh-CN" sz="1800" b="1" i="1">
                <a:solidFill>
                  <a:srgbClr val="008000"/>
                </a:solidFill>
              </a:rPr>
              <a:t>a[0]</a:t>
            </a:r>
            <a:r>
              <a:rPr lang="zh-CN" altLang="en-US" sz="1800" b="1" i="1">
                <a:solidFill>
                  <a:srgbClr val="008000"/>
                </a:solidFill>
              </a:rPr>
              <a:t>的地址</a:t>
            </a:r>
          </a:p>
          <a:p>
            <a:pPr>
              <a:lnSpc>
                <a:spcPct val="17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cout &lt;&lt; *p ;</a:t>
            </a:r>
            <a:r>
              <a:rPr lang="en-US" altLang="zh-CN" sz="1800"/>
              <a:t>      </a:t>
            </a:r>
            <a:endParaRPr lang="en-US" altLang="zh-CN" sz="1800" i="1">
              <a:solidFill>
                <a:srgbClr val="0000FF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1800"/>
              <a:t>p ++ ;	          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*( p++ )  ;    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+= 3 ; 	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&amp;p ;     </a:t>
            </a:r>
          </a:p>
        </p:txBody>
      </p:sp>
      <p:sp>
        <p:nvSpPr>
          <p:cNvPr id="557122" name="Rectangle 66"/>
          <p:cNvSpPr>
            <a:spLocks noChangeArrowheads="1"/>
          </p:cNvSpPr>
          <p:nvPr/>
        </p:nvSpPr>
        <p:spPr bwMode="auto">
          <a:xfrm>
            <a:off x="2006600" y="3640138"/>
            <a:ext cx="321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间址访问，输出 </a:t>
            </a:r>
            <a:r>
              <a:rPr lang="en-US" altLang="zh-CN" sz="1800" b="1" i="1">
                <a:solidFill>
                  <a:srgbClr val="008000"/>
                </a:solidFill>
              </a:rPr>
              <a:t>a[0] </a:t>
            </a:r>
            <a:r>
              <a:rPr lang="zh-CN" altLang="en-US" sz="1800" b="1" i="1">
                <a:solidFill>
                  <a:srgbClr val="008000"/>
                </a:solidFill>
              </a:rPr>
              <a:t>的值</a:t>
            </a:r>
          </a:p>
        </p:txBody>
      </p:sp>
      <p:grpSp>
        <p:nvGrpSpPr>
          <p:cNvPr id="60422" name="Group 67"/>
          <p:cNvGrpSpPr>
            <a:grpSpLocks/>
          </p:cNvGrpSpPr>
          <p:nvPr/>
        </p:nvGrpSpPr>
        <p:grpSpPr bwMode="auto">
          <a:xfrm>
            <a:off x="4175125" y="1811338"/>
            <a:ext cx="1768475" cy="366712"/>
            <a:chOff x="2582" y="792"/>
            <a:chExt cx="1114" cy="231"/>
          </a:xfrm>
        </p:grpSpPr>
        <p:sp>
          <p:nvSpPr>
            <p:cNvPr id="60431" name="Rectangle 68"/>
            <p:cNvSpPr>
              <a:spLocks noChangeArrowheads="1"/>
            </p:cNvSpPr>
            <p:nvPr/>
          </p:nvSpPr>
          <p:spPr bwMode="auto">
            <a:xfrm>
              <a:off x="2784" y="816"/>
              <a:ext cx="912" cy="192"/>
            </a:xfrm>
            <a:prstGeom prst="rect">
              <a:avLst/>
            </a:prstGeom>
            <a:solidFill>
              <a:srgbClr val="FFE1FF"/>
            </a:solidFill>
            <a:ln w="9525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0432" name="Text Box 69"/>
            <p:cNvSpPr txBox="1">
              <a:spLocks noChangeArrowheads="1"/>
            </p:cNvSpPr>
            <p:nvPr/>
          </p:nvSpPr>
          <p:spPr bwMode="auto">
            <a:xfrm>
              <a:off x="2582" y="79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sp>
        <p:nvSpPr>
          <p:cNvPr id="60423" name="Rectangle 70"/>
          <p:cNvSpPr>
            <a:spLocks noChangeArrowheads="1"/>
          </p:cNvSpPr>
          <p:nvPr/>
        </p:nvSpPr>
        <p:spPr bwMode="auto">
          <a:xfrm>
            <a:off x="4578350" y="1841500"/>
            <a:ext cx="1277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CN" sz="1600"/>
              <a:t>0x0065FDE4</a:t>
            </a:r>
          </a:p>
        </p:txBody>
      </p:sp>
      <p:grpSp>
        <p:nvGrpSpPr>
          <p:cNvPr id="60424" name="Group 71"/>
          <p:cNvGrpSpPr>
            <a:grpSpLocks/>
          </p:cNvGrpSpPr>
          <p:nvPr/>
        </p:nvGrpSpPr>
        <p:grpSpPr bwMode="auto">
          <a:xfrm>
            <a:off x="5943600" y="1720850"/>
            <a:ext cx="990600" cy="228600"/>
            <a:chOff x="3744" y="1200"/>
            <a:chExt cx="624" cy="144"/>
          </a:xfrm>
        </p:grpSpPr>
        <p:sp>
          <p:nvSpPr>
            <p:cNvPr id="60428" name="Line 72"/>
            <p:cNvSpPr>
              <a:spLocks noChangeShapeType="1"/>
            </p:cNvSpPr>
            <p:nvPr/>
          </p:nvSpPr>
          <p:spPr bwMode="auto">
            <a:xfrm>
              <a:off x="3744" y="1344"/>
              <a:ext cx="24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29" name="Line 73"/>
            <p:cNvSpPr>
              <a:spLocks noChangeShapeType="1"/>
            </p:cNvSpPr>
            <p:nvPr/>
          </p:nvSpPr>
          <p:spPr bwMode="auto">
            <a:xfrm flipV="1">
              <a:off x="3984" y="1200"/>
              <a:ext cx="0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30" name="Line 74"/>
            <p:cNvSpPr>
              <a:spLocks noChangeShapeType="1"/>
            </p:cNvSpPr>
            <p:nvPr/>
          </p:nvSpPr>
          <p:spPr bwMode="auto">
            <a:xfrm>
              <a:off x="3984" y="1200"/>
              <a:ext cx="38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57131" name="Oval 75"/>
          <p:cNvSpPr>
            <a:spLocks noChangeArrowheads="1"/>
          </p:cNvSpPr>
          <p:nvPr/>
        </p:nvSpPr>
        <p:spPr bwMode="auto">
          <a:xfrm>
            <a:off x="7010400" y="1568450"/>
            <a:ext cx="1143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1</a:t>
            </a:r>
          </a:p>
        </p:txBody>
      </p:sp>
      <p:sp>
        <p:nvSpPr>
          <p:cNvPr id="60426" name="Text Box 76"/>
          <p:cNvSpPr txBox="1">
            <a:spLocks noChangeArrowheads="1"/>
          </p:cNvSpPr>
          <p:nvPr/>
        </p:nvSpPr>
        <p:spPr bwMode="auto">
          <a:xfrm>
            <a:off x="609600" y="1339850"/>
            <a:ext cx="202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指针变量与数组 </a:t>
            </a:r>
          </a:p>
        </p:txBody>
      </p:sp>
      <p:sp>
        <p:nvSpPr>
          <p:cNvPr id="60427" name="Rectangle 7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5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22" grpId="0" autoUpdateAnimBg="0"/>
      <p:bldP spid="557131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304800" y="4083050"/>
            <a:ext cx="1524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1442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grpSp>
        <p:nvGrpSpPr>
          <p:cNvPr id="61443" name="Group 7"/>
          <p:cNvGrpSpPr>
            <a:grpSpLocks/>
          </p:cNvGrpSpPr>
          <p:nvPr/>
        </p:nvGrpSpPr>
        <p:grpSpPr bwMode="auto">
          <a:xfrm>
            <a:off x="5178425" y="958850"/>
            <a:ext cx="3736975" cy="5135563"/>
            <a:chOff x="2974" y="720"/>
            <a:chExt cx="2354" cy="3235"/>
          </a:xfrm>
        </p:grpSpPr>
        <p:grpSp>
          <p:nvGrpSpPr>
            <p:cNvPr id="61456" name="Group 8"/>
            <p:cNvGrpSpPr>
              <a:grpSpLocks/>
            </p:cNvGrpSpPr>
            <p:nvPr/>
          </p:nvGrpSpPr>
          <p:grpSpPr bwMode="auto">
            <a:xfrm>
              <a:off x="2974" y="720"/>
              <a:ext cx="2354" cy="3235"/>
              <a:chOff x="2640" y="720"/>
              <a:chExt cx="2354" cy="3235"/>
            </a:xfrm>
          </p:grpSpPr>
          <p:sp>
            <p:nvSpPr>
              <p:cNvPr id="61458" name="Text Box 9"/>
              <p:cNvSpPr txBox="1">
                <a:spLocks noChangeArrowheads="1"/>
              </p:cNvSpPr>
              <p:nvPr/>
            </p:nvSpPr>
            <p:spPr bwMode="auto">
              <a:xfrm>
                <a:off x="4608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sp>
            <p:nvSpPr>
              <p:cNvPr id="61459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0x0065FDE4</a:t>
                </a:r>
              </a:p>
            </p:txBody>
          </p:sp>
          <p:grpSp>
            <p:nvGrpSpPr>
              <p:cNvPr id="61460" name="Group 11"/>
              <p:cNvGrpSpPr>
                <a:grpSpLocks/>
              </p:cNvGrpSpPr>
              <p:nvPr/>
            </p:nvGrpSpPr>
            <p:grpSpPr bwMode="auto">
              <a:xfrm>
                <a:off x="3744" y="720"/>
                <a:ext cx="834" cy="3235"/>
                <a:chOff x="3744" y="720"/>
                <a:chExt cx="834" cy="3235"/>
              </a:xfrm>
            </p:grpSpPr>
            <p:sp>
              <p:nvSpPr>
                <p:cNvPr id="61462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63" name="AutoShape 13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464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65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66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67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68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69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70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71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72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73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74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75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76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77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78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79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480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1481" name="Group 31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6151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1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1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482" name="Group 35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6150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0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0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483" name="Group 39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6150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0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0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484" name="Group 43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6150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0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0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485" name="Group 47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6149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49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00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486" name="Group 51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61495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49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49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487" name="Group 55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6149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49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49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1488" name="Group 59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61489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49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491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1461" name="Text Box 63"/>
              <p:cNvSpPr txBox="1">
                <a:spLocks noChangeArrowheads="1"/>
              </p:cNvSpPr>
              <p:nvPr/>
            </p:nvSpPr>
            <p:spPr bwMode="auto">
              <a:xfrm>
                <a:off x="2832" y="1776"/>
                <a:ext cx="91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0x0065FDF0</a:t>
                </a:r>
              </a:p>
            </p:txBody>
          </p:sp>
        </p:grpSp>
        <p:sp>
          <p:nvSpPr>
            <p:cNvPr id="61457" name="Text Box 64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1444" name="Text Box 65"/>
          <p:cNvSpPr txBox="1">
            <a:spLocks noChangeArrowheads="1"/>
          </p:cNvSpPr>
          <p:nvPr/>
        </p:nvSpPr>
        <p:spPr bwMode="auto">
          <a:xfrm>
            <a:off x="457200" y="2062163"/>
            <a:ext cx="47625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1800"/>
              <a:t>int  a [ 10 ] ;      </a:t>
            </a:r>
            <a:r>
              <a:rPr lang="en-US" altLang="zh-CN" sz="1800" b="1" i="1">
                <a:solidFill>
                  <a:srgbClr val="008000"/>
                </a:solidFill>
              </a:rPr>
              <a:t>// a </a:t>
            </a:r>
            <a:r>
              <a:rPr lang="zh-CN" altLang="en-US" sz="1800" b="1" i="1">
                <a:solidFill>
                  <a:srgbClr val="008000"/>
                </a:solidFill>
              </a:rPr>
              <a:t>是内存的直接地址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int  * p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是指针变量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= a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</a:t>
            </a:r>
            <a:r>
              <a:rPr lang="zh-CN" altLang="en-US" sz="1800" b="1" i="1">
                <a:solidFill>
                  <a:srgbClr val="008000"/>
                </a:solidFill>
              </a:rPr>
              <a:t>的值是</a:t>
            </a:r>
            <a:r>
              <a:rPr lang="en-US" altLang="zh-CN" sz="1800" b="1" i="1">
                <a:solidFill>
                  <a:srgbClr val="008000"/>
                </a:solidFill>
              </a:rPr>
              <a:t>a[0]</a:t>
            </a:r>
            <a:r>
              <a:rPr lang="zh-CN" altLang="en-US" sz="1800" b="1" i="1">
                <a:solidFill>
                  <a:srgbClr val="008000"/>
                </a:solidFill>
              </a:rPr>
              <a:t>的地址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*p ;  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间址访问，输出 </a:t>
            </a:r>
            <a:r>
              <a:rPr lang="en-US" altLang="zh-CN" sz="1800" b="1" i="1">
                <a:solidFill>
                  <a:srgbClr val="008000"/>
                </a:solidFill>
              </a:rPr>
              <a:t>a[0] </a:t>
            </a:r>
            <a:r>
              <a:rPr lang="zh-CN" altLang="en-US" sz="1800" b="1" i="1">
                <a:solidFill>
                  <a:srgbClr val="008000"/>
                </a:solidFill>
              </a:rPr>
              <a:t>的值</a:t>
            </a:r>
          </a:p>
          <a:p>
            <a:pPr>
              <a:lnSpc>
                <a:spcPct val="17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p ++ ;</a:t>
            </a:r>
            <a:r>
              <a:rPr lang="en-US" altLang="zh-CN" sz="1800"/>
              <a:t>	</a:t>
            </a:r>
            <a:endParaRPr lang="en-US" altLang="zh-CN" sz="1800" i="1">
              <a:solidFill>
                <a:srgbClr val="0000FF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*( p++ )  ;    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+= 3 ; 	          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&amp;p ;     </a:t>
            </a:r>
          </a:p>
        </p:txBody>
      </p:sp>
      <p:sp>
        <p:nvSpPr>
          <p:cNvPr id="558146" name="Rectangle 66"/>
          <p:cNvSpPr>
            <a:spLocks noChangeArrowheads="1"/>
          </p:cNvSpPr>
          <p:nvPr/>
        </p:nvSpPr>
        <p:spPr bwMode="auto">
          <a:xfrm>
            <a:off x="1905000" y="4097338"/>
            <a:ext cx="1435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a[1]</a:t>
            </a:r>
          </a:p>
        </p:txBody>
      </p:sp>
      <p:grpSp>
        <p:nvGrpSpPr>
          <p:cNvPr id="61446" name="Group 67"/>
          <p:cNvGrpSpPr>
            <a:grpSpLocks/>
          </p:cNvGrpSpPr>
          <p:nvPr/>
        </p:nvGrpSpPr>
        <p:grpSpPr bwMode="auto">
          <a:xfrm>
            <a:off x="4175125" y="1811338"/>
            <a:ext cx="1768475" cy="366712"/>
            <a:chOff x="2582" y="792"/>
            <a:chExt cx="1114" cy="231"/>
          </a:xfrm>
        </p:grpSpPr>
        <p:sp>
          <p:nvSpPr>
            <p:cNvPr id="61454" name="Rectangle 68"/>
            <p:cNvSpPr>
              <a:spLocks noChangeArrowheads="1"/>
            </p:cNvSpPr>
            <p:nvPr/>
          </p:nvSpPr>
          <p:spPr bwMode="auto">
            <a:xfrm>
              <a:off x="2784" y="816"/>
              <a:ext cx="912" cy="192"/>
            </a:xfrm>
            <a:prstGeom prst="rect">
              <a:avLst/>
            </a:prstGeom>
            <a:solidFill>
              <a:srgbClr val="FFE1FF"/>
            </a:solidFill>
            <a:ln w="9525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1455" name="Text Box 69"/>
            <p:cNvSpPr txBox="1">
              <a:spLocks noChangeArrowheads="1"/>
            </p:cNvSpPr>
            <p:nvPr/>
          </p:nvSpPr>
          <p:spPr bwMode="auto">
            <a:xfrm>
              <a:off x="2582" y="79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sp>
        <p:nvSpPr>
          <p:cNvPr id="61447" name="Rectangle 70"/>
          <p:cNvSpPr>
            <a:spLocks noChangeArrowheads="1"/>
          </p:cNvSpPr>
          <p:nvPr/>
        </p:nvSpPr>
        <p:spPr bwMode="auto">
          <a:xfrm>
            <a:off x="4578350" y="1841500"/>
            <a:ext cx="1277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CN" sz="1600"/>
              <a:t>0x0065FDE4</a:t>
            </a:r>
          </a:p>
        </p:txBody>
      </p:sp>
      <p:grpSp>
        <p:nvGrpSpPr>
          <p:cNvPr id="61448" name="Group 71"/>
          <p:cNvGrpSpPr>
            <a:grpSpLocks/>
          </p:cNvGrpSpPr>
          <p:nvPr/>
        </p:nvGrpSpPr>
        <p:grpSpPr bwMode="auto">
          <a:xfrm>
            <a:off x="5943600" y="1720850"/>
            <a:ext cx="990600" cy="228600"/>
            <a:chOff x="3744" y="1200"/>
            <a:chExt cx="624" cy="144"/>
          </a:xfrm>
        </p:grpSpPr>
        <p:sp>
          <p:nvSpPr>
            <p:cNvPr id="61451" name="Line 72"/>
            <p:cNvSpPr>
              <a:spLocks noChangeShapeType="1"/>
            </p:cNvSpPr>
            <p:nvPr/>
          </p:nvSpPr>
          <p:spPr bwMode="auto">
            <a:xfrm>
              <a:off x="3744" y="1344"/>
              <a:ext cx="24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52" name="Line 73"/>
            <p:cNvSpPr>
              <a:spLocks noChangeShapeType="1"/>
            </p:cNvSpPr>
            <p:nvPr/>
          </p:nvSpPr>
          <p:spPr bwMode="auto">
            <a:xfrm flipV="1">
              <a:off x="3984" y="1200"/>
              <a:ext cx="0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53" name="Line 74"/>
            <p:cNvSpPr>
              <a:spLocks noChangeShapeType="1"/>
            </p:cNvSpPr>
            <p:nvPr/>
          </p:nvSpPr>
          <p:spPr bwMode="auto">
            <a:xfrm>
              <a:off x="3984" y="1200"/>
              <a:ext cx="38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449" name="Text Box 75"/>
          <p:cNvSpPr txBox="1">
            <a:spLocks noChangeArrowheads="1"/>
          </p:cNvSpPr>
          <p:nvPr/>
        </p:nvSpPr>
        <p:spPr bwMode="auto">
          <a:xfrm>
            <a:off x="609600" y="1339850"/>
            <a:ext cx="202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指针变量与数组 </a:t>
            </a:r>
          </a:p>
        </p:txBody>
      </p:sp>
      <p:sp>
        <p:nvSpPr>
          <p:cNvPr id="61450" name="Rectangle 7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14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304800" y="4083050"/>
            <a:ext cx="1524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2466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grpSp>
        <p:nvGrpSpPr>
          <p:cNvPr id="62467" name="Group 7"/>
          <p:cNvGrpSpPr>
            <a:grpSpLocks/>
          </p:cNvGrpSpPr>
          <p:nvPr/>
        </p:nvGrpSpPr>
        <p:grpSpPr bwMode="auto">
          <a:xfrm>
            <a:off x="5178425" y="958850"/>
            <a:ext cx="3736975" cy="5135563"/>
            <a:chOff x="2974" y="720"/>
            <a:chExt cx="2354" cy="3235"/>
          </a:xfrm>
        </p:grpSpPr>
        <p:grpSp>
          <p:nvGrpSpPr>
            <p:cNvPr id="62479" name="Group 8"/>
            <p:cNvGrpSpPr>
              <a:grpSpLocks/>
            </p:cNvGrpSpPr>
            <p:nvPr/>
          </p:nvGrpSpPr>
          <p:grpSpPr bwMode="auto">
            <a:xfrm>
              <a:off x="2974" y="720"/>
              <a:ext cx="2354" cy="3235"/>
              <a:chOff x="2640" y="720"/>
              <a:chExt cx="2354" cy="3235"/>
            </a:xfrm>
          </p:grpSpPr>
          <p:sp>
            <p:nvSpPr>
              <p:cNvPr id="62481" name="Text Box 9"/>
              <p:cNvSpPr txBox="1">
                <a:spLocks noChangeArrowheads="1"/>
              </p:cNvSpPr>
              <p:nvPr/>
            </p:nvSpPr>
            <p:spPr bwMode="auto">
              <a:xfrm>
                <a:off x="4608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sp>
            <p:nvSpPr>
              <p:cNvPr id="62482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0x0065FDE4</a:t>
                </a:r>
              </a:p>
            </p:txBody>
          </p:sp>
          <p:grpSp>
            <p:nvGrpSpPr>
              <p:cNvPr id="62483" name="Group 11"/>
              <p:cNvGrpSpPr>
                <a:grpSpLocks/>
              </p:cNvGrpSpPr>
              <p:nvPr/>
            </p:nvGrpSpPr>
            <p:grpSpPr bwMode="auto">
              <a:xfrm>
                <a:off x="3744" y="720"/>
                <a:ext cx="834" cy="3235"/>
                <a:chOff x="3744" y="720"/>
                <a:chExt cx="834" cy="3235"/>
              </a:xfrm>
            </p:grpSpPr>
            <p:sp>
              <p:nvSpPr>
                <p:cNvPr id="62485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86" name="AutoShape 13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487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88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89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90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91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92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93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94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95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96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97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98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99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00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01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02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03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2504" name="Group 31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6253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3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3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505" name="Group 35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6253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3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3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506" name="Group 39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6252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2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2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507" name="Group 43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62524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2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2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508" name="Group 47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6252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2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2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509" name="Group 51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6251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1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2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510" name="Group 55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62515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16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17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2511" name="Group 59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6251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1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14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2484" name="Text Box 63"/>
              <p:cNvSpPr txBox="1">
                <a:spLocks noChangeArrowheads="1"/>
              </p:cNvSpPr>
              <p:nvPr/>
            </p:nvSpPr>
            <p:spPr bwMode="auto">
              <a:xfrm>
                <a:off x="2832" y="1776"/>
                <a:ext cx="91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0x0065FDF0</a:t>
                </a:r>
              </a:p>
            </p:txBody>
          </p:sp>
        </p:grpSp>
        <p:sp>
          <p:nvSpPr>
            <p:cNvPr id="62480" name="Text Box 64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2468" name="Text Box 65"/>
          <p:cNvSpPr txBox="1">
            <a:spLocks noChangeArrowheads="1"/>
          </p:cNvSpPr>
          <p:nvPr/>
        </p:nvSpPr>
        <p:spPr bwMode="auto">
          <a:xfrm>
            <a:off x="457200" y="2062163"/>
            <a:ext cx="4691063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1800"/>
              <a:t>int  a [ 10 ] ;      </a:t>
            </a:r>
            <a:r>
              <a:rPr lang="en-US" altLang="zh-CN" sz="1800" b="1" i="1">
                <a:solidFill>
                  <a:srgbClr val="008000"/>
                </a:solidFill>
              </a:rPr>
              <a:t>// a </a:t>
            </a:r>
            <a:r>
              <a:rPr lang="zh-CN" altLang="en-US" sz="1800" b="1" i="1">
                <a:solidFill>
                  <a:srgbClr val="008000"/>
                </a:solidFill>
              </a:rPr>
              <a:t>是内存的直接地址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int  * p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是指针变量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= a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</a:t>
            </a:r>
            <a:r>
              <a:rPr lang="zh-CN" altLang="en-US" sz="1800" b="1" i="1">
                <a:solidFill>
                  <a:srgbClr val="008000"/>
                </a:solidFill>
              </a:rPr>
              <a:t>的值是</a:t>
            </a:r>
            <a:r>
              <a:rPr lang="en-US" altLang="zh-CN" sz="1800" b="1" i="1">
                <a:solidFill>
                  <a:srgbClr val="008000"/>
                </a:solidFill>
              </a:rPr>
              <a:t>a[0]</a:t>
            </a:r>
            <a:r>
              <a:rPr lang="zh-CN" altLang="en-US" sz="1800" b="1" i="1">
                <a:solidFill>
                  <a:srgbClr val="008000"/>
                </a:solidFill>
              </a:rPr>
              <a:t>的地址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*p ;  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间址访问，输出 </a:t>
            </a:r>
            <a:r>
              <a:rPr lang="en-US" altLang="zh-CN" sz="1800" b="1" i="1">
                <a:solidFill>
                  <a:srgbClr val="008000"/>
                </a:solidFill>
              </a:rPr>
              <a:t>a[0] </a:t>
            </a:r>
            <a:r>
              <a:rPr lang="zh-CN" altLang="en-US" sz="1800" b="1" i="1">
                <a:solidFill>
                  <a:srgbClr val="008000"/>
                </a:solidFill>
              </a:rPr>
              <a:t>的值</a:t>
            </a:r>
          </a:p>
          <a:p>
            <a:pPr>
              <a:lnSpc>
                <a:spcPct val="17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p ++ ;</a:t>
            </a:r>
            <a:r>
              <a:rPr lang="en-US" altLang="zh-CN" sz="1800"/>
              <a:t>	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a[1]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*( p++ )  ;    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+= 3 ; 	          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&amp;p ;     </a:t>
            </a:r>
          </a:p>
        </p:txBody>
      </p:sp>
      <p:grpSp>
        <p:nvGrpSpPr>
          <p:cNvPr id="62469" name="Group 66"/>
          <p:cNvGrpSpPr>
            <a:grpSpLocks/>
          </p:cNvGrpSpPr>
          <p:nvPr/>
        </p:nvGrpSpPr>
        <p:grpSpPr bwMode="auto">
          <a:xfrm>
            <a:off x="4175125" y="1811338"/>
            <a:ext cx="1768475" cy="366712"/>
            <a:chOff x="2582" y="792"/>
            <a:chExt cx="1114" cy="231"/>
          </a:xfrm>
        </p:grpSpPr>
        <p:sp>
          <p:nvSpPr>
            <p:cNvPr id="62477" name="Rectangle 67"/>
            <p:cNvSpPr>
              <a:spLocks noChangeArrowheads="1"/>
            </p:cNvSpPr>
            <p:nvPr/>
          </p:nvSpPr>
          <p:spPr bwMode="auto">
            <a:xfrm>
              <a:off x="2784" y="816"/>
              <a:ext cx="912" cy="192"/>
            </a:xfrm>
            <a:prstGeom prst="rect">
              <a:avLst/>
            </a:prstGeom>
            <a:solidFill>
              <a:srgbClr val="FFE1FF"/>
            </a:solidFill>
            <a:ln w="9525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2478" name="Text Box 68"/>
            <p:cNvSpPr txBox="1">
              <a:spLocks noChangeArrowheads="1"/>
            </p:cNvSpPr>
            <p:nvPr/>
          </p:nvSpPr>
          <p:spPr bwMode="auto">
            <a:xfrm>
              <a:off x="2582" y="79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sp>
        <p:nvSpPr>
          <p:cNvPr id="559173" name="Rectangle 69"/>
          <p:cNvSpPr>
            <a:spLocks noChangeArrowheads="1"/>
          </p:cNvSpPr>
          <p:nvPr/>
        </p:nvSpPr>
        <p:spPr bwMode="auto">
          <a:xfrm>
            <a:off x="4578350" y="1841500"/>
            <a:ext cx="1277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CN" sz="1600"/>
              <a:t>0x0065FDE8</a:t>
            </a:r>
          </a:p>
        </p:txBody>
      </p:sp>
      <p:grpSp>
        <p:nvGrpSpPr>
          <p:cNvPr id="14" name="Group 70"/>
          <p:cNvGrpSpPr>
            <a:grpSpLocks/>
          </p:cNvGrpSpPr>
          <p:nvPr/>
        </p:nvGrpSpPr>
        <p:grpSpPr bwMode="auto">
          <a:xfrm flipV="1">
            <a:off x="5943600" y="1949450"/>
            <a:ext cx="990600" cy="152400"/>
            <a:chOff x="3744" y="1200"/>
            <a:chExt cx="624" cy="144"/>
          </a:xfrm>
        </p:grpSpPr>
        <p:sp>
          <p:nvSpPr>
            <p:cNvPr id="62474" name="Line 71"/>
            <p:cNvSpPr>
              <a:spLocks noChangeShapeType="1"/>
            </p:cNvSpPr>
            <p:nvPr/>
          </p:nvSpPr>
          <p:spPr bwMode="auto">
            <a:xfrm>
              <a:off x="3744" y="1344"/>
              <a:ext cx="24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75" name="Line 72"/>
            <p:cNvSpPr>
              <a:spLocks noChangeShapeType="1"/>
            </p:cNvSpPr>
            <p:nvPr/>
          </p:nvSpPr>
          <p:spPr bwMode="auto">
            <a:xfrm flipV="1">
              <a:off x="3984" y="1200"/>
              <a:ext cx="0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76" name="Line 73"/>
            <p:cNvSpPr>
              <a:spLocks noChangeShapeType="1"/>
            </p:cNvSpPr>
            <p:nvPr/>
          </p:nvSpPr>
          <p:spPr bwMode="auto">
            <a:xfrm>
              <a:off x="3984" y="1200"/>
              <a:ext cx="38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2472" name="Text Box 74"/>
          <p:cNvSpPr txBox="1">
            <a:spLocks noChangeArrowheads="1"/>
          </p:cNvSpPr>
          <p:nvPr/>
        </p:nvSpPr>
        <p:spPr bwMode="auto">
          <a:xfrm>
            <a:off x="609600" y="1339850"/>
            <a:ext cx="202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指针变量与数组 </a:t>
            </a:r>
          </a:p>
        </p:txBody>
      </p:sp>
      <p:sp>
        <p:nvSpPr>
          <p:cNvPr id="62473" name="Rectangle 7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7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304800" y="4540250"/>
            <a:ext cx="2133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3490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grpSp>
        <p:nvGrpSpPr>
          <p:cNvPr id="63491" name="Group 7"/>
          <p:cNvGrpSpPr>
            <a:grpSpLocks/>
          </p:cNvGrpSpPr>
          <p:nvPr/>
        </p:nvGrpSpPr>
        <p:grpSpPr bwMode="auto">
          <a:xfrm>
            <a:off x="5178425" y="958850"/>
            <a:ext cx="3736975" cy="5135563"/>
            <a:chOff x="2974" y="720"/>
            <a:chExt cx="2354" cy="3235"/>
          </a:xfrm>
        </p:grpSpPr>
        <p:grpSp>
          <p:nvGrpSpPr>
            <p:cNvPr id="63505" name="Group 8"/>
            <p:cNvGrpSpPr>
              <a:grpSpLocks/>
            </p:cNvGrpSpPr>
            <p:nvPr/>
          </p:nvGrpSpPr>
          <p:grpSpPr bwMode="auto">
            <a:xfrm>
              <a:off x="2974" y="720"/>
              <a:ext cx="2354" cy="3235"/>
              <a:chOff x="2640" y="720"/>
              <a:chExt cx="2354" cy="3235"/>
            </a:xfrm>
          </p:grpSpPr>
          <p:sp>
            <p:nvSpPr>
              <p:cNvPr id="63507" name="Text Box 9"/>
              <p:cNvSpPr txBox="1">
                <a:spLocks noChangeArrowheads="1"/>
              </p:cNvSpPr>
              <p:nvPr/>
            </p:nvSpPr>
            <p:spPr bwMode="auto">
              <a:xfrm>
                <a:off x="4608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sp>
            <p:nvSpPr>
              <p:cNvPr id="63508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0x0065FDE4</a:t>
                </a:r>
              </a:p>
            </p:txBody>
          </p:sp>
          <p:grpSp>
            <p:nvGrpSpPr>
              <p:cNvPr id="63509" name="Group 11"/>
              <p:cNvGrpSpPr>
                <a:grpSpLocks/>
              </p:cNvGrpSpPr>
              <p:nvPr/>
            </p:nvGrpSpPr>
            <p:grpSpPr bwMode="auto">
              <a:xfrm>
                <a:off x="3744" y="720"/>
                <a:ext cx="834" cy="3235"/>
                <a:chOff x="3744" y="720"/>
                <a:chExt cx="834" cy="3235"/>
              </a:xfrm>
            </p:grpSpPr>
            <p:sp>
              <p:nvSpPr>
                <p:cNvPr id="63511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2" name="AutoShape 13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513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4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5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6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7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8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9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0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1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2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3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4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5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6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7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8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9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30" name="Group 31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6355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6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61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3531" name="Group 35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6355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5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5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3532" name="Group 39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6355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5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55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3533" name="Group 43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6355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51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5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3534" name="Group 47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6354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48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49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3535" name="Group 51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6354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4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4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3536" name="Group 55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63541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42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43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3537" name="Group 59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63538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3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4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3510" name="Text Box 63"/>
              <p:cNvSpPr txBox="1">
                <a:spLocks noChangeArrowheads="1"/>
              </p:cNvSpPr>
              <p:nvPr/>
            </p:nvSpPr>
            <p:spPr bwMode="auto">
              <a:xfrm>
                <a:off x="2832" y="1776"/>
                <a:ext cx="91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0x0065FDF0</a:t>
                </a:r>
              </a:p>
            </p:txBody>
          </p:sp>
        </p:grpSp>
        <p:sp>
          <p:nvSpPr>
            <p:cNvPr id="63506" name="Text Box 64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3492" name="Text Box 65"/>
          <p:cNvSpPr txBox="1">
            <a:spLocks noChangeArrowheads="1"/>
          </p:cNvSpPr>
          <p:nvPr/>
        </p:nvSpPr>
        <p:spPr bwMode="auto">
          <a:xfrm>
            <a:off x="457200" y="2062163"/>
            <a:ext cx="47625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1800"/>
              <a:t>int  a [ 10 ] ;      </a:t>
            </a:r>
            <a:r>
              <a:rPr lang="en-US" altLang="zh-CN" sz="1800" b="1" i="1">
                <a:solidFill>
                  <a:srgbClr val="008000"/>
                </a:solidFill>
              </a:rPr>
              <a:t>// a </a:t>
            </a:r>
            <a:r>
              <a:rPr lang="zh-CN" altLang="en-US" sz="1800" b="1" i="1">
                <a:solidFill>
                  <a:srgbClr val="008000"/>
                </a:solidFill>
              </a:rPr>
              <a:t>是内存的直接地址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int  * p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是指针变量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= a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</a:t>
            </a:r>
            <a:r>
              <a:rPr lang="zh-CN" altLang="en-US" sz="1800" b="1" i="1">
                <a:solidFill>
                  <a:srgbClr val="008000"/>
                </a:solidFill>
              </a:rPr>
              <a:t>的值是</a:t>
            </a:r>
            <a:r>
              <a:rPr lang="en-US" altLang="zh-CN" sz="1800" b="1" i="1">
                <a:solidFill>
                  <a:srgbClr val="008000"/>
                </a:solidFill>
              </a:rPr>
              <a:t>a[0]</a:t>
            </a:r>
            <a:r>
              <a:rPr lang="zh-CN" altLang="en-US" sz="1800" b="1" i="1">
                <a:solidFill>
                  <a:srgbClr val="008000"/>
                </a:solidFill>
              </a:rPr>
              <a:t>的地址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*p ;  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间址访问，输出 </a:t>
            </a:r>
            <a:r>
              <a:rPr lang="en-US" altLang="zh-CN" sz="1800" b="1" i="1">
                <a:solidFill>
                  <a:srgbClr val="008000"/>
                </a:solidFill>
              </a:rPr>
              <a:t>a[0] </a:t>
            </a:r>
            <a:r>
              <a:rPr lang="zh-CN" altLang="en-US" sz="1800" b="1" i="1">
                <a:solidFill>
                  <a:srgbClr val="008000"/>
                </a:solidFill>
              </a:rPr>
              <a:t>的值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++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a[1]</a:t>
            </a:r>
          </a:p>
          <a:p>
            <a:pPr>
              <a:lnSpc>
                <a:spcPct val="17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cout &lt;&lt; *( p++ )  ;</a:t>
            </a:r>
            <a:r>
              <a:rPr lang="en-US" altLang="zh-CN" sz="1800"/>
              <a:t>    </a:t>
            </a:r>
            <a:endParaRPr lang="en-US" altLang="zh-CN" sz="1800" i="1">
              <a:solidFill>
                <a:srgbClr val="0000FF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1800"/>
              <a:t>p += 3 ; 	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&amp;p ;     </a:t>
            </a:r>
          </a:p>
        </p:txBody>
      </p:sp>
      <p:grpSp>
        <p:nvGrpSpPr>
          <p:cNvPr id="63493" name="Group 66"/>
          <p:cNvGrpSpPr>
            <a:grpSpLocks/>
          </p:cNvGrpSpPr>
          <p:nvPr/>
        </p:nvGrpSpPr>
        <p:grpSpPr bwMode="auto">
          <a:xfrm>
            <a:off x="4175125" y="1811338"/>
            <a:ext cx="1768475" cy="366712"/>
            <a:chOff x="2582" y="792"/>
            <a:chExt cx="1114" cy="231"/>
          </a:xfrm>
        </p:grpSpPr>
        <p:sp>
          <p:nvSpPr>
            <p:cNvPr id="63503" name="Rectangle 67"/>
            <p:cNvSpPr>
              <a:spLocks noChangeArrowheads="1"/>
            </p:cNvSpPr>
            <p:nvPr/>
          </p:nvSpPr>
          <p:spPr bwMode="auto">
            <a:xfrm>
              <a:off x="2784" y="816"/>
              <a:ext cx="912" cy="192"/>
            </a:xfrm>
            <a:prstGeom prst="rect">
              <a:avLst/>
            </a:prstGeom>
            <a:solidFill>
              <a:srgbClr val="FFE1FF"/>
            </a:solidFill>
            <a:ln w="9525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3504" name="Text Box 68"/>
            <p:cNvSpPr txBox="1">
              <a:spLocks noChangeArrowheads="1"/>
            </p:cNvSpPr>
            <p:nvPr/>
          </p:nvSpPr>
          <p:spPr bwMode="auto">
            <a:xfrm>
              <a:off x="2582" y="79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sp>
        <p:nvSpPr>
          <p:cNvPr id="63494" name="Rectangle 69"/>
          <p:cNvSpPr>
            <a:spLocks noChangeArrowheads="1"/>
          </p:cNvSpPr>
          <p:nvPr/>
        </p:nvSpPr>
        <p:spPr bwMode="auto">
          <a:xfrm>
            <a:off x="4578350" y="1841500"/>
            <a:ext cx="1277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CN" sz="1600"/>
              <a:t>0x0065FDE8</a:t>
            </a:r>
          </a:p>
        </p:txBody>
      </p:sp>
      <p:grpSp>
        <p:nvGrpSpPr>
          <p:cNvPr id="63495" name="Group 70"/>
          <p:cNvGrpSpPr>
            <a:grpSpLocks/>
          </p:cNvGrpSpPr>
          <p:nvPr/>
        </p:nvGrpSpPr>
        <p:grpSpPr bwMode="auto">
          <a:xfrm flipV="1">
            <a:off x="5943600" y="1949450"/>
            <a:ext cx="990600" cy="152400"/>
            <a:chOff x="3744" y="1200"/>
            <a:chExt cx="624" cy="144"/>
          </a:xfrm>
        </p:grpSpPr>
        <p:sp>
          <p:nvSpPr>
            <p:cNvPr id="63500" name="Line 71"/>
            <p:cNvSpPr>
              <a:spLocks noChangeShapeType="1"/>
            </p:cNvSpPr>
            <p:nvPr/>
          </p:nvSpPr>
          <p:spPr bwMode="auto">
            <a:xfrm>
              <a:off x="3744" y="1344"/>
              <a:ext cx="24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01" name="Line 72"/>
            <p:cNvSpPr>
              <a:spLocks noChangeShapeType="1"/>
            </p:cNvSpPr>
            <p:nvPr/>
          </p:nvSpPr>
          <p:spPr bwMode="auto">
            <a:xfrm flipV="1">
              <a:off x="3984" y="1200"/>
              <a:ext cx="0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02" name="Line 73"/>
            <p:cNvSpPr>
              <a:spLocks noChangeShapeType="1"/>
            </p:cNvSpPr>
            <p:nvPr/>
          </p:nvSpPr>
          <p:spPr bwMode="auto">
            <a:xfrm>
              <a:off x="3984" y="1200"/>
              <a:ext cx="38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60202" name="Rectangle 74"/>
          <p:cNvSpPr>
            <a:spLocks noChangeArrowheads="1"/>
          </p:cNvSpPr>
          <p:nvPr/>
        </p:nvSpPr>
        <p:spPr bwMode="auto">
          <a:xfrm>
            <a:off x="2438400" y="4554538"/>
            <a:ext cx="256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 </a:t>
            </a:r>
            <a:r>
              <a:rPr lang="en-US" altLang="zh-CN" sz="1800" b="1" i="1">
                <a:solidFill>
                  <a:srgbClr val="008000"/>
                </a:solidFill>
              </a:rPr>
              <a:t>a[1] ,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a[2]</a:t>
            </a:r>
          </a:p>
        </p:txBody>
      </p:sp>
      <p:sp>
        <p:nvSpPr>
          <p:cNvPr id="560203" name="Oval 75"/>
          <p:cNvSpPr>
            <a:spLocks noChangeArrowheads="1"/>
          </p:cNvSpPr>
          <p:nvPr/>
        </p:nvSpPr>
        <p:spPr bwMode="auto">
          <a:xfrm>
            <a:off x="7010400" y="1949450"/>
            <a:ext cx="1143000" cy="38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800" b="1"/>
              <a:t>3</a:t>
            </a:r>
          </a:p>
        </p:txBody>
      </p:sp>
      <p:sp>
        <p:nvSpPr>
          <p:cNvPr id="63498" name="Text Box 76"/>
          <p:cNvSpPr txBox="1">
            <a:spLocks noChangeArrowheads="1"/>
          </p:cNvSpPr>
          <p:nvPr/>
        </p:nvSpPr>
        <p:spPr bwMode="auto">
          <a:xfrm>
            <a:off x="609600" y="1339850"/>
            <a:ext cx="202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指针变量与数组 </a:t>
            </a:r>
          </a:p>
        </p:txBody>
      </p:sp>
      <p:sp>
        <p:nvSpPr>
          <p:cNvPr id="63499" name="Rectangle 7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0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0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6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202" grpId="0" autoUpdateAnimBg="0"/>
      <p:bldP spid="560203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304800" y="4540250"/>
            <a:ext cx="2133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4514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grpSp>
        <p:nvGrpSpPr>
          <p:cNvPr id="64515" name="Group 7"/>
          <p:cNvGrpSpPr>
            <a:grpSpLocks/>
          </p:cNvGrpSpPr>
          <p:nvPr/>
        </p:nvGrpSpPr>
        <p:grpSpPr bwMode="auto">
          <a:xfrm>
            <a:off x="5178425" y="958850"/>
            <a:ext cx="3736975" cy="5135563"/>
            <a:chOff x="2974" y="720"/>
            <a:chExt cx="2354" cy="3235"/>
          </a:xfrm>
        </p:grpSpPr>
        <p:grpSp>
          <p:nvGrpSpPr>
            <p:cNvPr id="64524" name="Group 8"/>
            <p:cNvGrpSpPr>
              <a:grpSpLocks/>
            </p:cNvGrpSpPr>
            <p:nvPr/>
          </p:nvGrpSpPr>
          <p:grpSpPr bwMode="auto">
            <a:xfrm>
              <a:off x="2974" y="720"/>
              <a:ext cx="2354" cy="3235"/>
              <a:chOff x="2640" y="720"/>
              <a:chExt cx="2354" cy="3235"/>
            </a:xfrm>
          </p:grpSpPr>
          <p:sp>
            <p:nvSpPr>
              <p:cNvPr id="64526" name="Text Box 9"/>
              <p:cNvSpPr txBox="1">
                <a:spLocks noChangeArrowheads="1"/>
              </p:cNvSpPr>
              <p:nvPr/>
            </p:nvSpPr>
            <p:spPr bwMode="auto">
              <a:xfrm>
                <a:off x="4608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sp>
            <p:nvSpPr>
              <p:cNvPr id="64527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0x0065FDE4</a:t>
                </a:r>
              </a:p>
            </p:txBody>
          </p:sp>
          <p:grpSp>
            <p:nvGrpSpPr>
              <p:cNvPr id="64528" name="Group 11"/>
              <p:cNvGrpSpPr>
                <a:grpSpLocks/>
              </p:cNvGrpSpPr>
              <p:nvPr/>
            </p:nvGrpSpPr>
            <p:grpSpPr bwMode="auto">
              <a:xfrm>
                <a:off x="3744" y="720"/>
                <a:ext cx="834" cy="3235"/>
                <a:chOff x="3744" y="720"/>
                <a:chExt cx="834" cy="3235"/>
              </a:xfrm>
            </p:grpSpPr>
            <p:sp>
              <p:nvSpPr>
                <p:cNvPr id="64530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31" name="AutoShape 13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532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33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34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35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36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37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38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39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40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41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42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43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44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45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46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47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48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4549" name="Group 31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6457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7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8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4550" name="Group 35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6457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7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7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4551" name="Group 39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6457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7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7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4552" name="Group 43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64569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70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71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4553" name="Group 47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6456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6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6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4554" name="Group 51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6456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64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6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4555" name="Group 55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64560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61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6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4556" name="Group 59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64557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5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5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4529" name="Text Box 63"/>
              <p:cNvSpPr txBox="1">
                <a:spLocks noChangeArrowheads="1"/>
              </p:cNvSpPr>
              <p:nvPr/>
            </p:nvSpPr>
            <p:spPr bwMode="auto">
              <a:xfrm>
                <a:off x="2832" y="1776"/>
                <a:ext cx="91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0x0065FDF0</a:t>
                </a:r>
              </a:p>
            </p:txBody>
          </p:sp>
        </p:grpSp>
        <p:sp>
          <p:nvSpPr>
            <p:cNvPr id="64525" name="Text Box 64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4516" name="Text Box 65"/>
          <p:cNvSpPr txBox="1">
            <a:spLocks noChangeArrowheads="1"/>
          </p:cNvSpPr>
          <p:nvPr/>
        </p:nvSpPr>
        <p:spPr bwMode="auto">
          <a:xfrm>
            <a:off x="457200" y="2062163"/>
            <a:ext cx="4691063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1800"/>
              <a:t>int  a [ 10 ] ;      </a:t>
            </a:r>
            <a:r>
              <a:rPr lang="en-US" altLang="zh-CN" sz="1800" b="1" i="1">
                <a:solidFill>
                  <a:srgbClr val="008000"/>
                </a:solidFill>
              </a:rPr>
              <a:t>// a </a:t>
            </a:r>
            <a:r>
              <a:rPr lang="zh-CN" altLang="en-US" sz="1800" b="1" i="1">
                <a:solidFill>
                  <a:srgbClr val="008000"/>
                </a:solidFill>
              </a:rPr>
              <a:t>是内存的直接地址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int  * p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是指针变量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= a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</a:t>
            </a:r>
            <a:r>
              <a:rPr lang="zh-CN" altLang="en-US" sz="1800" b="1" i="1">
                <a:solidFill>
                  <a:srgbClr val="008000"/>
                </a:solidFill>
              </a:rPr>
              <a:t>的值是</a:t>
            </a:r>
            <a:r>
              <a:rPr lang="en-US" altLang="zh-CN" sz="1800" b="1" i="1">
                <a:solidFill>
                  <a:srgbClr val="008000"/>
                </a:solidFill>
              </a:rPr>
              <a:t>a[0]</a:t>
            </a:r>
            <a:r>
              <a:rPr lang="zh-CN" altLang="en-US" sz="1800" b="1" i="1">
                <a:solidFill>
                  <a:srgbClr val="008000"/>
                </a:solidFill>
              </a:rPr>
              <a:t>的地址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*p ;  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间址访问，输出 </a:t>
            </a:r>
            <a:r>
              <a:rPr lang="en-US" altLang="zh-CN" sz="1800" b="1" i="1">
                <a:solidFill>
                  <a:srgbClr val="008000"/>
                </a:solidFill>
              </a:rPr>
              <a:t>a[0] </a:t>
            </a:r>
            <a:r>
              <a:rPr lang="zh-CN" altLang="en-US" sz="1800" b="1" i="1">
                <a:solidFill>
                  <a:srgbClr val="008000"/>
                </a:solidFill>
              </a:rPr>
              <a:t>的值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++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a[1]</a:t>
            </a:r>
          </a:p>
          <a:p>
            <a:pPr>
              <a:lnSpc>
                <a:spcPct val="17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cout &lt;&lt; *( p++ )  ;</a:t>
            </a:r>
            <a:r>
              <a:rPr lang="en-US" altLang="zh-CN" sz="1800"/>
              <a:t>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 </a:t>
            </a:r>
            <a:r>
              <a:rPr lang="en-US" altLang="zh-CN" sz="1800" b="1" i="1">
                <a:solidFill>
                  <a:srgbClr val="008000"/>
                </a:solidFill>
              </a:rPr>
              <a:t>a[1] ,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a[2]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+= 3 ; 	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&amp;p ;     </a:t>
            </a:r>
          </a:p>
        </p:txBody>
      </p:sp>
      <p:grpSp>
        <p:nvGrpSpPr>
          <p:cNvPr id="64517" name="Group 66"/>
          <p:cNvGrpSpPr>
            <a:grpSpLocks/>
          </p:cNvGrpSpPr>
          <p:nvPr/>
        </p:nvGrpSpPr>
        <p:grpSpPr bwMode="auto">
          <a:xfrm>
            <a:off x="4175125" y="2268538"/>
            <a:ext cx="1768475" cy="366712"/>
            <a:chOff x="2582" y="792"/>
            <a:chExt cx="1114" cy="231"/>
          </a:xfrm>
        </p:grpSpPr>
        <p:sp>
          <p:nvSpPr>
            <p:cNvPr id="64522" name="Rectangle 67"/>
            <p:cNvSpPr>
              <a:spLocks noChangeArrowheads="1"/>
            </p:cNvSpPr>
            <p:nvPr/>
          </p:nvSpPr>
          <p:spPr bwMode="auto">
            <a:xfrm>
              <a:off x="2784" y="816"/>
              <a:ext cx="912" cy="192"/>
            </a:xfrm>
            <a:prstGeom prst="rect">
              <a:avLst/>
            </a:prstGeom>
            <a:solidFill>
              <a:srgbClr val="FFE1FF"/>
            </a:solidFill>
            <a:ln w="9525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4523" name="Text Box 68"/>
            <p:cNvSpPr txBox="1">
              <a:spLocks noChangeArrowheads="1"/>
            </p:cNvSpPr>
            <p:nvPr/>
          </p:nvSpPr>
          <p:spPr bwMode="auto">
            <a:xfrm>
              <a:off x="2582" y="79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sp>
        <p:nvSpPr>
          <p:cNvPr id="561221" name="Rectangle 69"/>
          <p:cNvSpPr>
            <a:spLocks noChangeArrowheads="1"/>
          </p:cNvSpPr>
          <p:nvPr/>
        </p:nvSpPr>
        <p:spPr bwMode="auto">
          <a:xfrm>
            <a:off x="4556125" y="2298700"/>
            <a:ext cx="1311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CN" sz="1600"/>
              <a:t>0x0065FDEC</a:t>
            </a:r>
          </a:p>
        </p:txBody>
      </p:sp>
      <p:sp>
        <p:nvSpPr>
          <p:cNvPr id="561222" name="Line 70"/>
          <p:cNvSpPr>
            <a:spLocks noChangeShapeType="1"/>
          </p:cNvSpPr>
          <p:nvPr/>
        </p:nvSpPr>
        <p:spPr bwMode="auto">
          <a:xfrm flipV="1">
            <a:off x="5943600" y="2406650"/>
            <a:ext cx="990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0" name="Text Box 71"/>
          <p:cNvSpPr txBox="1">
            <a:spLocks noChangeArrowheads="1"/>
          </p:cNvSpPr>
          <p:nvPr/>
        </p:nvSpPr>
        <p:spPr bwMode="auto">
          <a:xfrm>
            <a:off x="609600" y="1339850"/>
            <a:ext cx="202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指针变量与数组 </a:t>
            </a:r>
          </a:p>
        </p:txBody>
      </p:sp>
      <p:sp>
        <p:nvSpPr>
          <p:cNvPr id="64521" name="Rectangle 7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071802" y="542926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smtClean="0">
                <a:solidFill>
                  <a:schemeClr val="accent1"/>
                </a:solidFill>
              </a:rPr>
              <a:t>不能使用</a:t>
            </a:r>
            <a:r>
              <a:rPr lang="en-US" altLang="zh-CN" sz="1800" smtClean="0">
                <a:solidFill>
                  <a:schemeClr val="accent1"/>
                </a:solidFill>
              </a:rPr>
              <a:t>a++</a:t>
            </a:r>
            <a:r>
              <a:rPr lang="zh-CN" altLang="en-US" sz="1800" smtClean="0">
                <a:solidFill>
                  <a:schemeClr val="accent1"/>
                </a:solidFill>
              </a:rPr>
              <a:t>，因为其是常量</a:t>
            </a:r>
            <a:endParaRPr lang="zh-CN" altLang="en-US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1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1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221" grpId="0" autoUpdateAnimBg="0"/>
      <p:bldP spid="5612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304800" y="5073650"/>
            <a:ext cx="1371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grpSp>
        <p:nvGrpSpPr>
          <p:cNvPr id="65539" name="Group 7"/>
          <p:cNvGrpSpPr>
            <a:grpSpLocks/>
          </p:cNvGrpSpPr>
          <p:nvPr/>
        </p:nvGrpSpPr>
        <p:grpSpPr bwMode="auto">
          <a:xfrm>
            <a:off x="5178425" y="958850"/>
            <a:ext cx="3736975" cy="5135563"/>
            <a:chOff x="2974" y="720"/>
            <a:chExt cx="2354" cy="3235"/>
          </a:xfrm>
        </p:grpSpPr>
        <p:grpSp>
          <p:nvGrpSpPr>
            <p:cNvPr id="65549" name="Group 8"/>
            <p:cNvGrpSpPr>
              <a:grpSpLocks/>
            </p:cNvGrpSpPr>
            <p:nvPr/>
          </p:nvGrpSpPr>
          <p:grpSpPr bwMode="auto">
            <a:xfrm>
              <a:off x="2974" y="720"/>
              <a:ext cx="2354" cy="3235"/>
              <a:chOff x="2640" y="720"/>
              <a:chExt cx="2354" cy="3235"/>
            </a:xfrm>
          </p:grpSpPr>
          <p:sp>
            <p:nvSpPr>
              <p:cNvPr id="65551" name="Text Box 9"/>
              <p:cNvSpPr txBox="1">
                <a:spLocks noChangeArrowheads="1"/>
              </p:cNvSpPr>
              <p:nvPr/>
            </p:nvSpPr>
            <p:spPr bwMode="auto">
              <a:xfrm>
                <a:off x="4608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sp>
            <p:nvSpPr>
              <p:cNvPr id="65552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0x0065FDE4</a:t>
                </a:r>
              </a:p>
            </p:txBody>
          </p:sp>
          <p:grpSp>
            <p:nvGrpSpPr>
              <p:cNvPr id="65553" name="Group 11"/>
              <p:cNvGrpSpPr>
                <a:grpSpLocks/>
              </p:cNvGrpSpPr>
              <p:nvPr/>
            </p:nvGrpSpPr>
            <p:grpSpPr bwMode="auto">
              <a:xfrm>
                <a:off x="3744" y="720"/>
                <a:ext cx="834" cy="3235"/>
                <a:chOff x="3744" y="720"/>
                <a:chExt cx="834" cy="3235"/>
              </a:xfrm>
            </p:grpSpPr>
            <p:sp>
              <p:nvSpPr>
                <p:cNvPr id="65555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56" name="AutoShape 13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557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58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59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60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61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62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63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64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65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66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67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68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69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70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71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72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73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5574" name="Group 31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6560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60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60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5575" name="Group 35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6560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60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60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5576" name="Group 39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6559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9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9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5577" name="Group 43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65594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9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9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5578" name="Group 47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6559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9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9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5579" name="Group 51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6558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8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9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5580" name="Group 55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65585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86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87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5581" name="Group 59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6558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8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84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5554" name="Text Box 63"/>
              <p:cNvSpPr txBox="1">
                <a:spLocks noChangeArrowheads="1"/>
              </p:cNvSpPr>
              <p:nvPr/>
            </p:nvSpPr>
            <p:spPr bwMode="auto">
              <a:xfrm>
                <a:off x="2832" y="1776"/>
                <a:ext cx="91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0x0065FDF0</a:t>
                </a:r>
              </a:p>
            </p:txBody>
          </p:sp>
        </p:grpSp>
        <p:sp>
          <p:nvSpPr>
            <p:cNvPr id="65550" name="Text Box 64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5540" name="Text Box 65"/>
          <p:cNvSpPr txBox="1">
            <a:spLocks noChangeArrowheads="1"/>
          </p:cNvSpPr>
          <p:nvPr/>
        </p:nvSpPr>
        <p:spPr bwMode="auto">
          <a:xfrm>
            <a:off x="457200" y="2062163"/>
            <a:ext cx="4691063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1800"/>
              <a:t>int  a [ 10 ] ;      </a:t>
            </a:r>
            <a:r>
              <a:rPr lang="en-US" altLang="zh-CN" sz="1800" b="1" i="1">
                <a:solidFill>
                  <a:srgbClr val="008000"/>
                </a:solidFill>
              </a:rPr>
              <a:t>// a </a:t>
            </a:r>
            <a:r>
              <a:rPr lang="zh-CN" altLang="en-US" sz="1800" b="1" i="1">
                <a:solidFill>
                  <a:srgbClr val="008000"/>
                </a:solidFill>
              </a:rPr>
              <a:t>是内存的直接地址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int  * p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是指针变量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= a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</a:t>
            </a:r>
            <a:r>
              <a:rPr lang="zh-CN" altLang="en-US" sz="1800" b="1" i="1">
                <a:solidFill>
                  <a:srgbClr val="008000"/>
                </a:solidFill>
              </a:rPr>
              <a:t>的值是</a:t>
            </a:r>
            <a:r>
              <a:rPr lang="en-US" altLang="zh-CN" sz="1800" b="1" i="1">
                <a:solidFill>
                  <a:srgbClr val="008000"/>
                </a:solidFill>
              </a:rPr>
              <a:t>a[0]</a:t>
            </a:r>
            <a:r>
              <a:rPr lang="zh-CN" altLang="en-US" sz="1800" b="1" i="1">
                <a:solidFill>
                  <a:srgbClr val="008000"/>
                </a:solidFill>
              </a:rPr>
              <a:t>的地址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*p ;  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间址访问，输出 </a:t>
            </a:r>
            <a:r>
              <a:rPr lang="en-US" altLang="zh-CN" sz="1800" b="1" i="1">
                <a:solidFill>
                  <a:srgbClr val="008000"/>
                </a:solidFill>
              </a:rPr>
              <a:t>a[0] </a:t>
            </a:r>
            <a:r>
              <a:rPr lang="zh-CN" altLang="en-US" sz="1800" b="1" i="1">
                <a:solidFill>
                  <a:srgbClr val="008000"/>
                </a:solidFill>
              </a:rPr>
              <a:t>的值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++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a[1]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*( p++ )  ;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 </a:t>
            </a:r>
            <a:r>
              <a:rPr lang="en-US" altLang="zh-CN" sz="1800" b="1" i="1">
                <a:solidFill>
                  <a:srgbClr val="008000"/>
                </a:solidFill>
              </a:rPr>
              <a:t>a[1] ,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a[2]</a:t>
            </a:r>
          </a:p>
          <a:p>
            <a:pPr>
              <a:lnSpc>
                <a:spcPct val="17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p += 3 ;</a:t>
            </a:r>
            <a:r>
              <a:rPr lang="en-US" altLang="zh-CN" sz="1800"/>
              <a:t> 	</a:t>
            </a:r>
            <a:endParaRPr lang="en-US" altLang="zh-CN" sz="1800" i="1">
              <a:solidFill>
                <a:srgbClr val="0000FF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&amp;p ;     </a:t>
            </a:r>
          </a:p>
        </p:txBody>
      </p:sp>
      <p:grpSp>
        <p:nvGrpSpPr>
          <p:cNvPr id="65541" name="Group 66"/>
          <p:cNvGrpSpPr>
            <a:grpSpLocks/>
          </p:cNvGrpSpPr>
          <p:nvPr/>
        </p:nvGrpSpPr>
        <p:grpSpPr bwMode="auto">
          <a:xfrm>
            <a:off x="4175125" y="3411538"/>
            <a:ext cx="1768475" cy="366712"/>
            <a:chOff x="2582" y="792"/>
            <a:chExt cx="1114" cy="231"/>
          </a:xfrm>
        </p:grpSpPr>
        <p:sp>
          <p:nvSpPr>
            <p:cNvPr id="65547" name="Rectangle 67"/>
            <p:cNvSpPr>
              <a:spLocks noChangeArrowheads="1"/>
            </p:cNvSpPr>
            <p:nvPr/>
          </p:nvSpPr>
          <p:spPr bwMode="auto">
            <a:xfrm>
              <a:off x="2784" y="816"/>
              <a:ext cx="912" cy="192"/>
            </a:xfrm>
            <a:prstGeom prst="rect">
              <a:avLst/>
            </a:prstGeom>
            <a:solidFill>
              <a:srgbClr val="FFE1FF"/>
            </a:solidFill>
            <a:ln w="9525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5548" name="Text Box 68"/>
            <p:cNvSpPr txBox="1">
              <a:spLocks noChangeArrowheads="1"/>
            </p:cNvSpPr>
            <p:nvPr/>
          </p:nvSpPr>
          <p:spPr bwMode="auto">
            <a:xfrm>
              <a:off x="2582" y="79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sp>
        <p:nvSpPr>
          <p:cNvPr id="562245" name="Rectangle 69"/>
          <p:cNvSpPr>
            <a:spLocks noChangeArrowheads="1"/>
          </p:cNvSpPr>
          <p:nvPr/>
        </p:nvSpPr>
        <p:spPr bwMode="auto">
          <a:xfrm>
            <a:off x="4578350" y="3441700"/>
            <a:ext cx="126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CN" sz="1600"/>
              <a:t>0x0065FDF8</a:t>
            </a:r>
          </a:p>
        </p:txBody>
      </p:sp>
      <p:sp>
        <p:nvSpPr>
          <p:cNvPr id="562246" name="Line 70"/>
          <p:cNvSpPr>
            <a:spLocks noChangeShapeType="1"/>
          </p:cNvSpPr>
          <p:nvPr/>
        </p:nvSpPr>
        <p:spPr bwMode="auto">
          <a:xfrm flipV="1">
            <a:off x="5943600" y="3549650"/>
            <a:ext cx="990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2247" name="Rectangle 71"/>
          <p:cNvSpPr>
            <a:spLocks noChangeArrowheads="1"/>
          </p:cNvSpPr>
          <p:nvPr/>
        </p:nvSpPr>
        <p:spPr bwMode="auto">
          <a:xfrm>
            <a:off x="1968500" y="5011738"/>
            <a:ext cx="1435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a[5]</a:t>
            </a:r>
          </a:p>
        </p:txBody>
      </p:sp>
      <p:sp>
        <p:nvSpPr>
          <p:cNvPr id="65545" name="Text Box 72"/>
          <p:cNvSpPr txBox="1">
            <a:spLocks noChangeArrowheads="1"/>
          </p:cNvSpPr>
          <p:nvPr/>
        </p:nvSpPr>
        <p:spPr bwMode="auto">
          <a:xfrm>
            <a:off x="609600" y="1339850"/>
            <a:ext cx="202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指针变量与数组 </a:t>
            </a:r>
          </a:p>
        </p:txBody>
      </p:sp>
      <p:sp>
        <p:nvSpPr>
          <p:cNvPr id="65546" name="Rectangle 7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6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245" grpId="0" autoUpdateAnimBg="0"/>
      <p:bldP spid="562246" grpId="0" animBg="1"/>
      <p:bldP spid="562247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304800" y="5530850"/>
            <a:ext cx="1524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6562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grpSp>
        <p:nvGrpSpPr>
          <p:cNvPr id="66563" name="Group 7"/>
          <p:cNvGrpSpPr>
            <a:grpSpLocks/>
          </p:cNvGrpSpPr>
          <p:nvPr/>
        </p:nvGrpSpPr>
        <p:grpSpPr bwMode="auto">
          <a:xfrm>
            <a:off x="5181600" y="958850"/>
            <a:ext cx="3736975" cy="5135563"/>
            <a:chOff x="2974" y="720"/>
            <a:chExt cx="2354" cy="3235"/>
          </a:xfrm>
        </p:grpSpPr>
        <p:grpSp>
          <p:nvGrpSpPr>
            <p:cNvPr id="66576" name="Group 8"/>
            <p:cNvGrpSpPr>
              <a:grpSpLocks/>
            </p:cNvGrpSpPr>
            <p:nvPr/>
          </p:nvGrpSpPr>
          <p:grpSpPr bwMode="auto">
            <a:xfrm>
              <a:off x="2974" y="720"/>
              <a:ext cx="2354" cy="3235"/>
              <a:chOff x="2640" y="720"/>
              <a:chExt cx="2354" cy="3235"/>
            </a:xfrm>
          </p:grpSpPr>
          <p:sp>
            <p:nvSpPr>
              <p:cNvPr id="66578" name="Text Box 9"/>
              <p:cNvSpPr txBox="1">
                <a:spLocks noChangeArrowheads="1"/>
              </p:cNvSpPr>
              <p:nvPr/>
            </p:nvSpPr>
            <p:spPr bwMode="auto">
              <a:xfrm>
                <a:off x="4608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sp>
            <p:nvSpPr>
              <p:cNvPr id="66579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0x0065FDE4</a:t>
                </a:r>
              </a:p>
            </p:txBody>
          </p:sp>
          <p:grpSp>
            <p:nvGrpSpPr>
              <p:cNvPr id="66580" name="Group 11"/>
              <p:cNvGrpSpPr>
                <a:grpSpLocks/>
              </p:cNvGrpSpPr>
              <p:nvPr/>
            </p:nvGrpSpPr>
            <p:grpSpPr bwMode="auto">
              <a:xfrm>
                <a:off x="3744" y="720"/>
                <a:ext cx="834" cy="3235"/>
                <a:chOff x="3744" y="720"/>
                <a:chExt cx="834" cy="3235"/>
              </a:xfrm>
            </p:grpSpPr>
            <p:sp>
              <p:nvSpPr>
                <p:cNvPr id="66582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83" name="AutoShape 13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584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85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86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87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88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89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90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91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92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93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94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95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96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97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98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99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600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6601" name="Group 31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6663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3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3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6602" name="Group 35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6662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2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2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6603" name="Group 39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6662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2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2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6604" name="Group 43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6662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2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2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6605" name="Group 47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6661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1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20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6606" name="Group 51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66615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1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1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6607" name="Group 55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6661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1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1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6608" name="Group 59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66609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1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611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6581" name="Text Box 63"/>
              <p:cNvSpPr txBox="1">
                <a:spLocks noChangeArrowheads="1"/>
              </p:cNvSpPr>
              <p:nvPr/>
            </p:nvSpPr>
            <p:spPr bwMode="auto">
              <a:xfrm>
                <a:off x="2832" y="1776"/>
                <a:ext cx="91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0x0065FDF0</a:t>
                </a:r>
              </a:p>
            </p:txBody>
          </p:sp>
        </p:grpSp>
        <p:sp>
          <p:nvSpPr>
            <p:cNvPr id="66577" name="Text Box 64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6564" name="Text Box 65"/>
          <p:cNvSpPr txBox="1">
            <a:spLocks noChangeArrowheads="1"/>
          </p:cNvSpPr>
          <p:nvPr/>
        </p:nvSpPr>
        <p:spPr bwMode="auto">
          <a:xfrm>
            <a:off x="457200" y="2062163"/>
            <a:ext cx="4691063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1800"/>
              <a:t>int  a [ 10 ] ;      </a:t>
            </a:r>
            <a:r>
              <a:rPr lang="en-US" altLang="zh-CN" sz="1800" b="1" i="1">
                <a:solidFill>
                  <a:srgbClr val="008000"/>
                </a:solidFill>
              </a:rPr>
              <a:t>// a </a:t>
            </a:r>
            <a:r>
              <a:rPr lang="zh-CN" altLang="en-US" sz="1800" b="1" i="1">
                <a:solidFill>
                  <a:srgbClr val="008000"/>
                </a:solidFill>
              </a:rPr>
              <a:t>是内存的直接地址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int  * p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是指针变量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= a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</a:t>
            </a:r>
            <a:r>
              <a:rPr lang="zh-CN" altLang="en-US" sz="1800" b="1" i="1">
                <a:solidFill>
                  <a:srgbClr val="008000"/>
                </a:solidFill>
              </a:rPr>
              <a:t>的值是</a:t>
            </a:r>
            <a:r>
              <a:rPr lang="en-US" altLang="zh-CN" sz="1800" b="1" i="1">
                <a:solidFill>
                  <a:srgbClr val="008000"/>
                </a:solidFill>
              </a:rPr>
              <a:t>a[0]</a:t>
            </a:r>
            <a:r>
              <a:rPr lang="zh-CN" altLang="en-US" sz="1800" b="1" i="1">
                <a:solidFill>
                  <a:srgbClr val="008000"/>
                </a:solidFill>
              </a:rPr>
              <a:t>的地址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*p ;  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间址访问，输出 </a:t>
            </a:r>
            <a:r>
              <a:rPr lang="en-US" altLang="zh-CN" sz="1800" b="1" i="1">
                <a:solidFill>
                  <a:srgbClr val="008000"/>
                </a:solidFill>
              </a:rPr>
              <a:t>a[0] </a:t>
            </a:r>
            <a:r>
              <a:rPr lang="zh-CN" altLang="en-US" sz="1800" b="1" i="1">
                <a:solidFill>
                  <a:srgbClr val="008000"/>
                </a:solidFill>
              </a:rPr>
              <a:t>的值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++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a[1]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*( p++ )  ;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 </a:t>
            </a:r>
            <a:r>
              <a:rPr lang="en-US" altLang="zh-CN" sz="1800" b="1" i="1">
                <a:solidFill>
                  <a:srgbClr val="008000"/>
                </a:solidFill>
              </a:rPr>
              <a:t>a[1] ,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a[2]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+= 3 ; 	</a:t>
            </a:r>
            <a:endParaRPr lang="en-US" altLang="zh-CN" sz="1800" i="1"/>
          </a:p>
          <a:p>
            <a:pPr>
              <a:lnSpc>
                <a:spcPct val="170000"/>
              </a:lnSpc>
            </a:pPr>
            <a:r>
              <a:rPr lang="en-US" altLang="zh-CN" sz="1800" b="1">
                <a:solidFill>
                  <a:schemeClr val="hlink"/>
                </a:solidFill>
              </a:rPr>
              <a:t>cout &lt;&lt; &amp;p ;</a:t>
            </a:r>
            <a:r>
              <a:rPr lang="en-US" altLang="zh-CN" sz="1800"/>
              <a:t>     </a:t>
            </a:r>
          </a:p>
        </p:txBody>
      </p:sp>
      <p:grpSp>
        <p:nvGrpSpPr>
          <p:cNvPr id="66565" name="Group 66"/>
          <p:cNvGrpSpPr>
            <a:grpSpLocks/>
          </p:cNvGrpSpPr>
          <p:nvPr/>
        </p:nvGrpSpPr>
        <p:grpSpPr bwMode="auto">
          <a:xfrm>
            <a:off x="4175125" y="3411538"/>
            <a:ext cx="1768475" cy="366712"/>
            <a:chOff x="2582" y="792"/>
            <a:chExt cx="1114" cy="231"/>
          </a:xfrm>
        </p:grpSpPr>
        <p:sp>
          <p:nvSpPr>
            <p:cNvPr id="66574" name="Rectangle 67"/>
            <p:cNvSpPr>
              <a:spLocks noChangeArrowheads="1"/>
            </p:cNvSpPr>
            <p:nvPr/>
          </p:nvSpPr>
          <p:spPr bwMode="auto">
            <a:xfrm>
              <a:off x="2784" y="816"/>
              <a:ext cx="912" cy="192"/>
            </a:xfrm>
            <a:prstGeom prst="rect">
              <a:avLst/>
            </a:prstGeom>
            <a:solidFill>
              <a:srgbClr val="FFE1FF"/>
            </a:solidFill>
            <a:ln w="9525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6575" name="Text Box 68"/>
            <p:cNvSpPr txBox="1">
              <a:spLocks noChangeArrowheads="1"/>
            </p:cNvSpPr>
            <p:nvPr/>
          </p:nvSpPr>
          <p:spPr bwMode="auto">
            <a:xfrm>
              <a:off x="2582" y="79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sp>
        <p:nvSpPr>
          <p:cNvPr id="66566" name="Rectangle 69"/>
          <p:cNvSpPr>
            <a:spLocks noChangeArrowheads="1"/>
          </p:cNvSpPr>
          <p:nvPr/>
        </p:nvSpPr>
        <p:spPr bwMode="auto">
          <a:xfrm>
            <a:off x="4578350" y="3441700"/>
            <a:ext cx="126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CN" sz="1600"/>
              <a:t>0x0065FDF8</a:t>
            </a:r>
          </a:p>
        </p:txBody>
      </p:sp>
      <p:sp>
        <p:nvSpPr>
          <p:cNvPr id="66567" name="Line 70"/>
          <p:cNvSpPr>
            <a:spLocks noChangeShapeType="1"/>
          </p:cNvSpPr>
          <p:nvPr/>
        </p:nvSpPr>
        <p:spPr bwMode="auto">
          <a:xfrm flipV="1">
            <a:off x="5943600" y="3549650"/>
            <a:ext cx="990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71" name="Rectangle 71"/>
          <p:cNvSpPr>
            <a:spLocks noChangeArrowheads="1"/>
          </p:cNvSpPr>
          <p:nvPr/>
        </p:nvSpPr>
        <p:spPr bwMode="auto">
          <a:xfrm>
            <a:off x="1993900" y="5468938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 </a:t>
            </a:r>
            <a:r>
              <a:rPr lang="en-US" altLang="zh-CN" sz="1800" b="1" i="1">
                <a:solidFill>
                  <a:srgbClr val="008000"/>
                </a:solidFill>
              </a:rPr>
              <a:t>p </a:t>
            </a:r>
            <a:r>
              <a:rPr lang="zh-CN" altLang="en-US" sz="1800" b="1" i="1">
                <a:solidFill>
                  <a:srgbClr val="008000"/>
                </a:solidFill>
              </a:rPr>
              <a:t>的地址</a:t>
            </a:r>
          </a:p>
        </p:txBody>
      </p:sp>
      <p:sp>
        <p:nvSpPr>
          <p:cNvPr id="563272" name="Oval 72"/>
          <p:cNvSpPr>
            <a:spLocks noChangeArrowheads="1"/>
          </p:cNvSpPr>
          <p:nvPr/>
        </p:nvSpPr>
        <p:spPr bwMode="auto">
          <a:xfrm>
            <a:off x="3886200" y="3397250"/>
            <a:ext cx="762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63273" name="AutoShape 73"/>
          <p:cNvSpPr>
            <a:spLocks/>
          </p:cNvSpPr>
          <p:nvPr/>
        </p:nvSpPr>
        <p:spPr bwMode="auto">
          <a:xfrm>
            <a:off x="5334000" y="4692650"/>
            <a:ext cx="2362200" cy="762000"/>
          </a:xfrm>
          <a:prstGeom prst="borderCallout2">
            <a:avLst>
              <a:gd name="adj1" fmla="val 15000"/>
              <a:gd name="adj2" fmla="val -3227"/>
              <a:gd name="adj3" fmla="val 15000"/>
              <a:gd name="adj4" fmla="val -12704"/>
              <a:gd name="adj5" fmla="val -102708"/>
              <a:gd name="adj6" fmla="val -4327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指针变量的地址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kumimoji="0" lang="en-US" altLang="zh-CN" sz="1800" b="1"/>
              <a:t>0x0065FDE0</a:t>
            </a:r>
          </a:p>
        </p:txBody>
      </p:sp>
      <p:sp>
        <p:nvSpPr>
          <p:cNvPr id="66571" name="Text Box 74"/>
          <p:cNvSpPr txBox="1">
            <a:spLocks noChangeArrowheads="1"/>
          </p:cNvSpPr>
          <p:nvPr/>
        </p:nvSpPr>
        <p:spPr bwMode="auto">
          <a:xfrm>
            <a:off x="609600" y="1339850"/>
            <a:ext cx="202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指针变量与数组 </a:t>
            </a:r>
          </a:p>
        </p:txBody>
      </p:sp>
      <p:sp>
        <p:nvSpPr>
          <p:cNvPr id="66572" name="Rectangle 7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66573" name="Rectangle 78"/>
          <p:cNvSpPr>
            <a:spLocks noChangeArrowheads="1"/>
          </p:cNvSpPr>
          <p:nvPr/>
        </p:nvSpPr>
        <p:spPr bwMode="auto">
          <a:xfrm>
            <a:off x="1968500" y="5011738"/>
            <a:ext cx="1450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a[5]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6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1" grpId="0" autoUpdateAnimBg="0"/>
      <p:bldP spid="563272" grpId="0" animBg="1"/>
      <p:bldP spid="563273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304800" y="5530850"/>
            <a:ext cx="1524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7586" name="Rectangle 6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4.1.2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一维数组访问</a:t>
            </a:r>
          </a:p>
        </p:txBody>
      </p:sp>
      <p:grpSp>
        <p:nvGrpSpPr>
          <p:cNvPr id="67587" name="Group 7"/>
          <p:cNvGrpSpPr>
            <a:grpSpLocks/>
          </p:cNvGrpSpPr>
          <p:nvPr/>
        </p:nvGrpSpPr>
        <p:grpSpPr bwMode="auto">
          <a:xfrm>
            <a:off x="5178425" y="958850"/>
            <a:ext cx="3736975" cy="5135563"/>
            <a:chOff x="2974" y="720"/>
            <a:chExt cx="2354" cy="3235"/>
          </a:xfrm>
        </p:grpSpPr>
        <p:grpSp>
          <p:nvGrpSpPr>
            <p:cNvPr id="67602" name="Group 8"/>
            <p:cNvGrpSpPr>
              <a:grpSpLocks/>
            </p:cNvGrpSpPr>
            <p:nvPr/>
          </p:nvGrpSpPr>
          <p:grpSpPr bwMode="auto">
            <a:xfrm>
              <a:off x="2974" y="720"/>
              <a:ext cx="2354" cy="3235"/>
              <a:chOff x="2640" y="720"/>
              <a:chExt cx="2354" cy="3235"/>
            </a:xfrm>
          </p:grpSpPr>
          <p:sp>
            <p:nvSpPr>
              <p:cNvPr id="67604" name="Text Box 9"/>
              <p:cNvSpPr txBox="1">
                <a:spLocks noChangeArrowheads="1"/>
              </p:cNvSpPr>
              <p:nvPr/>
            </p:nvSpPr>
            <p:spPr bwMode="auto">
              <a:xfrm>
                <a:off x="4608" y="1008"/>
                <a:ext cx="386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a[0]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a[1]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a[2]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a[3]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a[4]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a[5]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a[6]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a[7]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a[8]</a:t>
                </a:r>
              </a:p>
              <a:p>
                <a:pPr eaLnBrk="0" hangingPunct="0">
                  <a:lnSpc>
                    <a:spcPct val="145000"/>
                  </a:lnSpc>
                </a:pPr>
                <a:r>
                  <a:rPr kumimoji="0" lang="en-US" altLang="zh-CN" sz="1800"/>
                  <a:t>a[9]</a:t>
                </a:r>
              </a:p>
            </p:txBody>
          </p:sp>
          <p:sp>
            <p:nvSpPr>
              <p:cNvPr id="67605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10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a   0x0065FDE4</a:t>
                </a:r>
              </a:p>
            </p:txBody>
          </p:sp>
          <p:grpSp>
            <p:nvGrpSpPr>
              <p:cNvPr id="67606" name="Group 11"/>
              <p:cNvGrpSpPr>
                <a:grpSpLocks/>
              </p:cNvGrpSpPr>
              <p:nvPr/>
            </p:nvGrpSpPr>
            <p:grpSpPr bwMode="auto">
              <a:xfrm>
                <a:off x="3744" y="720"/>
                <a:ext cx="834" cy="3235"/>
                <a:chOff x="3744" y="720"/>
                <a:chExt cx="834" cy="3235"/>
              </a:xfrm>
            </p:grpSpPr>
            <p:sp>
              <p:nvSpPr>
                <p:cNvPr id="67608" name="Line 12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09" name="AutoShape 13"/>
                <p:cNvSpPr>
                  <a:spLocks noChangeArrowheads="1"/>
                </p:cNvSpPr>
                <p:nvPr/>
              </p:nvSpPr>
              <p:spPr bwMode="auto">
                <a:xfrm>
                  <a:off x="3744" y="720"/>
                  <a:ext cx="834" cy="3235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610" name="Line 14"/>
                <p:cNvSpPr>
                  <a:spLocks noChangeShapeType="1"/>
                </p:cNvSpPr>
                <p:nvPr/>
              </p:nvSpPr>
              <p:spPr bwMode="auto">
                <a:xfrm>
                  <a:off x="3744" y="134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11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840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12" name="Line 16"/>
                <p:cNvSpPr>
                  <a:spLocks noChangeShapeType="1"/>
                </p:cNvSpPr>
                <p:nvPr/>
              </p:nvSpPr>
              <p:spPr bwMode="auto">
                <a:xfrm>
                  <a:off x="3744" y="1591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13" name="Line 17"/>
                <p:cNvSpPr>
                  <a:spLocks noChangeShapeType="1"/>
                </p:cNvSpPr>
                <p:nvPr/>
              </p:nvSpPr>
              <p:spPr bwMode="auto">
                <a:xfrm>
                  <a:off x="3744" y="2089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14" name="Line 18"/>
                <p:cNvSpPr>
                  <a:spLocks noChangeShapeType="1"/>
                </p:cNvSpPr>
                <p:nvPr/>
              </p:nvSpPr>
              <p:spPr bwMode="auto">
                <a:xfrm>
                  <a:off x="3744" y="2338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15" name="Line 19"/>
                <p:cNvSpPr>
                  <a:spLocks noChangeShapeType="1"/>
                </p:cNvSpPr>
                <p:nvPr/>
              </p:nvSpPr>
              <p:spPr bwMode="auto">
                <a:xfrm>
                  <a:off x="3744" y="258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16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835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17" name="Line 21"/>
                <p:cNvSpPr>
                  <a:spLocks noChangeShapeType="1"/>
                </p:cNvSpPr>
                <p:nvPr/>
              </p:nvSpPr>
              <p:spPr bwMode="auto">
                <a:xfrm>
                  <a:off x="3744" y="308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18" name="Line 22"/>
                <p:cNvSpPr>
                  <a:spLocks noChangeShapeType="1"/>
                </p:cNvSpPr>
                <p:nvPr/>
              </p:nvSpPr>
              <p:spPr bwMode="auto">
                <a:xfrm>
                  <a:off x="3744" y="333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19" name="Line 23"/>
                <p:cNvSpPr>
                  <a:spLocks noChangeShapeType="1"/>
                </p:cNvSpPr>
                <p:nvPr/>
              </p:nvSpPr>
              <p:spPr bwMode="auto">
                <a:xfrm>
                  <a:off x="3744" y="122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20" name="Line 24"/>
                <p:cNvSpPr>
                  <a:spLocks noChangeShapeType="1"/>
                </p:cNvSpPr>
                <p:nvPr/>
              </p:nvSpPr>
              <p:spPr bwMode="auto">
                <a:xfrm>
                  <a:off x="3744" y="1093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21" name="Line 25"/>
                <p:cNvSpPr>
                  <a:spLocks noChangeShapeType="1"/>
                </p:cNvSpPr>
                <p:nvPr/>
              </p:nvSpPr>
              <p:spPr bwMode="auto">
                <a:xfrm>
                  <a:off x="3744" y="358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22" name="Line 26"/>
                <p:cNvSpPr>
                  <a:spLocks noChangeShapeType="1"/>
                </p:cNvSpPr>
                <p:nvPr/>
              </p:nvSpPr>
              <p:spPr bwMode="auto">
                <a:xfrm>
                  <a:off x="3744" y="115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23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29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24" name="Line 28"/>
                <p:cNvSpPr>
                  <a:spLocks noChangeShapeType="1"/>
                </p:cNvSpPr>
                <p:nvPr/>
              </p:nvSpPr>
              <p:spPr bwMode="auto">
                <a:xfrm>
                  <a:off x="3744" y="1464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25" name="Line 29"/>
                <p:cNvSpPr>
                  <a:spLocks noChangeShapeType="1"/>
                </p:cNvSpPr>
                <p:nvPr/>
              </p:nvSpPr>
              <p:spPr bwMode="auto">
                <a:xfrm>
                  <a:off x="3744" y="1392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626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1536"/>
                  <a:ext cx="8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7627" name="Group 31"/>
                <p:cNvGrpSpPr>
                  <a:grpSpLocks/>
                </p:cNvGrpSpPr>
                <p:nvPr/>
              </p:nvGrpSpPr>
              <p:grpSpPr bwMode="auto">
                <a:xfrm>
                  <a:off x="3744" y="1654"/>
                  <a:ext cx="834" cy="144"/>
                  <a:chOff x="3744" y="1632"/>
                  <a:chExt cx="834" cy="144"/>
                </a:xfrm>
              </p:grpSpPr>
              <p:sp>
                <p:nvSpPr>
                  <p:cNvPr id="6765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7628" name="Group 35"/>
                <p:cNvGrpSpPr>
                  <a:grpSpLocks/>
                </p:cNvGrpSpPr>
                <p:nvPr/>
              </p:nvGrpSpPr>
              <p:grpSpPr bwMode="auto">
                <a:xfrm>
                  <a:off x="3744" y="1899"/>
                  <a:ext cx="834" cy="144"/>
                  <a:chOff x="3744" y="1632"/>
                  <a:chExt cx="834" cy="144"/>
                </a:xfrm>
              </p:grpSpPr>
              <p:sp>
                <p:nvSpPr>
                  <p:cNvPr id="6765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7629" name="Group 39"/>
                <p:cNvGrpSpPr>
                  <a:grpSpLocks/>
                </p:cNvGrpSpPr>
                <p:nvPr/>
              </p:nvGrpSpPr>
              <p:grpSpPr bwMode="auto">
                <a:xfrm>
                  <a:off x="3744" y="2144"/>
                  <a:ext cx="834" cy="144"/>
                  <a:chOff x="3744" y="1632"/>
                  <a:chExt cx="834" cy="144"/>
                </a:xfrm>
              </p:grpSpPr>
              <p:sp>
                <p:nvSpPr>
                  <p:cNvPr id="6765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5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7630" name="Group 43"/>
                <p:cNvGrpSpPr>
                  <a:grpSpLocks/>
                </p:cNvGrpSpPr>
                <p:nvPr/>
              </p:nvGrpSpPr>
              <p:grpSpPr bwMode="auto">
                <a:xfrm>
                  <a:off x="3744" y="2396"/>
                  <a:ext cx="834" cy="144"/>
                  <a:chOff x="3744" y="1632"/>
                  <a:chExt cx="834" cy="144"/>
                </a:xfrm>
              </p:grpSpPr>
              <p:sp>
                <p:nvSpPr>
                  <p:cNvPr id="6764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9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7631" name="Group 47"/>
                <p:cNvGrpSpPr>
                  <a:grpSpLocks/>
                </p:cNvGrpSpPr>
                <p:nvPr/>
              </p:nvGrpSpPr>
              <p:grpSpPr bwMode="auto">
                <a:xfrm>
                  <a:off x="3744" y="2640"/>
                  <a:ext cx="834" cy="144"/>
                  <a:chOff x="3744" y="1632"/>
                  <a:chExt cx="834" cy="144"/>
                </a:xfrm>
              </p:grpSpPr>
              <p:sp>
                <p:nvSpPr>
                  <p:cNvPr id="6764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7632" name="Group 51"/>
                <p:cNvGrpSpPr>
                  <a:grpSpLocks/>
                </p:cNvGrpSpPr>
                <p:nvPr/>
              </p:nvGrpSpPr>
              <p:grpSpPr bwMode="auto">
                <a:xfrm>
                  <a:off x="3744" y="2897"/>
                  <a:ext cx="834" cy="144"/>
                  <a:chOff x="3744" y="1632"/>
                  <a:chExt cx="834" cy="144"/>
                </a:xfrm>
              </p:grpSpPr>
              <p:sp>
                <p:nvSpPr>
                  <p:cNvPr id="67641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3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7633" name="Group 55"/>
                <p:cNvGrpSpPr>
                  <a:grpSpLocks/>
                </p:cNvGrpSpPr>
                <p:nvPr/>
              </p:nvGrpSpPr>
              <p:grpSpPr bwMode="auto">
                <a:xfrm>
                  <a:off x="3744" y="3137"/>
                  <a:ext cx="834" cy="144"/>
                  <a:chOff x="3744" y="1632"/>
                  <a:chExt cx="834" cy="144"/>
                </a:xfrm>
              </p:grpSpPr>
              <p:sp>
                <p:nvSpPr>
                  <p:cNvPr id="6763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3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4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7634" name="Group 59"/>
                <p:cNvGrpSpPr>
                  <a:grpSpLocks/>
                </p:cNvGrpSpPr>
                <p:nvPr/>
              </p:nvGrpSpPr>
              <p:grpSpPr bwMode="auto">
                <a:xfrm>
                  <a:off x="3744" y="3400"/>
                  <a:ext cx="834" cy="144"/>
                  <a:chOff x="3744" y="1632"/>
                  <a:chExt cx="834" cy="144"/>
                </a:xfrm>
              </p:grpSpPr>
              <p:sp>
                <p:nvSpPr>
                  <p:cNvPr id="67635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04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36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632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637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776"/>
                    <a:ext cx="8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67607" name="Text Box 63"/>
              <p:cNvSpPr txBox="1">
                <a:spLocks noChangeArrowheads="1"/>
              </p:cNvSpPr>
              <p:nvPr/>
            </p:nvSpPr>
            <p:spPr bwMode="auto">
              <a:xfrm>
                <a:off x="2832" y="1776"/>
                <a:ext cx="91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800"/>
                  <a:t>0x0065FDF0</a:t>
                </a:r>
              </a:p>
            </p:txBody>
          </p:sp>
        </p:grpSp>
        <p:sp>
          <p:nvSpPr>
            <p:cNvPr id="67603" name="Text Box 64"/>
            <p:cNvSpPr txBox="1">
              <a:spLocks noChangeArrowheads="1"/>
            </p:cNvSpPr>
            <p:nvPr/>
          </p:nvSpPr>
          <p:spPr bwMode="auto">
            <a:xfrm>
              <a:off x="4420" y="1052"/>
              <a:ext cx="18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1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3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7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  <a:p>
              <a:pPr algn="ctr">
                <a:lnSpc>
                  <a:spcPct val="143000"/>
                </a:lnSpc>
              </a:pPr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7588" name="Text Box 65"/>
          <p:cNvSpPr txBox="1">
            <a:spLocks noChangeArrowheads="1"/>
          </p:cNvSpPr>
          <p:nvPr/>
        </p:nvSpPr>
        <p:spPr bwMode="auto">
          <a:xfrm>
            <a:off x="457200" y="2062163"/>
            <a:ext cx="47625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1800"/>
              <a:t>int  a [ 10 ] ;      </a:t>
            </a:r>
            <a:r>
              <a:rPr lang="en-US" altLang="zh-CN" sz="1800" b="1" i="1">
                <a:solidFill>
                  <a:srgbClr val="008000"/>
                </a:solidFill>
              </a:rPr>
              <a:t>// a </a:t>
            </a:r>
            <a:r>
              <a:rPr lang="zh-CN" altLang="en-US" sz="1800" b="1" i="1">
                <a:solidFill>
                  <a:srgbClr val="008000"/>
                </a:solidFill>
              </a:rPr>
              <a:t>是内存的直接地址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int  * p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是指针变量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= a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</a:t>
            </a:r>
            <a:r>
              <a:rPr lang="zh-CN" altLang="en-US" sz="1800" b="1" i="1">
                <a:solidFill>
                  <a:srgbClr val="008000"/>
                </a:solidFill>
              </a:rPr>
              <a:t>的值是</a:t>
            </a:r>
            <a:r>
              <a:rPr lang="en-US" altLang="zh-CN" sz="1800" b="1" i="1">
                <a:solidFill>
                  <a:srgbClr val="008000"/>
                </a:solidFill>
              </a:rPr>
              <a:t>a[0]</a:t>
            </a:r>
            <a:r>
              <a:rPr lang="zh-CN" altLang="en-US" sz="1800" b="1" i="1">
                <a:solidFill>
                  <a:srgbClr val="008000"/>
                </a:solidFill>
              </a:rPr>
              <a:t>的地址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*p ;  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间址访问，输出 </a:t>
            </a:r>
            <a:r>
              <a:rPr lang="en-US" altLang="zh-CN" sz="1800" b="1" i="1">
                <a:solidFill>
                  <a:srgbClr val="008000"/>
                </a:solidFill>
              </a:rPr>
              <a:t>a[0] </a:t>
            </a:r>
            <a:r>
              <a:rPr lang="zh-CN" altLang="en-US" sz="1800" b="1" i="1">
                <a:solidFill>
                  <a:srgbClr val="008000"/>
                </a:solidFill>
              </a:rPr>
              <a:t>的值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++ ;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a[1]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cout &lt;&lt; *( p++ )  ;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 </a:t>
            </a:r>
            <a:r>
              <a:rPr lang="en-US" altLang="zh-CN" sz="1800" b="1" i="1">
                <a:solidFill>
                  <a:srgbClr val="008000"/>
                </a:solidFill>
              </a:rPr>
              <a:t>a[1] ,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a[2]</a:t>
            </a:r>
          </a:p>
          <a:p>
            <a:pPr>
              <a:lnSpc>
                <a:spcPct val="170000"/>
              </a:lnSpc>
            </a:pPr>
            <a:r>
              <a:rPr lang="en-US" altLang="zh-CN" sz="1800"/>
              <a:t>p += 3 ; 	          </a:t>
            </a:r>
            <a:r>
              <a:rPr lang="en-US" altLang="zh-CN" sz="1800" b="1" i="1">
                <a:solidFill>
                  <a:srgbClr val="008000"/>
                </a:solidFill>
              </a:rPr>
              <a:t>// p </a:t>
            </a:r>
            <a:r>
              <a:rPr lang="zh-CN" altLang="en-US" sz="1800" b="1" i="1">
                <a:solidFill>
                  <a:srgbClr val="008000"/>
                </a:solidFill>
              </a:rPr>
              <a:t>指向 </a:t>
            </a:r>
            <a:r>
              <a:rPr lang="en-US" altLang="zh-CN" sz="1800" b="1" i="1">
                <a:solidFill>
                  <a:srgbClr val="008000"/>
                </a:solidFill>
              </a:rPr>
              <a:t>a[5]</a:t>
            </a:r>
          </a:p>
          <a:p>
            <a:pPr>
              <a:lnSpc>
                <a:spcPct val="17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cout &lt;&lt; &amp;p ;</a:t>
            </a:r>
            <a:r>
              <a:rPr lang="en-US" altLang="zh-CN" sz="1800"/>
              <a:t>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输出 </a:t>
            </a:r>
            <a:r>
              <a:rPr lang="en-US" altLang="zh-CN" sz="1800" b="1" i="1">
                <a:solidFill>
                  <a:srgbClr val="008000"/>
                </a:solidFill>
              </a:rPr>
              <a:t>p </a:t>
            </a:r>
            <a:r>
              <a:rPr lang="zh-CN" altLang="en-US" sz="1800" b="1" i="1">
                <a:solidFill>
                  <a:srgbClr val="008000"/>
                </a:solidFill>
              </a:rPr>
              <a:t>的地址</a:t>
            </a:r>
          </a:p>
        </p:txBody>
      </p:sp>
      <p:grpSp>
        <p:nvGrpSpPr>
          <p:cNvPr id="67589" name="Group 66"/>
          <p:cNvGrpSpPr>
            <a:grpSpLocks/>
          </p:cNvGrpSpPr>
          <p:nvPr/>
        </p:nvGrpSpPr>
        <p:grpSpPr bwMode="auto">
          <a:xfrm>
            <a:off x="4175125" y="3030538"/>
            <a:ext cx="1768475" cy="366712"/>
            <a:chOff x="2582" y="792"/>
            <a:chExt cx="1114" cy="231"/>
          </a:xfrm>
        </p:grpSpPr>
        <p:sp>
          <p:nvSpPr>
            <p:cNvPr id="67600" name="Rectangle 67"/>
            <p:cNvSpPr>
              <a:spLocks noChangeArrowheads="1"/>
            </p:cNvSpPr>
            <p:nvPr/>
          </p:nvSpPr>
          <p:spPr bwMode="auto">
            <a:xfrm>
              <a:off x="2784" y="816"/>
              <a:ext cx="912" cy="192"/>
            </a:xfrm>
            <a:prstGeom prst="rect">
              <a:avLst/>
            </a:prstGeom>
            <a:solidFill>
              <a:srgbClr val="FFE1FF"/>
            </a:solidFill>
            <a:ln w="9525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7601" name="Text Box 68"/>
            <p:cNvSpPr txBox="1">
              <a:spLocks noChangeArrowheads="1"/>
            </p:cNvSpPr>
            <p:nvPr/>
          </p:nvSpPr>
          <p:spPr bwMode="auto">
            <a:xfrm>
              <a:off x="2582" y="79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sp>
        <p:nvSpPr>
          <p:cNvPr id="67590" name="Rectangle 69"/>
          <p:cNvSpPr>
            <a:spLocks noChangeArrowheads="1"/>
          </p:cNvSpPr>
          <p:nvPr/>
        </p:nvSpPr>
        <p:spPr bwMode="auto">
          <a:xfrm>
            <a:off x="4578350" y="3060700"/>
            <a:ext cx="126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CN" sz="1600"/>
              <a:t>0x0065FDF4</a:t>
            </a:r>
          </a:p>
        </p:txBody>
      </p:sp>
      <p:sp>
        <p:nvSpPr>
          <p:cNvPr id="67591" name="Line 70"/>
          <p:cNvSpPr>
            <a:spLocks noChangeShapeType="1"/>
          </p:cNvSpPr>
          <p:nvPr/>
        </p:nvSpPr>
        <p:spPr bwMode="auto">
          <a:xfrm flipV="1">
            <a:off x="5943600" y="3168650"/>
            <a:ext cx="990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6926263" y="1187450"/>
            <a:ext cx="1765300" cy="381000"/>
            <a:chOff x="4368" y="864"/>
            <a:chExt cx="1112" cy="240"/>
          </a:xfrm>
        </p:grpSpPr>
        <p:sp>
          <p:nvSpPr>
            <p:cNvPr id="67598" name="Rectangle 72"/>
            <p:cNvSpPr>
              <a:spLocks noChangeArrowheads="1"/>
            </p:cNvSpPr>
            <p:nvPr/>
          </p:nvSpPr>
          <p:spPr bwMode="auto">
            <a:xfrm>
              <a:off x="4368" y="864"/>
              <a:ext cx="834" cy="240"/>
            </a:xfrm>
            <a:prstGeom prst="rect">
              <a:avLst/>
            </a:prstGeom>
            <a:solidFill>
              <a:srgbClr val="FFE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CN" sz="1600"/>
                <a:t>0x0065FDF8</a:t>
              </a:r>
            </a:p>
          </p:txBody>
        </p:sp>
        <p:sp>
          <p:nvSpPr>
            <p:cNvPr id="67599" name="Text Box 73"/>
            <p:cNvSpPr txBox="1">
              <a:spLocks noChangeArrowheads="1"/>
            </p:cNvSpPr>
            <p:nvPr/>
          </p:nvSpPr>
          <p:spPr bwMode="auto">
            <a:xfrm>
              <a:off x="5284" y="86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p</a:t>
              </a:r>
            </a:p>
          </p:txBody>
        </p:sp>
      </p:grpSp>
      <p:sp>
        <p:nvSpPr>
          <p:cNvPr id="564298" name="Rectangle 74"/>
          <p:cNvSpPr>
            <a:spLocks noChangeArrowheads="1"/>
          </p:cNvSpPr>
          <p:nvPr/>
        </p:nvSpPr>
        <p:spPr bwMode="auto">
          <a:xfrm>
            <a:off x="5518150" y="1049338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CN" sz="1800"/>
              <a:t>0x0065FDE0</a:t>
            </a:r>
          </a:p>
        </p:txBody>
      </p:sp>
      <p:sp useBgFill="1">
        <p:nvSpPr>
          <p:cNvPr id="564299" name="Rectangle 75"/>
          <p:cNvSpPr>
            <a:spLocks noChangeArrowheads="1"/>
          </p:cNvSpPr>
          <p:nvPr/>
        </p:nvSpPr>
        <p:spPr bwMode="auto">
          <a:xfrm>
            <a:off x="4184650" y="3016250"/>
            <a:ext cx="2743200" cy="381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64300" name="Freeform 76"/>
          <p:cNvSpPr>
            <a:spLocks/>
          </p:cNvSpPr>
          <p:nvPr/>
        </p:nvSpPr>
        <p:spPr bwMode="auto">
          <a:xfrm>
            <a:off x="6172200" y="1339850"/>
            <a:ext cx="838200" cy="2286000"/>
          </a:xfrm>
          <a:custGeom>
            <a:avLst/>
            <a:gdLst>
              <a:gd name="T0" fmla="*/ 2147483647 w 344"/>
              <a:gd name="T1" fmla="*/ 0 h 1248"/>
              <a:gd name="T2" fmla="*/ 2147483647 w 344"/>
              <a:gd name="T3" fmla="*/ 2147483647 h 1248"/>
              <a:gd name="T4" fmla="*/ 2147483647 w 344"/>
              <a:gd name="T5" fmla="*/ 2147483647 h 1248"/>
              <a:gd name="T6" fmla="*/ 0 60000 65536"/>
              <a:gd name="T7" fmla="*/ 0 60000 65536"/>
              <a:gd name="T8" fmla="*/ 0 60000 65536"/>
              <a:gd name="T9" fmla="*/ 0 w 344"/>
              <a:gd name="T10" fmla="*/ 0 h 1248"/>
              <a:gd name="T11" fmla="*/ 344 w 344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1248">
                <a:moveTo>
                  <a:pt x="344" y="0"/>
                </a:moveTo>
                <a:cubicBezTo>
                  <a:pt x="180" y="208"/>
                  <a:pt x="16" y="416"/>
                  <a:pt x="8" y="624"/>
                </a:cubicBezTo>
                <a:cubicBezTo>
                  <a:pt x="0" y="832"/>
                  <a:pt x="148" y="1040"/>
                  <a:pt x="296" y="1248"/>
                </a:cubicBez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7596" name="Text Box 77"/>
          <p:cNvSpPr txBox="1">
            <a:spLocks noChangeArrowheads="1"/>
          </p:cNvSpPr>
          <p:nvPr/>
        </p:nvSpPr>
        <p:spPr bwMode="auto">
          <a:xfrm>
            <a:off x="609600" y="1339850"/>
            <a:ext cx="202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>
                <a:solidFill>
                  <a:srgbClr val="008000"/>
                </a:solidFill>
              </a:rPr>
              <a:t>指针变量与数组 </a:t>
            </a:r>
          </a:p>
        </p:txBody>
      </p:sp>
      <p:sp>
        <p:nvSpPr>
          <p:cNvPr id="67597" name="Rectangle 7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6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98" grpId="0" autoUpdateAnimBg="0"/>
      <p:bldP spid="564299" grpId="0" animBg="1"/>
      <p:bldP spid="56430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609600" y="425450"/>
            <a:ext cx="48990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 for( p = a; p &lt; a+5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}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65255" name="AutoShape 7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614" name="Line 8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615" name="Line 9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616" name="Line 10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617" name="Line 11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618" name="Line 12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619" name="Line 13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620" name="Line 14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621" name="Line 15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622" name="Text Box 16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68623" name="Text Box 17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sp>
        <p:nvSpPr>
          <p:cNvPr id="68611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565269" name="Text Box 21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5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5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3" grpId="0" autoUpdateAnimBg="0"/>
      <p:bldP spid="56526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5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{  </a:t>
            </a:r>
            <a:r>
              <a:rPr lang="en-US" altLang="zh-CN" sz="1800" b="1">
                <a:solidFill>
                  <a:srgbClr val="0000FF"/>
                </a:solidFill>
              </a:rPr>
              <a:t>int</a:t>
            </a:r>
            <a:r>
              <a:rPr lang="en-US" altLang="zh-CN" sz="1800"/>
              <a:t> a[] = { 1, 3, 5, 7, 9 } , i , </a:t>
            </a:r>
            <a:r>
              <a:rPr lang="en-US" altLang="zh-CN" sz="1800" b="1">
                <a:solidFill>
                  <a:srgbClr val="0000FF"/>
                </a:solidFill>
              </a:rPr>
              <a:t>*p</a:t>
            </a:r>
            <a:r>
              <a:rPr lang="en-US" altLang="zh-CN" sz="1800"/>
              <a:t>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for( p = a; p &lt; a+5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grpSp>
        <p:nvGrpSpPr>
          <p:cNvPr id="69634" name="Group 6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66279" name="AutoShape 7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9641" name="Line 9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9642" name="Line 10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9643" name="Line 11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9644" name="Line 12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9645" name="Line 13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9646" name="Line 14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9647" name="Line 15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9648" name="Text Box 16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69649" name="Text Box 17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sp>
        <p:nvSpPr>
          <p:cNvPr id="566290" name="AutoShape 18"/>
          <p:cNvSpPr>
            <a:spLocks/>
          </p:cNvSpPr>
          <p:nvPr/>
        </p:nvSpPr>
        <p:spPr bwMode="auto">
          <a:xfrm>
            <a:off x="5105400" y="960438"/>
            <a:ext cx="1447800" cy="533400"/>
          </a:xfrm>
          <a:prstGeom prst="borderCallout2">
            <a:avLst>
              <a:gd name="adj1" fmla="val 21431"/>
              <a:gd name="adj2" fmla="val -5264"/>
              <a:gd name="adj3" fmla="val 21431"/>
              <a:gd name="adj4" fmla="val -25546"/>
              <a:gd name="adj5" fmla="val 226486"/>
              <a:gd name="adj6" fmla="val -907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整型指针</a:t>
            </a:r>
          </a:p>
        </p:txBody>
      </p:sp>
      <p:sp>
        <p:nvSpPr>
          <p:cNvPr id="566291" name="Oval 19"/>
          <p:cNvSpPr>
            <a:spLocks noChangeArrowheads="1"/>
          </p:cNvSpPr>
          <p:nvPr/>
        </p:nvSpPr>
        <p:spPr bwMode="auto">
          <a:xfrm>
            <a:off x="3581400" y="2255838"/>
            <a:ext cx="2286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9637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69638" name="Text Box 23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66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90" grpId="0" animBg="1" autoUpdateAnimBg="0"/>
      <p:bldP spid="5662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685800" y="1949450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说明格式为：</a:t>
            </a:r>
            <a:r>
              <a:rPr lang="zh-CN" altLang="en-US" sz="2000">
                <a:ea typeface="Arial Unicode MS"/>
                <a:cs typeface="Arial Unicode MS"/>
              </a:rPr>
              <a:t>		</a:t>
            </a:r>
          </a:p>
          <a:p>
            <a:pPr algn="just">
              <a:lnSpc>
                <a:spcPct val="180000"/>
              </a:lnSpc>
            </a:pPr>
            <a:r>
              <a:rPr lang="zh-CN" altLang="en-US" sz="2000">
                <a:ea typeface="Arial Unicode MS"/>
                <a:cs typeface="Arial Unicode MS"/>
              </a:rPr>
              <a:t>			</a:t>
            </a:r>
            <a:r>
              <a:rPr lang="zh-CN" altLang="en-US" sz="2000" i="1">
                <a:ea typeface="Arial Unicode MS"/>
                <a:cs typeface="Arial Unicode MS"/>
              </a:rPr>
              <a:t>类型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zh-CN" altLang="en-US" sz="2000" b="1" i="1">
                <a:solidFill>
                  <a:srgbClr val="0000FF"/>
                </a:solidFill>
                <a:ea typeface="Arial Unicode MS"/>
                <a:cs typeface="Arial Unicode MS"/>
              </a:rPr>
              <a:t>标识符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en-US" altLang="zh-CN" sz="2000">
                <a:ea typeface="Arial Unicode MS"/>
                <a:cs typeface="Arial Unicode MS"/>
              </a:rPr>
              <a:t>[ </a:t>
            </a:r>
            <a:r>
              <a:rPr lang="zh-CN" altLang="en-US" sz="2000" i="1">
                <a:ea typeface="Arial Unicode MS"/>
                <a:cs typeface="Arial Unicode MS"/>
              </a:rPr>
              <a:t>表达式</a:t>
            </a:r>
            <a:r>
              <a:rPr lang="zh-CN" altLang="en-US" sz="2000">
                <a:ea typeface="Arial Unicode MS"/>
                <a:cs typeface="Arial Unicode MS"/>
              </a:rPr>
              <a:t> </a:t>
            </a:r>
            <a:r>
              <a:rPr lang="en-US" altLang="zh-CN" sz="2000">
                <a:ea typeface="Arial Unicode MS"/>
                <a:cs typeface="Arial Unicode MS"/>
              </a:rPr>
              <a:t>] ; </a:t>
            </a: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一维数组定义与初始化</a:t>
            </a:r>
          </a:p>
        </p:txBody>
      </p:sp>
      <p:sp>
        <p:nvSpPr>
          <p:cNvPr id="513031" name="AutoShape 7"/>
          <p:cNvSpPr>
            <a:spLocks/>
          </p:cNvSpPr>
          <p:nvPr/>
        </p:nvSpPr>
        <p:spPr bwMode="auto">
          <a:xfrm>
            <a:off x="5791200" y="4038600"/>
            <a:ext cx="1447800" cy="838200"/>
          </a:xfrm>
          <a:prstGeom prst="borderCallout2">
            <a:avLst>
              <a:gd name="adj1" fmla="val 13634"/>
              <a:gd name="adj2" fmla="val -5264"/>
              <a:gd name="adj3" fmla="val 13634"/>
              <a:gd name="adj4" fmla="val -26426"/>
              <a:gd name="adj5" fmla="val -109468"/>
              <a:gd name="adj6" fmla="val -9353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数组名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存储地址</a:t>
            </a:r>
          </a:p>
        </p:txBody>
      </p:sp>
      <p:sp>
        <p:nvSpPr>
          <p:cNvPr id="15364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1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5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for( </a:t>
            </a:r>
            <a:r>
              <a:rPr lang="en-US" altLang="zh-CN" sz="1800" b="1">
                <a:solidFill>
                  <a:srgbClr val="0000FF"/>
                </a:solidFill>
              </a:rPr>
              <a:t>p = a</a:t>
            </a:r>
            <a:r>
              <a:rPr lang="en-US" altLang="zh-CN" sz="1800"/>
              <a:t>; p &lt; a+5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grpSp>
        <p:nvGrpSpPr>
          <p:cNvPr id="70658" name="Group 6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67303" name="AutoShape 7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0667" name="Line 8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668" name="Line 9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669" name="Line 10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670" name="Line 11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671" name="Line 12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672" name="Line 13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673" name="Line 14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674" name="Line 15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675" name="Text Box 16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70676" name="Text Box 17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632450" y="1243013"/>
            <a:ext cx="1073150" cy="457200"/>
            <a:chOff x="3548" y="960"/>
            <a:chExt cx="676" cy="288"/>
          </a:xfrm>
        </p:grpSpPr>
        <p:sp>
          <p:nvSpPr>
            <p:cNvPr id="70664" name="Text Box 19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70665" name="Line 20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67317" name="AutoShape 21"/>
          <p:cNvSpPr>
            <a:spLocks/>
          </p:cNvSpPr>
          <p:nvPr/>
        </p:nvSpPr>
        <p:spPr bwMode="auto">
          <a:xfrm>
            <a:off x="3505200" y="1239838"/>
            <a:ext cx="1447800" cy="533400"/>
          </a:xfrm>
          <a:prstGeom prst="borderCallout2">
            <a:avLst>
              <a:gd name="adj1" fmla="val 21431"/>
              <a:gd name="adj2" fmla="val -5264"/>
              <a:gd name="adj3" fmla="val 21431"/>
              <a:gd name="adj4" fmla="val -32347"/>
              <a:gd name="adj5" fmla="val 260120"/>
              <a:gd name="adj6" fmla="val -11940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/>
              <a:t>p = &amp;a[0]</a:t>
            </a:r>
          </a:p>
        </p:txBody>
      </p:sp>
      <p:sp>
        <p:nvSpPr>
          <p:cNvPr id="567318" name="Oval 22"/>
          <p:cNvSpPr>
            <a:spLocks noChangeArrowheads="1"/>
          </p:cNvSpPr>
          <p:nvPr/>
        </p:nvSpPr>
        <p:spPr bwMode="auto">
          <a:xfrm>
            <a:off x="1219200" y="2687638"/>
            <a:ext cx="6096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0662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70663" name="Text Box 26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6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17" grpId="0" animBg="1" autoUpdateAnimBg="0"/>
      <p:bldP spid="56731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5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for( p = a; p &lt; </a:t>
            </a:r>
            <a:r>
              <a:rPr lang="en-US" altLang="zh-CN" sz="1800" b="1">
                <a:solidFill>
                  <a:srgbClr val="0000FF"/>
                </a:solidFill>
              </a:rPr>
              <a:t>a+5</a:t>
            </a:r>
            <a:r>
              <a:rPr lang="en-US" altLang="zh-CN" sz="1800"/>
              <a:t>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grpSp>
        <p:nvGrpSpPr>
          <p:cNvPr id="71682" name="Group 6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68327" name="AutoShape 7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692" name="Line 8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3" name="Line 9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4" name="Line 10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5" name="Line 11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6" name="Line 12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7" name="Line 13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8" name="Line 14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9" name="Line 15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700" name="Text Box 16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71701" name="Text Box 17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grpSp>
        <p:nvGrpSpPr>
          <p:cNvPr id="71683" name="Group 18"/>
          <p:cNvGrpSpPr>
            <a:grpSpLocks/>
          </p:cNvGrpSpPr>
          <p:nvPr/>
        </p:nvGrpSpPr>
        <p:grpSpPr bwMode="auto">
          <a:xfrm>
            <a:off x="5632450" y="1243013"/>
            <a:ext cx="1073150" cy="457200"/>
            <a:chOff x="3548" y="960"/>
            <a:chExt cx="676" cy="288"/>
          </a:xfrm>
        </p:grpSpPr>
        <p:sp>
          <p:nvSpPr>
            <p:cNvPr id="71689" name="Text Box 19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71690" name="Line 20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68341" name="AutoShape 21"/>
          <p:cNvSpPr>
            <a:spLocks/>
          </p:cNvSpPr>
          <p:nvPr/>
        </p:nvSpPr>
        <p:spPr bwMode="auto">
          <a:xfrm>
            <a:off x="3505200" y="1468438"/>
            <a:ext cx="1447800" cy="533400"/>
          </a:xfrm>
          <a:prstGeom prst="borderCallout2">
            <a:avLst>
              <a:gd name="adj1" fmla="val 21431"/>
              <a:gd name="adj2" fmla="val -5264"/>
              <a:gd name="adj3" fmla="val 21431"/>
              <a:gd name="adj4" fmla="val -19519"/>
              <a:gd name="adj5" fmla="val 212796"/>
              <a:gd name="adj6" fmla="val -6535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地址偏移</a:t>
            </a:r>
          </a:p>
        </p:txBody>
      </p:sp>
      <p:sp>
        <p:nvSpPr>
          <p:cNvPr id="568342" name="Oval 22"/>
          <p:cNvSpPr>
            <a:spLocks noChangeArrowheads="1"/>
          </p:cNvSpPr>
          <p:nvPr/>
        </p:nvSpPr>
        <p:spPr bwMode="auto">
          <a:xfrm>
            <a:off x="2133600" y="2687638"/>
            <a:ext cx="533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68343" name="Text Box 23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+ 5</a:t>
            </a:r>
          </a:p>
        </p:txBody>
      </p:sp>
      <p:sp>
        <p:nvSpPr>
          <p:cNvPr id="71687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71688" name="Text Box 27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6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8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8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41" grpId="0" animBg="1" autoUpdateAnimBg="0"/>
      <p:bldP spid="568342" grpId="0" animBg="1"/>
      <p:bldP spid="568343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5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for( p = a; p &lt; a+5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 cout &lt;&lt; "a[" &lt;&lt; p-a &lt;&lt; "]=" &lt;&lt; </a:t>
            </a:r>
            <a:r>
              <a:rPr lang="en-US" altLang="zh-CN" sz="1800" b="1">
                <a:solidFill>
                  <a:srgbClr val="0000FF"/>
                </a:solidFill>
              </a:rPr>
              <a:t>*p</a:t>
            </a:r>
            <a:r>
              <a:rPr lang="en-US" altLang="zh-CN" sz="1800"/>
              <a:t>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grpSp>
        <p:nvGrpSpPr>
          <p:cNvPr id="72706" name="Group 6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69351" name="AutoShape 7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717" name="Line 8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8" name="Line 9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9" name="Line 10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0" name="Line 11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1" name="Line 12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2" name="Line 13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3" name="Line 14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4" name="Line 15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5" name="Text Box 16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 b="1" i="1">
                  <a:solidFill>
                    <a:srgbClr val="0000FF"/>
                  </a:solidFill>
                </a:rPr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72726" name="Text Box 17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grpSp>
        <p:nvGrpSpPr>
          <p:cNvPr id="72707" name="Group 18"/>
          <p:cNvGrpSpPr>
            <a:grpSpLocks/>
          </p:cNvGrpSpPr>
          <p:nvPr/>
        </p:nvGrpSpPr>
        <p:grpSpPr bwMode="auto">
          <a:xfrm>
            <a:off x="5632450" y="1243013"/>
            <a:ext cx="1073150" cy="457200"/>
            <a:chOff x="3548" y="960"/>
            <a:chExt cx="676" cy="288"/>
          </a:xfrm>
        </p:grpSpPr>
        <p:sp>
          <p:nvSpPr>
            <p:cNvPr id="72714" name="Text Box 19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72715" name="Line 20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69365" name="AutoShape 21"/>
          <p:cNvSpPr>
            <a:spLocks/>
          </p:cNvSpPr>
          <p:nvPr/>
        </p:nvSpPr>
        <p:spPr bwMode="auto">
          <a:xfrm>
            <a:off x="1371600" y="1747838"/>
            <a:ext cx="1676400" cy="533400"/>
          </a:xfrm>
          <a:prstGeom prst="borderCallout2">
            <a:avLst>
              <a:gd name="adj1" fmla="val 21431"/>
              <a:gd name="adj2" fmla="val 104546"/>
              <a:gd name="adj3" fmla="val 21431"/>
              <a:gd name="adj4" fmla="val 117708"/>
              <a:gd name="adj5" fmla="val 248514"/>
              <a:gd name="adj6" fmla="val 16022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间址访问元素</a:t>
            </a:r>
          </a:p>
        </p:txBody>
      </p:sp>
      <p:sp>
        <p:nvSpPr>
          <p:cNvPr id="569366" name="Oval 22"/>
          <p:cNvSpPr>
            <a:spLocks noChangeArrowheads="1"/>
          </p:cNvSpPr>
          <p:nvPr/>
        </p:nvSpPr>
        <p:spPr bwMode="auto">
          <a:xfrm>
            <a:off x="3962400" y="3119438"/>
            <a:ext cx="533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69367" name="Oval 23"/>
          <p:cNvSpPr>
            <a:spLocks noChangeArrowheads="1"/>
          </p:cNvSpPr>
          <p:nvPr/>
        </p:nvSpPr>
        <p:spPr bwMode="auto">
          <a:xfrm>
            <a:off x="6934200" y="1416050"/>
            <a:ext cx="10668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2711" name="Text Box 24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+ 5</a:t>
            </a:r>
          </a:p>
        </p:txBody>
      </p:sp>
      <p:sp>
        <p:nvSpPr>
          <p:cNvPr id="72712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72713" name="Text Box 28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6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6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65" grpId="0" animBg="1" autoUpdateAnimBg="0"/>
      <p:bldP spid="569366" grpId="0" animBg="1"/>
      <p:bldP spid="56936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Group 32"/>
          <p:cNvGrpSpPr>
            <a:grpSpLocks/>
          </p:cNvGrpSpPr>
          <p:nvPr/>
        </p:nvGrpSpPr>
        <p:grpSpPr bwMode="auto">
          <a:xfrm>
            <a:off x="5632450" y="1243013"/>
            <a:ext cx="1073150" cy="457200"/>
            <a:chOff x="3548" y="960"/>
            <a:chExt cx="676" cy="288"/>
          </a:xfrm>
        </p:grpSpPr>
        <p:sp>
          <p:nvSpPr>
            <p:cNvPr id="73752" name="Text Box 33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73753" name="Line 34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3730" name="Rectangle 5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for( p = a; p &lt; a+5 ; </a:t>
            </a:r>
            <a:r>
              <a:rPr lang="en-US" altLang="zh-CN" sz="1800" b="1">
                <a:solidFill>
                  <a:srgbClr val="0000FF"/>
                </a:solidFill>
              </a:rPr>
              <a:t>p ++</a:t>
            </a:r>
            <a:r>
              <a:rPr lang="en-US" altLang="zh-CN" sz="1800"/>
              <a:t>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grpSp>
        <p:nvGrpSpPr>
          <p:cNvPr id="73731" name="Group 6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70375" name="AutoShape 7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742" name="Line 8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43" name="Line 9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44" name="Line 10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45" name="Line 11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46" name="Line 12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47" name="Line 13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48" name="Line 14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49" name="Line 15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50" name="Text Box 16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73751" name="Text Box 17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sp>
        <p:nvSpPr>
          <p:cNvPr id="570389" name="AutoShape 21"/>
          <p:cNvSpPr>
            <a:spLocks/>
          </p:cNvSpPr>
          <p:nvPr/>
        </p:nvSpPr>
        <p:spPr bwMode="auto">
          <a:xfrm>
            <a:off x="3924300" y="1468438"/>
            <a:ext cx="1447800" cy="533400"/>
          </a:xfrm>
          <a:prstGeom prst="borderCallout2">
            <a:avLst>
              <a:gd name="adj1" fmla="val 21431"/>
              <a:gd name="adj2" fmla="val -5264"/>
              <a:gd name="adj3" fmla="val 21431"/>
              <a:gd name="adj4" fmla="val -19958"/>
              <a:gd name="adj5" fmla="val 217560"/>
              <a:gd name="adj6" fmla="val -671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指针移动</a:t>
            </a:r>
          </a:p>
        </p:txBody>
      </p:sp>
      <p:sp>
        <p:nvSpPr>
          <p:cNvPr id="570390" name="Oval 22"/>
          <p:cNvSpPr>
            <a:spLocks noChangeArrowheads="1"/>
          </p:cNvSpPr>
          <p:nvPr/>
        </p:nvSpPr>
        <p:spPr bwMode="auto">
          <a:xfrm>
            <a:off x="2667000" y="2687638"/>
            <a:ext cx="533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570391" name="Rectangle 23"/>
          <p:cNvSpPr>
            <a:spLocks noChangeArrowheads="1"/>
          </p:cNvSpPr>
          <p:nvPr/>
        </p:nvSpPr>
        <p:spPr bwMode="auto">
          <a:xfrm>
            <a:off x="5638800" y="1125538"/>
            <a:ext cx="1066800" cy="533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638800" y="1797050"/>
            <a:ext cx="1073150" cy="457200"/>
            <a:chOff x="3548" y="960"/>
            <a:chExt cx="676" cy="288"/>
          </a:xfrm>
        </p:grpSpPr>
        <p:sp>
          <p:nvSpPr>
            <p:cNvPr id="73739" name="Text Box 25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73740" name="Line 26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3736" name="Text Box 27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+ 5</a:t>
            </a:r>
          </a:p>
        </p:txBody>
      </p:sp>
      <p:sp>
        <p:nvSpPr>
          <p:cNvPr id="73737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73738" name="Text Box 31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7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7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89" grpId="0" animBg="1" autoUpdateAnimBg="0"/>
      <p:bldP spid="570390" grpId="0" animBg="1"/>
      <p:bldP spid="57039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for( p = a; p &lt; a+5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 cout &lt;&lt; "a[" &lt;&lt; </a:t>
            </a:r>
            <a:r>
              <a:rPr lang="en-US" altLang="zh-CN" sz="1800" b="1">
                <a:solidFill>
                  <a:srgbClr val="0000CC"/>
                </a:solidFill>
              </a:rPr>
              <a:t>p-a </a:t>
            </a:r>
            <a:r>
              <a:rPr lang="en-US" altLang="zh-CN" sz="1800"/>
              <a:t>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grpSp>
        <p:nvGrpSpPr>
          <p:cNvPr id="74754" name="Group 3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1040388" name="AutoShape 4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764" name="Line 5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4765" name="Line 6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4766" name="Line 7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4767" name="Line 8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4768" name="Line 9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4769" name="Line 10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4770" name="Line 11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4771" name="Line 12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4772" name="Text Box 13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74773" name="Text Box 14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sp>
        <p:nvSpPr>
          <p:cNvPr id="1040402" name="AutoShape 18"/>
          <p:cNvSpPr>
            <a:spLocks/>
          </p:cNvSpPr>
          <p:nvPr/>
        </p:nvSpPr>
        <p:spPr bwMode="auto">
          <a:xfrm>
            <a:off x="3924300" y="1887538"/>
            <a:ext cx="1727200" cy="533400"/>
          </a:xfrm>
          <a:prstGeom prst="borderCallout2">
            <a:avLst>
              <a:gd name="adj1" fmla="val 21431"/>
              <a:gd name="adj2" fmla="val -4412"/>
              <a:gd name="adj3" fmla="val 21431"/>
              <a:gd name="adj4" fmla="val -16727"/>
              <a:gd name="adj5" fmla="val 217560"/>
              <a:gd name="adj6" fmla="val -56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下标偏移值</a:t>
            </a:r>
          </a:p>
        </p:txBody>
      </p:sp>
      <p:sp>
        <p:nvSpPr>
          <p:cNvPr id="1040403" name="Oval 19"/>
          <p:cNvSpPr>
            <a:spLocks noChangeArrowheads="1"/>
          </p:cNvSpPr>
          <p:nvPr/>
        </p:nvSpPr>
        <p:spPr bwMode="auto">
          <a:xfrm>
            <a:off x="2555875" y="3119438"/>
            <a:ext cx="533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74757" name="Group 21"/>
          <p:cNvGrpSpPr>
            <a:grpSpLocks/>
          </p:cNvGrpSpPr>
          <p:nvPr/>
        </p:nvGrpSpPr>
        <p:grpSpPr bwMode="auto">
          <a:xfrm>
            <a:off x="5638800" y="1797050"/>
            <a:ext cx="1073150" cy="457200"/>
            <a:chOff x="3548" y="960"/>
            <a:chExt cx="676" cy="288"/>
          </a:xfrm>
        </p:grpSpPr>
        <p:sp>
          <p:nvSpPr>
            <p:cNvPr id="74761" name="Text Box 22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74762" name="Line 23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4758" name="Text Box 24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+ 5</a:t>
            </a:r>
          </a:p>
        </p:txBody>
      </p:sp>
      <p:sp>
        <p:nvSpPr>
          <p:cNvPr id="74759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74760" name="Text Box 26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4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402" grpId="0" animBg="1" autoUpdateAnimBg="0"/>
      <p:bldP spid="104040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5"/>
          <p:cNvSpPr>
            <a:spLocks noChangeArrowheads="1"/>
          </p:cNvSpPr>
          <p:nvPr/>
        </p:nvSpPr>
        <p:spPr bwMode="auto">
          <a:xfrm>
            <a:off x="609600" y="425450"/>
            <a:ext cx="497046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 for( p = a; p &lt; a+5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}</a:t>
            </a:r>
          </a:p>
        </p:txBody>
      </p:sp>
      <p:grpSp>
        <p:nvGrpSpPr>
          <p:cNvPr id="75778" name="Group 6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71399" name="AutoShape 7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5786" name="Line 8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87" name="Line 9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88" name="Line 10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89" name="Line 11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90" name="Line 12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91" name="Line 13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92" name="Line 14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93" name="Line 15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94" name="Text Box 16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75795" name="Text Box 17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grpSp>
        <p:nvGrpSpPr>
          <p:cNvPr id="75779" name="Group 18"/>
          <p:cNvGrpSpPr>
            <a:grpSpLocks/>
          </p:cNvGrpSpPr>
          <p:nvPr/>
        </p:nvGrpSpPr>
        <p:grpSpPr bwMode="auto">
          <a:xfrm>
            <a:off x="5638800" y="1797050"/>
            <a:ext cx="1073150" cy="457200"/>
            <a:chOff x="3548" y="960"/>
            <a:chExt cx="676" cy="288"/>
          </a:xfrm>
        </p:grpSpPr>
        <p:sp>
          <p:nvSpPr>
            <p:cNvPr id="75783" name="Text Box 19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75784" name="Line 20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780" name="Text Box 21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+ 5</a:t>
            </a:r>
          </a:p>
        </p:txBody>
      </p:sp>
      <p:sp>
        <p:nvSpPr>
          <p:cNvPr id="75781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75782" name="Text Box 25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5"/>
          <p:cNvSpPr>
            <a:spLocks noChangeArrowheads="1"/>
          </p:cNvSpPr>
          <p:nvPr/>
        </p:nvSpPr>
        <p:spPr bwMode="auto">
          <a:xfrm>
            <a:off x="609600" y="425450"/>
            <a:ext cx="49530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 </a:t>
            </a:r>
            <a:r>
              <a:rPr lang="en-US" altLang="zh-CN" sz="1800" b="1">
                <a:solidFill>
                  <a:srgbClr val="0000FF"/>
                </a:solidFill>
              </a:rPr>
              <a:t>for( p = a; p &lt; a+5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</a:t>
            </a:r>
            <a:r>
              <a:rPr lang="en-US" altLang="zh-CN" sz="1800"/>
              <a:t>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1438275" y="5397500"/>
            <a:ext cx="4524375" cy="917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a[0]=1	 a[1]=3	 a[2]=5	 a[3]=7	 a[4]=9</a:t>
            </a:r>
          </a:p>
          <a:p>
            <a:pPr>
              <a:lnSpc>
                <a:spcPct val="150000"/>
              </a:lnSpc>
            </a:pPr>
            <a:r>
              <a:rPr lang="en-US" altLang="zh-CN" sz="1800" b="1"/>
              <a:t>a[1]=1	 a[3]=3	 a[5]=5	 a[7]=7	 a[9]=9</a:t>
            </a:r>
          </a:p>
        </p:txBody>
      </p:sp>
      <p:grpSp>
        <p:nvGrpSpPr>
          <p:cNvPr id="76803" name="Group 7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72424" name="AutoShape 8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6812" name="Line 9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6813" name="Line 10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6814" name="Line 11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6815" name="Line 12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6816" name="Line 13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6817" name="Line 14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6818" name="Line 15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6819" name="Line 16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6820" name="Text Box 17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76821" name="Text Box 18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638800" y="4159250"/>
            <a:ext cx="1073150" cy="457200"/>
            <a:chOff x="3548" y="960"/>
            <a:chExt cx="676" cy="288"/>
          </a:xfrm>
        </p:grpSpPr>
        <p:sp>
          <p:nvSpPr>
            <p:cNvPr id="76809" name="Text Box 20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76810" name="Line 21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05" name="Text Box 22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1"/>
                </a:solidFill>
              </a:rPr>
              <a:t>a + 5</a:t>
            </a:r>
          </a:p>
        </p:txBody>
      </p:sp>
      <p:sp>
        <p:nvSpPr>
          <p:cNvPr id="572439" name="AutoShape 23"/>
          <p:cNvSpPr>
            <a:spLocks noChangeArrowheads="1"/>
          </p:cNvSpPr>
          <p:nvPr/>
        </p:nvSpPr>
        <p:spPr bwMode="auto">
          <a:xfrm>
            <a:off x="2628900" y="501650"/>
            <a:ext cx="4038600" cy="16002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注意</a:t>
            </a:r>
          </a:p>
          <a:p>
            <a:pPr algn="ctr">
              <a:defRPr/>
            </a:pPr>
            <a:r>
              <a:rPr lang="zh-CN" altLang="en-US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循环结束后的指针位置</a:t>
            </a:r>
          </a:p>
        </p:txBody>
      </p:sp>
      <p:sp>
        <p:nvSpPr>
          <p:cNvPr id="76807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76808" name="Text Box 27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7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2" grpId="0" animBg="1" autoUpdateAnimBg="0"/>
      <p:bldP spid="572439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5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for( p = a; p &lt; a+5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for( </a:t>
            </a:r>
            <a:r>
              <a:rPr lang="en-US" altLang="zh-CN" sz="1800" b="1">
                <a:solidFill>
                  <a:srgbClr val="0000FF"/>
                </a:solidFill>
              </a:rPr>
              <a:t>p = a</a:t>
            </a:r>
            <a:r>
              <a:rPr lang="en-US" altLang="zh-CN" sz="1800"/>
              <a:t>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sp>
        <p:nvSpPr>
          <p:cNvPr id="77826" name="Text Box 6"/>
          <p:cNvSpPr txBox="1">
            <a:spLocks noChangeArrowheads="1"/>
          </p:cNvSpPr>
          <p:nvPr/>
        </p:nvSpPr>
        <p:spPr bwMode="auto">
          <a:xfrm>
            <a:off x="1438275" y="5397500"/>
            <a:ext cx="4524375" cy="917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a[0]=1	 a[1]=3	 a[2]=5	 a[3]=7	 a[4]=9</a:t>
            </a:r>
          </a:p>
          <a:p>
            <a:pPr>
              <a:lnSpc>
                <a:spcPct val="150000"/>
              </a:lnSpc>
            </a:pPr>
            <a:r>
              <a:rPr lang="en-US" altLang="zh-CN" sz="1800" b="1"/>
              <a:t>a[1]=1	 a[3]=3	 a[5]=5	 a[7]=7	 a[9]=9</a:t>
            </a:r>
          </a:p>
        </p:txBody>
      </p:sp>
      <p:grpSp>
        <p:nvGrpSpPr>
          <p:cNvPr id="77827" name="Group 7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73448" name="AutoShape 8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7837" name="Line 9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7838" name="Line 10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7839" name="Line 11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7840" name="Line 12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7841" name="Line 13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7842" name="Line 14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7843" name="Line 15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7844" name="Line 16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7845" name="Text Box 17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77846" name="Text Box 18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sp>
        <p:nvSpPr>
          <p:cNvPr id="573459" name="AutoShape 19"/>
          <p:cNvSpPr>
            <a:spLocks/>
          </p:cNvSpPr>
          <p:nvPr/>
        </p:nvSpPr>
        <p:spPr bwMode="auto">
          <a:xfrm>
            <a:off x="2743200" y="2924175"/>
            <a:ext cx="1828800" cy="446088"/>
          </a:xfrm>
          <a:prstGeom prst="borderCallout2">
            <a:avLst>
              <a:gd name="adj1" fmla="val 25625"/>
              <a:gd name="adj2" fmla="val -4167"/>
              <a:gd name="adj3" fmla="val 25625"/>
              <a:gd name="adj4" fmla="val -18231"/>
              <a:gd name="adj5" fmla="val 253736"/>
              <a:gd name="adj6" fmla="val -6345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指针复位</a:t>
            </a:r>
          </a:p>
        </p:txBody>
      </p:sp>
      <p:sp>
        <p:nvSpPr>
          <p:cNvPr id="573460" name="Oval 20"/>
          <p:cNvSpPr>
            <a:spLocks noChangeArrowheads="1"/>
          </p:cNvSpPr>
          <p:nvPr/>
        </p:nvSpPr>
        <p:spPr bwMode="auto">
          <a:xfrm>
            <a:off x="1116013" y="4056063"/>
            <a:ext cx="636587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77830" name="Group 21"/>
          <p:cNvGrpSpPr>
            <a:grpSpLocks/>
          </p:cNvGrpSpPr>
          <p:nvPr/>
        </p:nvGrpSpPr>
        <p:grpSpPr bwMode="auto">
          <a:xfrm>
            <a:off x="5638800" y="4159250"/>
            <a:ext cx="1073150" cy="457200"/>
            <a:chOff x="3548" y="960"/>
            <a:chExt cx="676" cy="288"/>
          </a:xfrm>
        </p:grpSpPr>
        <p:sp>
          <p:nvSpPr>
            <p:cNvPr id="77834" name="Text Box 22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77835" name="Line 23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831" name="Text Box 24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1"/>
                </a:solidFill>
              </a:rPr>
              <a:t>a + 5</a:t>
            </a:r>
          </a:p>
        </p:txBody>
      </p:sp>
      <p:sp>
        <p:nvSpPr>
          <p:cNvPr id="77832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77833" name="Text Box 28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7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9" grpId="0" animBg="1" autoUpdateAnimBg="0"/>
      <p:bldP spid="57346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5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for( p = a; p &lt; a+5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for( </a:t>
            </a:r>
            <a:r>
              <a:rPr lang="en-US" altLang="zh-CN" sz="1800" b="1">
                <a:solidFill>
                  <a:srgbClr val="0000FF"/>
                </a:solidFill>
              </a:rPr>
              <a:t>p = a</a:t>
            </a:r>
            <a:r>
              <a:rPr lang="en-US" altLang="zh-CN" sz="1800"/>
              <a:t>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sp>
        <p:nvSpPr>
          <p:cNvPr id="78850" name="Text Box 6"/>
          <p:cNvSpPr txBox="1">
            <a:spLocks noChangeArrowheads="1"/>
          </p:cNvSpPr>
          <p:nvPr/>
        </p:nvSpPr>
        <p:spPr bwMode="auto">
          <a:xfrm>
            <a:off x="1438275" y="5397500"/>
            <a:ext cx="4524375" cy="917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a[0]=1	 a[1]=3	 a[2]=5	 a[3]=7	 a[4]=9</a:t>
            </a:r>
          </a:p>
          <a:p>
            <a:pPr>
              <a:lnSpc>
                <a:spcPct val="150000"/>
              </a:lnSpc>
            </a:pPr>
            <a:r>
              <a:rPr lang="en-US" altLang="zh-CN" sz="1800" b="1"/>
              <a:t>a[1]=1	 a[3]=3	 a[5]=5	 a[7]=7	 a[9]=9</a:t>
            </a:r>
          </a:p>
        </p:txBody>
      </p:sp>
      <p:grpSp>
        <p:nvGrpSpPr>
          <p:cNvPr id="78851" name="Group 7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74472" name="AutoShape 8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8861" name="Line 9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8862" name="Line 10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8863" name="Line 11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8864" name="Line 12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8865" name="Line 13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8866" name="Line 14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8867" name="Line 15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8868" name="Line 16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8869" name="Text Box 17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78870" name="Text Box 18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638800" y="1243013"/>
            <a:ext cx="1073150" cy="457200"/>
            <a:chOff x="3548" y="960"/>
            <a:chExt cx="676" cy="288"/>
          </a:xfrm>
        </p:grpSpPr>
        <p:sp>
          <p:nvSpPr>
            <p:cNvPr id="78858" name="Text Box 22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78859" name="Line 23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853" name="Text Box 24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+ 5</a:t>
            </a:r>
          </a:p>
        </p:txBody>
      </p:sp>
      <p:sp>
        <p:nvSpPr>
          <p:cNvPr id="78854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78855" name="Text Box 28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  <p:sp>
        <p:nvSpPr>
          <p:cNvPr id="78856" name="AutoShape 29"/>
          <p:cNvSpPr>
            <a:spLocks/>
          </p:cNvSpPr>
          <p:nvPr/>
        </p:nvSpPr>
        <p:spPr bwMode="auto">
          <a:xfrm>
            <a:off x="2743200" y="2924175"/>
            <a:ext cx="1828800" cy="446088"/>
          </a:xfrm>
          <a:prstGeom prst="borderCallout2">
            <a:avLst>
              <a:gd name="adj1" fmla="val 25625"/>
              <a:gd name="adj2" fmla="val -4167"/>
              <a:gd name="adj3" fmla="val 25625"/>
              <a:gd name="adj4" fmla="val -18231"/>
              <a:gd name="adj5" fmla="val 253736"/>
              <a:gd name="adj6" fmla="val -6345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指针复位</a:t>
            </a:r>
          </a:p>
        </p:txBody>
      </p:sp>
      <p:sp>
        <p:nvSpPr>
          <p:cNvPr id="78857" name="Oval 30"/>
          <p:cNvSpPr>
            <a:spLocks noChangeArrowheads="1"/>
          </p:cNvSpPr>
          <p:nvPr/>
        </p:nvSpPr>
        <p:spPr bwMode="auto">
          <a:xfrm>
            <a:off x="1116013" y="4056063"/>
            <a:ext cx="636587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5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for( p = a; p &lt; a+5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cout &lt;&lt; "a[" &lt;&lt; i &lt;&lt; "]=" &lt;&lt; </a:t>
            </a:r>
            <a:r>
              <a:rPr lang="en-US" altLang="zh-CN" sz="1800" b="1">
                <a:solidFill>
                  <a:srgbClr val="0000FF"/>
                </a:solidFill>
              </a:rPr>
              <a:t>p[i]</a:t>
            </a:r>
            <a:r>
              <a:rPr lang="en-US" altLang="zh-CN" sz="1800"/>
              <a:t>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sp>
        <p:nvSpPr>
          <p:cNvPr id="79874" name="Text Box 6"/>
          <p:cNvSpPr txBox="1">
            <a:spLocks noChangeArrowheads="1"/>
          </p:cNvSpPr>
          <p:nvPr/>
        </p:nvSpPr>
        <p:spPr bwMode="auto">
          <a:xfrm>
            <a:off x="1438275" y="5397500"/>
            <a:ext cx="4524375" cy="917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a[0]=1	 a[1]=3	 a[2]=5	 a[3]=7	 a[4]=9</a:t>
            </a:r>
          </a:p>
          <a:p>
            <a:pPr>
              <a:lnSpc>
                <a:spcPct val="150000"/>
              </a:lnSpc>
            </a:pPr>
            <a:r>
              <a:rPr lang="en-US" altLang="zh-CN" sz="1800" b="1"/>
              <a:t>a[1]=1	 a[3]=3	 a[5]=5	 a[7]=7	 a[9]=9</a:t>
            </a:r>
          </a:p>
        </p:txBody>
      </p:sp>
      <p:grpSp>
        <p:nvGrpSpPr>
          <p:cNvPr id="79875" name="Group 7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75496" name="AutoShape 8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9885" name="Line 9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9886" name="Line 10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9887" name="Line 11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9888" name="Line 12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9889" name="Line 13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9890" name="Line 14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9891" name="Line 15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9892" name="Line 16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9893" name="Text Box 17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79894" name="Text Box 18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sp>
        <p:nvSpPr>
          <p:cNvPr id="575507" name="AutoShape 19"/>
          <p:cNvSpPr>
            <a:spLocks/>
          </p:cNvSpPr>
          <p:nvPr/>
        </p:nvSpPr>
        <p:spPr bwMode="auto">
          <a:xfrm>
            <a:off x="684213" y="2952750"/>
            <a:ext cx="2209800" cy="952500"/>
          </a:xfrm>
          <a:prstGeom prst="borderCallout2">
            <a:avLst>
              <a:gd name="adj1" fmla="val 12000"/>
              <a:gd name="adj2" fmla="val 103449"/>
              <a:gd name="adj3" fmla="val 12000"/>
              <a:gd name="adj4" fmla="val 114153"/>
              <a:gd name="adj5" fmla="val 153167"/>
              <a:gd name="adj6" fmla="val 14856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指针变量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下标方式访问元素</a:t>
            </a:r>
          </a:p>
        </p:txBody>
      </p:sp>
      <p:sp>
        <p:nvSpPr>
          <p:cNvPr id="575508" name="Oval 20"/>
          <p:cNvSpPr>
            <a:spLocks noChangeArrowheads="1"/>
          </p:cNvSpPr>
          <p:nvPr/>
        </p:nvSpPr>
        <p:spPr bwMode="auto">
          <a:xfrm>
            <a:off x="3719513" y="4470400"/>
            <a:ext cx="533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79878" name="Group 21"/>
          <p:cNvGrpSpPr>
            <a:grpSpLocks/>
          </p:cNvGrpSpPr>
          <p:nvPr/>
        </p:nvGrpSpPr>
        <p:grpSpPr bwMode="auto">
          <a:xfrm>
            <a:off x="5638800" y="1243013"/>
            <a:ext cx="1073150" cy="457200"/>
            <a:chOff x="3548" y="960"/>
            <a:chExt cx="676" cy="288"/>
          </a:xfrm>
        </p:grpSpPr>
        <p:sp>
          <p:nvSpPr>
            <p:cNvPr id="79882" name="Text Box 22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79883" name="Line 23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9879" name="Text Box 24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+ 5</a:t>
            </a:r>
          </a:p>
        </p:txBody>
      </p:sp>
      <p:sp>
        <p:nvSpPr>
          <p:cNvPr id="79880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79881" name="Text Box 28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7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07" grpId="0" animBg="1" autoUpdateAnimBg="0"/>
      <p:bldP spid="5755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685800" y="1949450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说明格式为：</a:t>
            </a:r>
            <a:r>
              <a:rPr lang="zh-CN" altLang="en-US" sz="2000">
                <a:ea typeface="Arial Unicode MS"/>
                <a:cs typeface="Arial Unicode MS"/>
              </a:rPr>
              <a:t>		</a:t>
            </a:r>
          </a:p>
          <a:p>
            <a:pPr algn="just">
              <a:lnSpc>
                <a:spcPct val="180000"/>
              </a:lnSpc>
            </a:pPr>
            <a:r>
              <a:rPr lang="zh-CN" altLang="en-US" sz="2000">
                <a:ea typeface="Arial Unicode MS"/>
                <a:cs typeface="Arial Unicode MS"/>
              </a:rPr>
              <a:t>			</a:t>
            </a:r>
            <a:r>
              <a:rPr lang="zh-CN" altLang="en-US" sz="2000" i="1">
                <a:ea typeface="Arial Unicode MS"/>
                <a:cs typeface="Arial Unicode MS"/>
              </a:rPr>
              <a:t>类型  标识符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en-US" altLang="zh-CN" sz="2000">
                <a:ea typeface="Arial Unicode MS"/>
                <a:cs typeface="Arial Unicode MS"/>
              </a:rPr>
              <a:t>[ </a:t>
            </a:r>
            <a:r>
              <a:rPr lang="zh-CN" altLang="en-US" sz="2000" b="1" i="1">
                <a:solidFill>
                  <a:srgbClr val="0000FF"/>
                </a:solidFill>
                <a:ea typeface="Arial Unicode MS"/>
                <a:cs typeface="Arial Unicode MS"/>
              </a:rPr>
              <a:t>表达式</a:t>
            </a:r>
            <a:r>
              <a:rPr lang="zh-CN" altLang="en-US" sz="2000">
                <a:ea typeface="Arial Unicode MS"/>
                <a:cs typeface="Arial Unicode MS"/>
              </a:rPr>
              <a:t> </a:t>
            </a:r>
            <a:r>
              <a:rPr lang="en-US" altLang="zh-CN" sz="2000">
                <a:ea typeface="Arial Unicode MS"/>
                <a:cs typeface="Arial Unicode MS"/>
              </a:rPr>
              <a:t>] ; </a:t>
            </a:r>
          </a:p>
        </p:txBody>
      </p:sp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一维数组定义与初始化</a:t>
            </a:r>
          </a:p>
        </p:txBody>
      </p:sp>
      <p:sp>
        <p:nvSpPr>
          <p:cNvPr id="514055" name="AutoShape 7"/>
          <p:cNvSpPr>
            <a:spLocks/>
          </p:cNvSpPr>
          <p:nvPr/>
        </p:nvSpPr>
        <p:spPr bwMode="auto">
          <a:xfrm>
            <a:off x="2514600" y="4038600"/>
            <a:ext cx="1981200" cy="914400"/>
          </a:xfrm>
          <a:prstGeom prst="borderCallout2">
            <a:avLst>
              <a:gd name="adj1" fmla="val 12500"/>
              <a:gd name="adj2" fmla="val 103847"/>
              <a:gd name="adj3" fmla="val 12500"/>
              <a:gd name="adj4" fmla="val 116028"/>
              <a:gd name="adj5" fmla="val -104343"/>
              <a:gd name="adj6" fmla="val 15504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数组元素个数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常整型表达式</a:t>
            </a:r>
          </a:p>
        </p:txBody>
      </p:sp>
      <p:sp>
        <p:nvSpPr>
          <p:cNvPr id="16388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40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5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5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for( p = a; p &lt; a+5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cout &lt;&lt; "a[" &lt;&lt; i &lt;&lt; "]=" &lt;&lt; </a:t>
            </a:r>
            <a:r>
              <a:rPr lang="en-US" altLang="zh-CN" sz="1800" b="1">
                <a:solidFill>
                  <a:srgbClr val="0000FF"/>
                </a:solidFill>
              </a:rPr>
              <a:t>p[i]</a:t>
            </a:r>
            <a:r>
              <a:rPr lang="en-US" altLang="zh-CN" sz="1800"/>
              <a:t>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sp>
        <p:nvSpPr>
          <p:cNvPr id="80898" name="Text Box 6"/>
          <p:cNvSpPr txBox="1">
            <a:spLocks noChangeArrowheads="1"/>
          </p:cNvSpPr>
          <p:nvPr/>
        </p:nvSpPr>
        <p:spPr bwMode="auto">
          <a:xfrm>
            <a:off x="1438275" y="5397500"/>
            <a:ext cx="4524375" cy="917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a[0]=1	 a[1]=3	 a[2]=5	 a[3]=7	 a[4]=9</a:t>
            </a:r>
          </a:p>
          <a:p>
            <a:pPr>
              <a:lnSpc>
                <a:spcPct val="150000"/>
              </a:lnSpc>
            </a:pPr>
            <a:r>
              <a:rPr lang="en-US" altLang="zh-CN" sz="1800" b="1"/>
              <a:t>a[1]=1	 a[3]=3	 a[5]=5	 a[7]=7	 a[9]=9</a:t>
            </a:r>
          </a:p>
        </p:txBody>
      </p:sp>
      <p:grpSp>
        <p:nvGrpSpPr>
          <p:cNvPr id="80899" name="Group 7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75496" name="AutoShape 8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0909" name="Line 9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0910" name="Line 10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0911" name="Line 11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0912" name="Line 12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0913" name="Line 13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0914" name="Line 14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0915" name="Line 15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0916" name="Line 16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0917" name="Text Box 17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80918" name="Text Box 18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sp>
        <p:nvSpPr>
          <p:cNvPr id="575507" name="AutoShape 19"/>
          <p:cNvSpPr>
            <a:spLocks/>
          </p:cNvSpPr>
          <p:nvPr/>
        </p:nvSpPr>
        <p:spPr bwMode="auto">
          <a:xfrm>
            <a:off x="357188" y="2857500"/>
            <a:ext cx="2500312" cy="952500"/>
          </a:xfrm>
          <a:prstGeom prst="borderCallout2">
            <a:avLst>
              <a:gd name="adj1" fmla="val 12000"/>
              <a:gd name="adj2" fmla="val 103449"/>
              <a:gd name="adj3" fmla="val 12000"/>
              <a:gd name="adj4" fmla="val 114153"/>
              <a:gd name="adj5" fmla="val 154691"/>
              <a:gd name="adj6" fmla="val 14624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1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 ]   </a:t>
            </a:r>
            <a:r>
              <a:rPr lang="zh-CN" altLang="en-US" sz="1800" b="1"/>
              <a:t>动词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800" b="1"/>
              <a:t>偏址运算，访问对象</a:t>
            </a:r>
          </a:p>
        </p:txBody>
      </p:sp>
      <p:sp>
        <p:nvSpPr>
          <p:cNvPr id="80901" name="Oval 20"/>
          <p:cNvSpPr>
            <a:spLocks noChangeArrowheads="1"/>
          </p:cNvSpPr>
          <p:nvPr/>
        </p:nvSpPr>
        <p:spPr bwMode="auto">
          <a:xfrm>
            <a:off x="3719513" y="4470400"/>
            <a:ext cx="533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80902" name="Group 21"/>
          <p:cNvGrpSpPr>
            <a:grpSpLocks/>
          </p:cNvGrpSpPr>
          <p:nvPr/>
        </p:nvGrpSpPr>
        <p:grpSpPr bwMode="auto">
          <a:xfrm>
            <a:off x="5638800" y="1243013"/>
            <a:ext cx="1073150" cy="457200"/>
            <a:chOff x="3548" y="960"/>
            <a:chExt cx="676" cy="288"/>
          </a:xfrm>
        </p:grpSpPr>
        <p:sp>
          <p:nvSpPr>
            <p:cNvPr id="80906" name="Text Box 22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80907" name="Line 23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903" name="Text Box 24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+ 5</a:t>
            </a:r>
          </a:p>
        </p:txBody>
      </p:sp>
      <p:sp>
        <p:nvSpPr>
          <p:cNvPr id="80904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80905" name="Text Box 28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7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07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5"/>
          <p:cNvSpPr>
            <a:spLocks noChangeArrowheads="1"/>
          </p:cNvSpPr>
          <p:nvPr/>
        </p:nvSpPr>
        <p:spPr bwMode="auto">
          <a:xfrm>
            <a:off x="609600" y="425450"/>
            <a:ext cx="497046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 for( p = a; p &lt; a+5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 b="1"/>
              <a:t>}</a:t>
            </a:r>
          </a:p>
        </p:txBody>
      </p:sp>
      <p:sp>
        <p:nvSpPr>
          <p:cNvPr id="81922" name="Text Box 6"/>
          <p:cNvSpPr txBox="1">
            <a:spLocks noChangeArrowheads="1"/>
          </p:cNvSpPr>
          <p:nvPr/>
        </p:nvSpPr>
        <p:spPr bwMode="auto">
          <a:xfrm>
            <a:off x="1438275" y="5397500"/>
            <a:ext cx="4524375" cy="917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a[0]=1	 a[1]=3	 a[2]=5	 a[3]=7	 a[4]=9</a:t>
            </a:r>
          </a:p>
          <a:p>
            <a:pPr>
              <a:lnSpc>
                <a:spcPct val="15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a[0]=1	 a[1]=3	 a[2]=5	 a[3]=7	 a[4]=9</a:t>
            </a:r>
          </a:p>
        </p:txBody>
      </p:sp>
      <p:grpSp>
        <p:nvGrpSpPr>
          <p:cNvPr id="81923" name="Group 7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76520" name="AutoShape 8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1931" name="Line 9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1932" name="Line 10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1933" name="Line 11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1934" name="Line 12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1935" name="Line 13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1936" name="Line 14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1937" name="Line 15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1938" name="Line 16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1939" name="Text Box 17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81940" name="Text Box 18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grpSp>
        <p:nvGrpSpPr>
          <p:cNvPr id="81924" name="Group 19"/>
          <p:cNvGrpSpPr>
            <a:grpSpLocks/>
          </p:cNvGrpSpPr>
          <p:nvPr/>
        </p:nvGrpSpPr>
        <p:grpSpPr bwMode="auto">
          <a:xfrm>
            <a:off x="5632450" y="4159250"/>
            <a:ext cx="1073150" cy="457200"/>
            <a:chOff x="3548" y="960"/>
            <a:chExt cx="676" cy="288"/>
          </a:xfrm>
        </p:grpSpPr>
        <p:sp>
          <p:nvSpPr>
            <p:cNvPr id="81928" name="Text Box 20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81929" name="Line 21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76534" name="Text Box 22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 + 5</a:t>
            </a:r>
          </a:p>
        </p:txBody>
      </p:sp>
      <p:sp>
        <p:nvSpPr>
          <p:cNvPr id="81926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81927" name="Text Box 26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5" name="Group 5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77542" name="AutoShape 6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2954" name="Line 7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955" name="Line 8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956" name="Line 9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957" name="Line 10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958" name="Line 11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959" name="Line 12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960" name="Line 13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961" name="Line 14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962" name="Text Box 15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82963" name="Text Box 16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sp>
        <p:nvSpPr>
          <p:cNvPr id="577553" name="Text Box 17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 + 5</a:t>
            </a:r>
          </a:p>
        </p:txBody>
      </p:sp>
      <p:sp>
        <p:nvSpPr>
          <p:cNvPr id="577554" name="AutoShape 18"/>
          <p:cNvSpPr>
            <a:spLocks noChangeArrowheads="1"/>
          </p:cNvSpPr>
          <p:nvPr/>
        </p:nvSpPr>
        <p:spPr bwMode="auto">
          <a:xfrm>
            <a:off x="4114800" y="1349375"/>
            <a:ext cx="2133600" cy="762000"/>
          </a:xfrm>
          <a:prstGeom prst="cloudCallout">
            <a:avLst>
              <a:gd name="adj1" fmla="val -70537"/>
              <a:gd name="adj2" fmla="val 120000"/>
            </a:avLst>
          </a:prstGeom>
          <a:gradFill rotWithShape="0">
            <a:gsLst>
              <a:gs pos="0">
                <a:srgbClr val="FFE1FF"/>
              </a:gs>
              <a:gs pos="50000">
                <a:srgbClr val="FFFFFF"/>
              </a:gs>
              <a:gs pos="100000">
                <a:srgbClr val="FFE1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85194" dir="20006097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2000" b="1" i="1">
                <a:solidFill>
                  <a:srgbClr val="0000FF"/>
                </a:solidFill>
                <a:ea typeface="宋体" pitchFamily="2" charset="-122"/>
              </a:rPr>
              <a:t>可以吗？</a:t>
            </a:r>
          </a:p>
        </p:txBody>
      </p:sp>
      <p:sp>
        <p:nvSpPr>
          <p:cNvPr id="82948" name="Rectangle 19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#include&lt;iostream&gt;using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for( p = a; p &lt; a+5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sp>
        <p:nvSpPr>
          <p:cNvPr id="577556" name="Rectangle 20"/>
          <p:cNvSpPr>
            <a:spLocks noChangeArrowheads="1"/>
          </p:cNvSpPr>
          <p:nvPr/>
        </p:nvSpPr>
        <p:spPr bwMode="auto">
          <a:xfrm>
            <a:off x="533400" y="2720975"/>
            <a:ext cx="4443413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i="1">
                <a:solidFill>
                  <a:schemeClr val="accent2"/>
                </a:solidFill>
              </a:rPr>
              <a:t>for( i = 0; i &lt; 5 ; i ++, a ++ )		</a:t>
            </a:r>
          </a:p>
          <a:p>
            <a:pPr algn="ctr">
              <a:spcBef>
                <a:spcPct val="50000"/>
              </a:spcBef>
            </a:pPr>
            <a:r>
              <a:rPr lang="en-US" altLang="zh-CN" sz="1800" b="1" i="1">
                <a:solidFill>
                  <a:schemeClr val="accent2"/>
                </a:solidFill>
              </a:rPr>
              <a:t>        cout &lt;&lt; "a[" &lt;&lt; i &lt;&lt; "]=" &lt;&lt; *a &lt;&lt; '\t';</a:t>
            </a:r>
          </a:p>
        </p:txBody>
      </p:sp>
      <p:sp>
        <p:nvSpPr>
          <p:cNvPr id="577557" name="Oval 21"/>
          <p:cNvSpPr>
            <a:spLocks noChangeArrowheads="1"/>
          </p:cNvSpPr>
          <p:nvPr/>
        </p:nvSpPr>
        <p:spPr bwMode="auto">
          <a:xfrm>
            <a:off x="2971800" y="2720975"/>
            <a:ext cx="533400" cy="3810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951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82952" name="Text Box 25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7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7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7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54" grpId="0" animBg="1" autoUpdateAnimBg="0"/>
      <p:bldP spid="577556" grpId="0" animBg="1" autoUpdateAnimBg="0"/>
      <p:bldP spid="57755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69" name="Group 5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578566" name="AutoShape 6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3978" name="Line 7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79" name="Line 8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0" name="Line 9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1" name="Line 10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2" name="Line 11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3" name="Line 12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4" name="Line 13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5" name="Line 14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6" name="Text Box 15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83987" name="Text Box 16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sp>
        <p:nvSpPr>
          <p:cNvPr id="578577" name="Text Box 17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 + 5</a:t>
            </a:r>
          </a:p>
        </p:txBody>
      </p:sp>
      <p:sp>
        <p:nvSpPr>
          <p:cNvPr id="83971" name="Rectangle 19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for( p = a; p &lt; a+5 ; p ++ )	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1800"/>
              <a:t>}</a:t>
            </a:r>
          </a:p>
        </p:txBody>
      </p:sp>
      <p:sp>
        <p:nvSpPr>
          <p:cNvPr id="578582" name="AutoShape 22"/>
          <p:cNvSpPr>
            <a:spLocks/>
          </p:cNvSpPr>
          <p:nvPr/>
        </p:nvSpPr>
        <p:spPr bwMode="auto">
          <a:xfrm>
            <a:off x="4648200" y="1328738"/>
            <a:ext cx="1600200" cy="876300"/>
          </a:xfrm>
          <a:prstGeom prst="borderCallout2">
            <a:avLst>
              <a:gd name="adj1" fmla="val 13042"/>
              <a:gd name="adj2" fmla="val -4764"/>
              <a:gd name="adj3" fmla="val 13042"/>
              <a:gd name="adj4" fmla="val -24009"/>
              <a:gd name="adj5" fmla="val 150361"/>
              <a:gd name="adj6" fmla="val -8571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直接地址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不能修改</a:t>
            </a:r>
          </a:p>
        </p:txBody>
      </p:sp>
      <p:sp>
        <p:nvSpPr>
          <p:cNvPr id="83973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83974" name="Text Box 26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  <p:sp>
        <p:nvSpPr>
          <p:cNvPr id="83975" name="Rectangle 27"/>
          <p:cNvSpPr>
            <a:spLocks noChangeArrowheads="1"/>
          </p:cNvSpPr>
          <p:nvPr/>
        </p:nvSpPr>
        <p:spPr bwMode="auto">
          <a:xfrm>
            <a:off x="533400" y="2720975"/>
            <a:ext cx="4443413" cy="77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i="1">
                <a:solidFill>
                  <a:schemeClr val="accent2"/>
                </a:solidFill>
              </a:rPr>
              <a:t>for( i = 0; i &lt; 5 ; i ++, a ++ )		</a:t>
            </a:r>
          </a:p>
          <a:p>
            <a:pPr algn="ctr">
              <a:spcBef>
                <a:spcPct val="50000"/>
              </a:spcBef>
            </a:pPr>
            <a:r>
              <a:rPr lang="en-US" altLang="zh-CN" sz="1800" b="1" i="1">
                <a:solidFill>
                  <a:schemeClr val="accent2"/>
                </a:solidFill>
              </a:rPr>
              <a:t>        cout &lt;&lt; "a[" &lt;&lt; i &lt;&lt; "]=" &lt;&lt; *a &lt;&lt; '\t';</a:t>
            </a:r>
          </a:p>
        </p:txBody>
      </p:sp>
      <p:sp>
        <p:nvSpPr>
          <p:cNvPr id="83976" name="Oval 28"/>
          <p:cNvSpPr>
            <a:spLocks noChangeArrowheads="1"/>
          </p:cNvSpPr>
          <p:nvPr/>
        </p:nvSpPr>
        <p:spPr bwMode="auto">
          <a:xfrm>
            <a:off x="2971800" y="2720975"/>
            <a:ext cx="533400" cy="3810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785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82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6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1017859" name="AutoShape 3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5004" name="Line 4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05" name="Line 5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06" name="Line 6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07" name="Line 7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08" name="Line 8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09" name="Line 9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10" name="Line 10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11" name="Line 11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12" name="Text Box 12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85013" name="Text Box 13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sp>
        <p:nvSpPr>
          <p:cNvPr id="1017870" name="Text Box 14"/>
          <p:cNvSpPr txBox="1">
            <a:spLocks noChangeArrowheads="1"/>
          </p:cNvSpPr>
          <p:nvPr/>
        </p:nvSpPr>
        <p:spPr bwMode="auto">
          <a:xfrm>
            <a:off x="62007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 + 5</a:t>
            </a:r>
          </a:p>
        </p:txBody>
      </p:sp>
      <p:sp>
        <p:nvSpPr>
          <p:cNvPr id="1017871" name="Rectangle 15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 for( p = a; p &lt;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a+5</a:t>
            </a:r>
            <a:r>
              <a:rPr lang="en-US" altLang="zh-CN" sz="1800">
                <a:ea typeface="宋体" pitchFamily="2" charset="-122"/>
              </a:rPr>
              <a:t> ;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 ++</a:t>
            </a:r>
            <a:r>
              <a:rPr lang="en-US" altLang="zh-CN" sz="1800">
                <a:ea typeface="宋体" pitchFamily="2" charset="-122"/>
              </a:rPr>
              <a:t> )		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84997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1017881" name="Text Box 25"/>
          <p:cNvSpPr txBox="1">
            <a:spLocks noChangeArrowheads="1"/>
          </p:cNvSpPr>
          <p:nvPr/>
        </p:nvSpPr>
        <p:spPr bwMode="auto">
          <a:xfrm>
            <a:off x="3870325" y="1055688"/>
            <a:ext cx="3438525" cy="40608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rgbClr val="336600"/>
                </a:solidFill>
                <a:ea typeface="宋体" pitchFamily="2" charset="-122"/>
              </a:rPr>
              <a:t>讨论指针偏移计算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000" b="1">
                <a:solidFill>
                  <a:srgbClr val="CC3300"/>
                </a:solidFill>
                <a:ea typeface="宋体" pitchFamily="2" charset="-122"/>
              </a:rPr>
              <a:t>  </a:t>
            </a:r>
            <a:r>
              <a:rPr lang="en-US" altLang="zh-CN" sz="2000" b="1">
                <a:solidFill>
                  <a:srgbClr val="CC3300"/>
                </a:solidFill>
                <a:ea typeface="宋体" pitchFamily="2" charset="-122"/>
              </a:rPr>
              <a:t>int *</a:t>
            </a:r>
            <a:r>
              <a:rPr lang="en-US" altLang="zh-CN" sz="2000" b="1">
                <a:ea typeface="宋体" pitchFamily="2" charset="-122"/>
              </a:rPr>
              <a:t> p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1">
                <a:solidFill>
                  <a:srgbClr val="0000CC"/>
                </a:solidFill>
                <a:ea typeface="宋体" pitchFamily="2" charset="-122"/>
              </a:rPr>
              <a:t>  int</a:t>
            </a:r>
            <a:r>
              <a:rPr lang="en-US" altLang="zh-CN" sz="2000" b="1">
                <a:ea typeface="宋体" pitchFamily="2" charset="-122"/>
              </a:rPr>
              <a:t> n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……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1" i="1">
                <a:solidFill>
                  <a:srgbClr val="CC3300"/>
                </a:solidFill>
                <a:ea typeface="宋体" pitchFamily="2" charset="-122"/>
              </a:rPr>
              <a:t>  p</a:t>
            </a:r>
            <a:r>
              <a:rPr lang="en-US" altLang="zh-CN" sz="2000" b="1">
                <a:ea typeface="宋体" pitchFamily="2" charset="-122"/>
              </a:rPr>
              <a:t> = </a:t>
            </a:r>
            <a:r>
              <a:rPr lang="en-US" altLang="zh-CN" sz="2000" b="1" i="1">
                <a:solidFill>
                  <a:srgbClr val="CC3300"/>
                </a:solidFill>
                <a:ea typeface="宋体" pitchFamily="2" charset="-122"/>
              </a:rPr>
              <a:t>p</a:t>
            </a:r>
            <a:r>
              <a:rPr lang="en-US" altLang="zh-CN" sz="2000" b="1">
                <a:ea typeface="宋体" pitchFamily="2" charset="-122"/>
              </a:rPr>
              <a:t> + </a:t>
            </a:r>
            <a:r>
              <a:rPr lang="en-US" altLang="zh-CN" sz="2000" b="1" i="1">
                <a:solidFill>
                  <a:srgbClr val="0000CC"/>
                </a:solidFill>
                <a:ea typeface="宋体" pitchFamily="2" charset="-122"/>
              </a:rPr>
              <a:t>n</a:t>
            </a:r>
            <a:r>
              <a:rPr lang="en-US" altLang="zh-CN" sz="2000" b="1">
                <a:ea typeface="宋体" pitchFamily="2" charset="-122"/>
              </a:rPr>
              <a:t> ;</a:t>
            </a:r>
          </a:p>
          <a:p>
            <a:pPr>
              <a:lnSpc>
                <a:spcPct val="130000"/>
              </a:lnSpc>
              <a:defRPr/>
            </a:pPr>
            <a:endParaRPr lang="en-US" altLang="zh-CN" sz="2000" b="1">
              <a:ea typeface="宋体" pitchFamily="2" charset="-122"/>
            </a:endParaRPr>
          </a:p>
          <a:p>
            <a:pPr>
              <a:lnSpc>
                <a:spcPct val="130000"/>
              </a:lnSpc>
              <a:defRPr/>
            </a:pPr>
            <a:endParaRPr lang="en-US" altLang="zh-CN" sz="2000" b="1">
              <a:ea typeface="宋体" pitchFamily="2" charset="-122"/>
            </a:endParaRPr>
          </a:p>
          <a:p>
            <a:pPr>
              <a:lnSpc>
                <a:spcPct val="130000"/>
              </a:lnSpc>
              <a:defRPr/>
            </a:pPr>
            <a:endParaRPr lang="en-US" altLang="zh-CN" sz="2000" b="1">
              <a:ea typeface="宋体" pitchFamily="2" charset="-122"/>
            </a:endParaRPr>
          </a:p>
          <a:p>
            <a:pPr>
              <a:lnSpc>
                <a:spcPct val="130000"/>
              </a:lnSpc>
              <a:defRPr/>
            </a:pPr>
            <a:endParaRPr lang="en-US" altLang="zh-CN" sz="2000" b="1">
              <a:ea typeface="宋体" pitchFamily="2" charset="-122"/>
            </a:endParaRPr>
          </a:p>
          <a:p>
            <a:pPr>
              <a:lnSpc>
                <a:spcPct val="130000"/>
              </a:lnSpc>
              <a:defRPr/>
            </a:pPr>
            <a:endParaRPr lang="en-US" altLang="zh-CN" sz="2000" b="1">
              <a:ea typeface="宋体" pitchFamily="2" charset="-122"/>
            </a:endParaRPr>
          </a:p>
        </p:txBody>
      </p:sp>
      <p:sp>
        <p:nvSpPr>
          <p:cNvPr id="1017878" name="Oval 22"/>
          <p:cNvSpPr>
            <a:spLocks noChangeArrowheads="1"/>
          </p:cNvSpPr>
          <p:nvPr/>
        </p:nvSpPr>
        <p:spPr bwMode="auto">
          <a:xfrm>
            <a:off x="4419600" y="2787650"/>
            <a:ext cx="2667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17879" name="Oval 23"/>
          <p:cNvSpPr>
            <a:spLocks noChangeArrowheads="1"/>
          </p:cNvSpPr>
          <p:nvPr/>
        </p:nvSpPr>
        <p:spPr bwMode="auto">
          <a:xfrm>
            <a:off x="4838700" y="2787650"/>
            <a:ext cx="2667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17880" name="AutoShape 24"/>
          <p:cNvSpPr>
            <a:spLocks/>
          </p:cNvSpPr>
          <p:nvPr/>
        </p:nvSpPr>
        <p:spPr bwMode="auto">
          <a:xfrm>
            <a:off x="5486400" y="3473450"/>
            <a:ext cx="1905000" cy="838200"/>
          </a:xfrm>
          <a:prstGeom prst="borderCallout2">
            <a:avLst>
              <a:gd name="adj1" fmla="val 13634"/>
              <a:gd name="adj2" fmla="val -4000"/>
              <a:gd name="adj3" fmla="val 13634"/>
              <a:gd name="adj4" fmla="val -8500"/>
              <a:gd name="adj5" fmla="val -34282"/>
              <a:gd name="adj6" fmla="val -23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右操作数类型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 i="1">
                <a:solidFill>
                  <a:srgbClr val="0000CC"/>
                </a:solidFill>
              </a:rPr>
              <a:t>int</a:t>
            </a:r>
          </a:p>
        </p:txBody>
      </p:sp>
      <p:sp>
        <p:nvSpPr>
          <p:cNvPr id="1017877" name="AutoShape 21"/>
          <p:cNvSpPr>
            <a:spLocks/>
          </p:cNvSpPr>
          <p:nvPr/>
        </p:nvSpPr>
        <p:spPr bwMode="auto">
          <a:xfrm>
            <a:off x="1981200" y="3473450"/>
            <a:ext cx="1905000" cy="838200"/>
          </a:xfrm>
          <a:prstGeom prst="borderCallout2">
            <a:avLst>
              <a:gd name="adj1" fmla="val 13634"/>
              <a:gd name="adj2" fmla="val 104000"/>
              <a:gd name="adj3" fmla="val 13634"/>
              <a:gd name="adj4" fmla="val 110750"/>
              <a:gd name="adj5" fmla="val -31250"/>
              <a:gd name="adj6" fmla="val 132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左操作数类型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1800" b="1" i="1">
                <a:solidFill>
                  <a:srgbClr val="CC3300"/>
                </a:solidFill>
              </a:rPr>
              <a:t>int 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1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1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1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01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81" grpId="0" animBg="1" autoUpdateAnimBg="0"/>
      <p:bldP spid="1017878" grpId="0" animBg="1"/>
      <p:bldP spid="1017879" grpId="0" animBg="1"/>
      <p:bldP spid="1017880" grpId="0" animBg="1" autoUpdateAnimBg="0"/>
      <p:bldP spid="1017877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22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1018883" name="AutoShape 3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6024" name="Line 4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6025" name="Line 5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6026" name="Line 6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6027" name="Line 7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6028" name="Line 8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6029" name="Line 9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6030" name="Line 10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6031" name="Line 11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6032" name="Text Box 12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86033" name="Text Box 13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sp>
        <p:nvSpPr>
          <p:cNvPr id="1018894" name="Text Box 14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 + 5</a:t>
            </a:r>
          </a:p>
        </p:txBody>
      </p:sp>
      <p:sp>
        <p:nvSpPr>
          <p:cNvPr id="1018895" name="Rectangle 15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2000" b="1" i="1" dirty="0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b="1" i="1" dirty="0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b="1" i="1" dirty="0">
                <a:solidFill>
                  <a:srgbClr val="008000"/>
                </a:solidFill>
                <a:ea typeface="宋体" pitchFamily="2" charset="-122"/>
              </a:rPr>
              <a:t>4-5  </a:t>
            </a:r>
            <a:r>
              <a:rPr lang="zh-CN" altLang="en-US" sz="2000" b="1" i="1" dirty="0">
                <a:solidFill>
                  <a:srgbClr val="008000"/>
                </a:solidFill>
                <a:ea typeface="宋体" pitchFamily="2" charset="-122"/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 dirty="0">
                <a:ea typeface="宋体" pitchFamily="2" charset="-122"/>
              </a:rPr>
              <a:t>#include&lt;</a:t>
            </a:r>
            <a:r>
              <a:rPr lang="en-US" altLang="zh-CN" sz="1800" dirty="0" err="1">
                <a:ea typeface="宋体" pitchFamily="2" charset="-122"/>
              </a:rPr>
              <a:t>iostream</a:t>
            </a:r>
            <a:r>
              <a:rPr lang="en-US" altLang="zh-CN" sz="1800" dirty="0">
                <a:ea typeface="宋体" pitchFamily="2" charset="-122"/>
              </a:rPr>
              <a:t>&gt;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 dirty="0">
                <a:ea typeface="宋体" pitchFamily="2" charset="-122"/>
              </a:rPr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 dirty="0" err="1">
                <a:ea typeface="宋体" pitchFamily="2" charset="-122"/>
              </a:rPr>
              <a:t>int</a:t>
            </a:r>
            <a:r>
              <a:rPr lang="en-US" altLang="zh-CN" sz="1800" dirty="0">
                <a:ea typeface="宋体" pitchFamily="2" charset="-122"/>
              </a:rPr>
              <a:t> main()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 dirty="0">
                <a:ea typeface="宋体" pitchFamily="2" charset="-122"/>
              </a:rPr>
              <a:t>{  </a:t>
            </a:r>
            <a:r>
              <a:rPr lang="en-US" altLang="zh-CN" sz="1800" dirty="0" err="1">
                <a:ea typeface="宋体" pitchFamily="2" charset="-122"/>
              </a:rPr>
              <a:t>int</a:t>
            </a:r>
            <a:r>
              <a:rPr lang="en-US" altLang="zh-CN" sz="1800" dirty="0">
                <a:ea typeface="宋体" pitchFamily="2" charset="-122"/>
              </a:rPr>
              <a:t> a[] = { 1, 3, 5, 7, 9 } , </a:t>
            </a:r>
            <a:r>
              <a:rPr lang="en-US" altLang="zh-CN" sz="1800" dirty="0" err="1">
                <a:ea typeface="宋体" pitchFamily="2" charset="-122"/>
              </a:rPr>
              <a:t>i</a:t>
            </a:r>
            <a:r>
              <a:rPr lang="en-US" altLang="zh-CN" sz="1800" dirty="0">
                <a:ea typeface="宋体" pitchFamily="2" charset="-122"/>
              </a:rPr>
              <a:t> , *p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 dirty="0">
                <a:ea typeface="宋体" pitchFamily="2" charset="-122"/>
              </a:rPr>
              <a:t>   for( p = a; p &lt; </a:t>
            </a:r>
            <a:r>
              <a:rPr lang="en-US" altLang="zh-CN" sz="18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a+5</a:t>
            </a:r>
            <a:r>
              <a:rPr lang="en-US" altLang="zh-CN" sz="1800" dirty="0">
                <a:ea typeface="宋体" pitchFamily="2" charset="-122"/>
              </a:rPr>
              <a:t> ; </a:t>
            </a:r>
            <a:r>
              <a:rPr lang="en-US" altLang="zh-CN" sz="18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 ++</a:t>
            </a:r>
            <a:r>
              <a:rPr lang="en-US" altLang="zh-CN" sz="1800" dirty="0">
                <a:ea typeface="宋体" pitchFamily="2" charset="-122"/>
              </a:rPr>
              <a:t> )		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 dirty="0">
                <a:ea typeface="宋体" pitchFamily="2" charset="-122"/>
              </a:rPr>
              <a:t>        </a:t>
            </a:r>
            <a:r>
              <a:rPr lang="en-US" altLang="zh-CN" sz="1800" dirty="0" err="1">
                <a:ea typeface="宋体" pitchFamily="2" charset="-122"/>
              </a:rPr>
              <a:t>cout</a:t>
            </a:r>
            <a:r>
              <a:rPr lang="en-US" altLang="zh-CN" sz="1800" dirty="0">
                <a:ea typeface="宋体" pitchFamily="2" charset="-122"/>
              </a:rPr>
              <a:t>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 dirty="0">
                <a:ea typeface="宋体" pitchFamily="2" charset="-122"/>
              </a:rPr>
              <a:t>  </a:t>
            </a:r>
            <a:r>
              <a:rPr lang="en-US" altLang="zh-CN" sz="1800" dirty="0" err="1">
                <a:ea typeface="宋体" pitchFamily="2" charset="-122"/>
              </a:rPr>
              <a:t>cout</a:t>
            </a:r>
            <a:r>
              <a:rPr lang="en-US" altLang="zh-CN" sz="1800" dirty="0">
                <a:ea typeface="宋体" pitchFamily="2" charset="-122"/>
              </a:rPr>
              <a:t> &lt;&lt; </a:t>
            </a:r>
            <a:r>
              <a:rPr lang="en-US" altLang="zh-CN" sz="1800" dirty="0" err="1">
                <a:ea typeface="宋体" pitchFamily="2" charset="-122"/>
              </a:rPr>
              <a:t>endl</a:t>
            </a:r>
            <a:r>
              <a:rPr lang="en-US" altLang="zh-CN" sz="1800" dirty="0">
                <a:ea typeface="宋体" pitchFamily="2" charset="-122"/>
              </a:rPr>
              <a:t>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 dirty="0">
                <a:ea typeface="宋体" pitchFamily="2" charset="-122"/>
              </a:rPr>
              <a:t>  for( p = a, </a:t>
            </a:r>
            <a:r>
              <a:rPr lang="en-US" altLang="zh-CN" sz="1800" dirty="0" err="1">
                <a:ea typeface="宋体" pitchFamily="2" charset="-122"/>
              </a:rPr>
              <a:t>i</a:t>
            </a:r>
            <a:r>
              <a:rPr lang="en-US" altLang="zh-CN" sz="1800" dirty="0">
                <a:ea typeface="宋体" pitchFamily="2" charset="-122"/>
              </a:rPr>
              <a:t> = 0 ; </a:t>
            </a:r>
            <a:r>
              <a:rPr lang="en-US" altLang="zh-CN" sz="1800" dirty="0" err="1">
                <a:ea typeface="宋体" pitchFamily="2" charset="-122"/>
              </a:rPr>
              <a:t>i</a:t>
            </a:r>
            <a:r>
              <a:rPr lang="en-US" altLang="zh-CN" sz="1800" dirty="0">
                <a:ea typeface="宋体" pitchFamily="2" charset="-122"/>
              </a:rPr>
              <a:t> &lt; 5; </a:t>
            </a:r>
            <a:r>
              <a:rPr lang="en-US" altLang="zh-CN" sz="1800" dirty="0" err="1">
                <a:ea typeface="宋体" pitchFamily="2" charset="-122"/>
              </a:rPr>
              <a:t>i</a:t>
            </a:r>
            <a:r>
              <a:rPr lang="en-US" altLang="zh-CN" sz="1800" dirty="0">
                <a:ea typeface="宋体" pitchFamily="2" charset="-122"/>
              </a:rPr>
              <a:t> ++ )	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 dirty="0">
                <a:ea typeface="宋体" pitchFamily="2" charset="-122"/>
              </a:rPr>
              <a:t>       </a:t>
            </a:r>
            <a:r>
              <a:rPr lang="en-US" altLang="zh-CN" sz="1800" dirty="0" err="1">
                <a:ea typeface="宋体" pitchFamily="2" charset="-122"/>
              </a:rPr>
              <a:t>cout</a:t>
            </a:r>
            <a:r>
              <a:rPr lang="en-US" altLang="zh-CN" sz="1800" dirty="0">
                <a:ea typeface="宋体" pitchFamily="2" charset="-122"/>
              </a:rPr>
              <a:t> &lt;&lt; "a[" &lt;&lt; </a:t>
            </a:r>
            <a:r>
              <a:rPr lang="en-US" altLang="zh-CN" sz="1800" dirty="0" err="1">
                <a:ea typeface="宋体" pitchFamily="2" charset="-122"/>
              </a:rPr>
              <a:t>i</a:t>
            </a:r>
            <a:r>
              <a:rPr lang="en-US" altLang="zh-CN" sz="1800" dirty="0">
                <a:ea typeface="宋体" pitchFamily="2" charset="-122"/>
              </a:rPr>
              <a:t> &lt;&lt; "]=" &lt;&lt; p[</a:t>
            </a:r>
            <a:r>
              <a:rPr lang="en-US" altLang="zh-CN" sz="1800" dirty="0" err="1">
                <a:ea typeface="宋体" pitchFamily="2" charset="-122"/>
              </a:rPr>
              <a:t>i</a:t>
            </a:r>
            <a:r>
              <a:rPr lang="en-US" altLang="zh-CN" sz="1800" dirty="0">
                <a:ea typeface="宋体" pitchFamily="2" charset="-122"/>
              </a:rPr>
              <a:t>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 dirty="0">
                <a:ea typeface="宋体" pitchFamily="2" charset="-122"/>
              </a:rPr>
              <a:t>  </a:t>
            </a:r>
            <a:r>
              <a:rPr lang="en-US" altLang="zh-CN" sz="1800" dirty="0" err="1">
                <a:ea typeface="宋体" pitchFamily="2" charset="-122"/>
              </a:rPr>
              <a:t>cout</a:t>
            </a:r>
            <a:r>
              <a:rPr lang="en-US" altLang="zh-CN" sz="1800" dirty="0">
                <a:ea typeface="宋体" pitchFamily="2" charset="-122"/>
              </a:rPr>
              <a:t> &lt;&lt; </a:t>
            </a:r>
            <a:r>
              <a:rPr lang="en-US" altLang="zh-CN" sz="1800" dirty="0" err="1">
                <a:ea typeface="宋体" pitchFamily="2" charset="-122"/>
              </a:rPr>
              <a:t>endl</a:t>
            </a:r>
            <a:r>
              <a:rPr lang="en-US" altLang="zh-CN" sz="1800" dirty="0">
                <a:ea typeface="宋体" pitchFamily="2" charset="-122"/>
              </a:rPr>
              <a:t>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 dirty="0">
                <a:ea typeface="宋体" pitchFamily="2" charset="-122"/>
              </a:rPr>
              <a:t>}</a:t>
            </a:r>
          </a:p>
        </p:txBody>
      </p:sp>
      <p:sp>
        <p:nvSpPr>
          <p:cNvPr id="86021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sp>
        <p:nvSpPr>
          <p:cNvPr id="1018897" name="Text Box 17"/>
          <p:cNvSpPr txBox="1">
            <a:spLocks noChangeArrowheads="1"/>
          </p:cNvSpPr>
          <p:nvPr/>
        </p:nvSpPr>
        <p:spPr bwMode="auto">
          <a:xfrm>
            <a:off x="3870325" y="1055688"/>
            <a:ext cx="3438525" cy="40608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000" b="1" i="1">
                <a:solidFill>
                  <a:srgbClr val="336600"/>
                </a:solidFill>
                <a:ea typeface="宋体" pitchFamily="2" charset="-122"/>
              </a:rPr>
              <a:t>讨论指针偏移计算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000" b="1">
                <a:solidFill>
                  <a:srgbClr val="CC3300"/>
                </a:solidFill>
                <a:ea typeface="宋体" pitchFamily="2" charset="-122"/>
              </a:rPr>
              <a:t>  </a:t>
            </a:r>
            <a:r>
              <a:rPr lang="en-US" altLang="zh-CN" sz="2000" b="1">
                <a:solidFill>
                  <a:srgbClr val="CC3300"/>
                </a:solidFill>
                <a:ea typeface="宋体" pitchFamily="2" charset="-122"/>
              </a:rPr>
              <a:t>int *</a:t>
            </a:r>
            <a:r>
              <a:rPr lang="en-US" altLang="zh-CN" sz="2000" b="1">
                <a:ea typeface="宋体" pitchFamily="2" charset="-122"/>
              </a:rPr>
              <a:t> p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1">
                <a:solidFill>
                  <a:srgbClr val="0000CC"/>
                </a:solidFill>
                <a:ea typeface="宋体" pitchFamily="2" charset="-122"/>
              </a:rPr>
              <a:t>  int</a:t>
            </a:r>
            <a:r>
              <a:rPr lang="en-US" altLang="zh-CN" sz="2000" b="1">
                <a:ea typeface="宋体" pitchFamily="2" charset="-122"/>
              </a:rPr>
              <a:t> n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1">
                <a:ea typeface="宋体" pitchFamily="2" charset="-122"/>
              </a:rPr>
              <a:t>  ……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1" i="1">
                <a:solidFill>
                  <a:srgbClr val="CC3300"/>
                </a:solidFill>
                <a:ea typeface="宋体" pitchFamily="2" charset="-122"/>
              </a:rPr>
              <a:t>  p</a:t>
            </a:r>
            <a:r>
              <a:rPr lang="en-US" altLang="zh-CN" sz="2000" b="1">
                <a:ea typeface="宋体" pitchFamily="2" charset="-122"/>
              </a:rPr>
              <a:t> = </a:t>
            </a:r>
            <a:r>
              <a:rPr lang="en-US" altLang="zh-CN" sz="2000" b="1" i="1">
                <a:solidFill>
                  <a:srgbClr val="CC3300"/>
                </a:solidFill>
                <a:ea typeface="宋体" pitchFamily="2" charset="-122"/>
              </a:rPr>
              <a:t>p</a:t>
            </a:r>
            <a:r>
              <a:rPr lang="en-US" altLang="zh-CN" sz="2000" b="1">
                <a:ea typeface="宋体" pitchFamily="2" charset="-122"/>
              </a:rPr>
              <a:t> + </a:t>
            </a:r>
            <a:r>
              <a:rPr lang="en-US" altLang="zh-CN" sz="2000" b="1" i="1">
                <a:solidFill>
                  <a:srgbClr val="0000CC"/>
                </a:solidFill>
                <a:ea typeface="宋体" pitchFamily="2" charset="-122"/>
              </a:rPr>
              <a:t>n</a:t>
            </a:r>
            <a:r>
              <a:rPr lang="en-US" altLang="zh-CN" sz="2000" b="1">
                <a:ea typeface="宋体" pitchFamily="2" charset="-122"/>
              </a:rPr>
              <a:t> ;</a:t>
            </a:r>
          </a:p>
          <a:p>
            <a:pPr>
              <a:lnSpc>
                <a:spcPct val="130000"/>
              </a:lnSpc>
              <a:defRPr/>
            </a:pPr>
            <a:endParaRPr lang="en-US" altLang="zh-CN" sz="2000" b="1">
              <a:ea typeface="宋体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表达式根据运算相容规则，     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依 </a:t>
            </a:r>
            <a:r>
              <a:rPr lang="en-US" altLang="zh-CN" sz="2000" b="1">
                <a:solidFill>
                  <a:srgbClr val="CC3300"/>
                </a:solidFill>
                <a:ea typeface="Arial Unicode MS" pitchFamily="34" charset="-122"/>
                <a:cs typeface="Arial Unicode MS" pitchFamily="34" charset="-122"/>
              </a:rPr>
              <a:t>int*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对</a:t>
            </a:r>
            <a:r>
              <a:rPr lang="en-US" altLang="zh-CN" sz="2000" b="1" i="1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n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作类型转换：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         </a:t>
            </a:r>
            <a:r>
              <a:rPr lang="en-US" altLang="zh-CN" sz="2000" b="1" i="1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n*sizeof(int)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字节</a:t>
            </a:r>
          </a:p>
          <a:p>
            <a:pPr>
              <a:lnSpc>
                <a:spcPct val="130000"/>
              </a:lnSpc>
              <a:defRPr/>
            </a:pPr>
            <a:endParaRPr lang="en-US" altLang="zh-CN" sz="2000" b="1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1" name="Group 2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1019907" name="AutoShape 3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7050" name="Line 4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7051" name="Line 5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7052" name="Line 6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7053" name="Line 7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7054" name="Line 8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7055" name="Line 9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7056" name="Line 10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7057" name="Line 11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7058" name="Text Box 12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87059" name="Text Box 13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sp>
        <p:nvSpPr>
          <p:cNvPr id="1019918" name="Text Box 14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 + 5</a:t>
            </a:r>
          </a:p>
        </p:txBody>
      </p:sp>
      <p:sp>
        <p:nvSpPr>
          <p:cNvPr id="1019919" name="Rectangle 15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 for( p = a; p &lt;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a+5</a:t>
            </a:r>
            <a:r>
              <a:rPr lang="en-US" altLang="zh-CN" sz="1800">
                <a:ea typeface="宋体" pitchFamily="2" charset="-122"/>
              </a:rPr>
              <a:t> ;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 ++</a:t>
            </a:r>
            <a:r>
              <a:rPr lang="en-US" altLang="zh-CN" sz="1800">
                <a:ea typeface="宋体" pitchFamily="2" charset="-122"/>
              </a:rPr>
              <a:t> )		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87044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632450" y="1243013"/>
            <a:ext cx="1073150" cy="457200"/>
            <a:chOff x="3548" y="960"/>
            <a:chExt cx="676" cy="288"/>
          </a:xfrm>
        </p:grpSpPr>
        <p:sp>
          <p:nvSpPr>
            <p:cNvPr id="87047" name="Text Box 19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87048" name="Line 20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7046" name="Text Box 21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5" name="Group 2"/>
          <p:cNvGrpSpPr>
            <a:grpSpLocks/>
          </p:cNvGrpSpPr>
          <p:nvPr/>
        </p:nvGrpSpPr>
        <p:grpSpPr bwMode="auto">
          <a:xfrm>
            <a:off x="6491288" y="654050"/>
            <a:ext cx="2330450" cy="5334000"/>
            <a:chOff x="4089" y="528"/>
            <a:chExt cx="1468" cy="3360"/>
          </a:xfrm>
        </p:grpSpPr>
        <p:sp>
          <p:nvSpPr>
            <p:cNvPr id="1020931" name="AutoShape 3"/>
            <p:cNvSpPr>
              <a:spLocks noChangeArrowheads="1"/>
            </p:cNvSpPr>
            <p:nvPr/>
          </p:nvSpPr>
          <p:spPr bwMode="auto">
            <a:xfrm>
              <a:off x="4089" y="528"/>
              <a:ext cx="1250" cy="3360"/>
            </a:xfrm>
            <a:prstGeom prst="verticalScroll">
              <a:avLst>
                <a:gd name="adj" fmla="val 12120"/>
              </a:avLst>
            </a:prstGeom>
            <a:solidFill>
              <a:srgbClr val="FFFFCC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8074" name="Line 4"/>
            <p:cNvSpPr>
              <a:spLocks noChangeShapeType="1"/>
            </p:cNvSpPr>
            <p:nvPr/>
          </p:nvSpPr>
          <p:spPr bwMode="auto">
            <a:xfrm>
              <a:off x="4241" y="94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8075" name="Line 5"/>
            <p:cNvSpPr>
              <a:spLocks noChangeShapeType="1"/>
            </p:cNvSpPr>
            <p:nvPr/>
          </p:nvSpPr>
          <p:spPr bwMode="auto">
            <a:xfrm>
              <a:off x="4241" y="132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8076" name="Line 6"/>
            <p:cNvSpPr>
              <a:spLocks noChangeShapeType="1"/>
            </p:cNvSpPr>
            <p:nvPr/>
          </p:nvSpPr>
          <p:spPr bwMode="auto">
            <a:xfrm>
              <a:off x="4241" y="169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8077" name="Line 7"/>
            <p:cNvSpPr>
              <a:spLocks noChangeShapeType="1"/>
            </p:cNvSpPr>
            <p:nvPr/>
          </p:nvSpPr>
          <p:spPr bwMode="auto">
            <a:xfrm>
              <a:off x="4241" y="206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8078" name="Line 8"/>
            <p:cNvSpPr>
              <a:spLocks noChangeShapeType="1"/>
            </p:cNvSpPr>
            <p:nvPr/>
          </p:nvSpPr>
          <p:spPr bwMode="auto">
            <a:xfrm>
              <a:off x="4241" y="244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8079" name="Line 9"/>
            <p:cNvSpPr>
              <a:spLocks noChangeShapeType="1"/>
            </p:cNvSpPr>
            <p:nvPr/>
          </p:nvSpPr>
          <p:spPr bwMode="auto">
            <a:xfrm>
              <a:off x="4241" y="2815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8080" name="Line 10"/>
            <p:cNvSpPr>
              <a:spLocks noChangeShapeType="1"/>
            </p:cNvSpPr>
            <p:nvPr/>
          </p:nvSpPr>
          <p:spPr bwMode="auto">
            <a:xfrm>
              <a:off x="4241" y="3188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8081" name="Line 11"/>
            <p:cNvSpPr>
              <a:spLocks noChangeShapeType="1"/>
            </p:cNvSpPr>
            <p:nvPr/>
          </p:nvSpPr>
          <p:spPr bwMode="auto">
            <a:xfrm>
              <a:off x="4241" y="3561"/>
              <a:ext cx="94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8082" name="Text Box 12"/>
            <p:cNvSpPr txBox="1">
              <a:spLocks noChangeArrowheads="1"/>
            </p:cNvSpPr>
            <p:nvPr/>
          </p:nvSpPr>
          <p:spPr bwMode="auto">
            <a:xfrm>
              <a:off x="4606" y="854"/>
              <a:ext cx="1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/>
                <a:t>1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3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5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7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9</a:t>
              </a:r>
            </a:p>
          </p:txBody>
        </p:sp>
        <p:sp>
          <p:nvSpPr>
            <p:cNvPr id="88083" name="Text Box 13"/>
            <p:cNvSpPr txBox="1">
              <a:spLocks noChangeArrowheads="1"/>
            </p:cNvSpPr>
            <p:nvPr/>
          </p:nvSpPr>
          <p:spPr bwMode="auto">
            <a:xfrm>
              <a:off x="5184" y="816"/>
              <a:ext cx="37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800"/>
                <a:t>a[0]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a[1]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a[2]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a[3]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/>
                <a:t>a[4]</a:t>
              </a:r>
            </a:p>
          </p:txBody>
        </p:sp>
      </p:grpSp>
      <p:sp>
        <p:nvSpPr>
          <p:cNvPr id="1020942" name="Text Box 14"/>
          <p:cNvSpPr txBox="1">
            <a:spLocks noChangeArrowheads="1"/>
          </p:cNvSpPr>
          <p:nvPr/>
        </p:nvSpPr>
        <p:spPr bwMode="auto">
          <a:xfrm>
            <a:off x="6048375" y="41735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 + 5</a:t>
            </a:r>
          </a:p>
        </p:txBody>
      </p:sp>
      <p:sp>
        <p:nvSpPr>
          <p:cNvPr id="1020943" name="Rectangle 15"/>
          <p:cNvSpPr>
            <a:spLocks noChangeArrowheads="1"/>
          </p:cNvSpPr>
          <p:nvPr/>
        </p:nvSpPr>
        <p:spPr bwMode="auto">
          <a:xfrm>
            <a:off x="609600" y="425450"/>
            <a:ext cx="4648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  <a:ea typeface="宋体" pitchFamily="2" charset="-122"/>
              </a:rPr>
              <a:t>4-5  </a:t>
            </a: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用指针变量访问数组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{  int a[] = { 1, 3, 5, 7, 9 } , i , *p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 for( p = a; p &lt;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a+5</a:t>
            </a:r>
            <a:r>
              <a:rPr lang="en-US" altLang="zh-CN" sz="1800">
                <a:ea typeface="宋体" pitchFamily="2" charset="-122"/>
              </a:rPr>
              <a:t> ; </a:t>
            </a:r>
            <a:r>
              <a:rPr lang="en-US" altLang="zh-CN" sz="1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 ++</a:t>
            </a:r>
            <a:r>
              <a:rPr lang="en-US" altLang="zh-CN" sz="1800">
                <a:ea typeface="宋体" pitchFamily="2" charset="-122"/>
              </a:rPr>
              <a:t> )		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      cout &lt;&lt; "a[" &lt;&lt; p-a &lt;&lt; "]=" &lt;&lt; *p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cout &lt;&lt; endl;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for( p = a, i = 0 ; i &lt; 5; i ++ )	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     cout &lt;&lt; "a[" &lt;&lt; i &lt;&lt; "]=" &lt;&lt; p[i] &lt;&lt; '\t';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  cout &lt;&lt; endl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88068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4445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4.1.2 </a:t>
            </a:r>
            <a:r>
              <a:rPr lang="zh-CN" altLang="en-US" smtClean="0"/>
              <a:t>一维数组访问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632450" y="1720850"/>
            <a:ext cx="1073150" cy="457200"/>
            <a:chOff x="3548" y="960"/>
            <a:chExt cx="676" cy="288"/>
          </a:xfrm>
        </p:grpSpPr>
        <p:sp>
          <p:nvSpPr>
            <p:cNvPr id="88071" name="Text Box 18"/>
            <p:cNvSpPr txBox="1">
              <a:spLocks noChangeArrowheads="1"/>
            </p:cNvSpPr>
            <p:nvPr/>
          </p:nvSpPr>
          <p:spPr bwMode="auto">
            <a:xfrm>
              <a:off x="3548" y="960"/>
              <a:ext cx="1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/>
                <a:t>p</a:t>
              </a:r>
            </a:p>
          </p:txBody>
        </p:sp>
        <p:sp>
          <p:nvSpPr>
            <p:cNvPr id="88072" name="Line 19"/>
            <p:cNvSpPr>
              <a:spLocks noChangeShapeType="1"/>
            </p:cNvSpPr>
            <p:nvPr/>
          </p:nvSpPr>
          <p:spPr bwMode="auto">
            <a:xfrm>
              <a:off x="3744" y="1104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8070" name="Text Box 20"/>
          <p:cNvSpPr txBox="1">
            <a:spLocks noChangeArrowheads="1"/>
          </p:cNvSpPr>
          <p:nvPr/>
        </p:nvSpPr>
        <p:spPr bwMode="auto">
          <a:xfrm>
            <a:off x="6376988" y="119062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 i="1">
                <a:solidFill>
                  <a:schemeClr val="accent2"/>
                </a:solidFill>
              </a:rPr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Text Box 2"/>
          <p:cNvSpPr txBox="1">
            <a:spLocks noChangeArrowheads="1"/>
          </p:cNvSpPr>
          <p:nvPr/>
        </p:nvSpPr>
        <p:spPr bwMode="auto">
          <a:xfrm>
            <a:off x="762000" y="1535113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/>
                <a:cs typeface="Arial Unicode MS"/>
              </a:rPr>
              <a:t> </a:t>
            </a:r>
            <a:r>
              <a:rPr lang="zh-CN" altLang="en-US" sz="2000" b="1">
                <a:ea typeface="Arial Unicode MS"/>
                <a:cs typeface="Arial Unicode MS"/>
              </a:rPr>
              <a:t>指针数组的元素类型是指针</a:t>
            </a:r>
          </a:p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指针数组的元素存放对象的地址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7388" y="620713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762000" y="3135313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000" b="1">
                <a:ea typeface="Arial Unicode MS"/>
                <a:cs typeface="Arial Unicode MS"/>
              </a:rPr>
              <a:t>说明形式为：		</a:t>
            </a:r>
            <a:r>
              <a:rPr lang="zh-CN" altLang="en-US" sz="2000" b="1" i="1">
                <a:ea typeface="Arial Unicode MS"/>
                <a:cs typeface="Arial Unicode MS"/>
              </a:rPr>
              <a:t>类型 </a:t>
            </a:r>
            <a:r>
              <a:rPr lang="zh-CN" altLang="en-US" sz="2000" b="1">
                <a:ea typeface="Arial Unicode MS"/>
                <a:cs typeface="Arial Unicode MS"/>
              </a:rPr>
              <a:t> *  </a:t>
            </a:r>
            <a:r>
              <a:rPr lang="zh-CN" altLang="en-US" sz="2000" b="1" i="1">
                <a:ea typeface="Arial Unicode MS"/>
                <a:cs typeface="Arial Unicode MS"/>
              </a:rPr>
              <a:t>标识符</a:t>
            </a:r>
            <a:r>
              <a:rPr lang="zh-CN" altLang="en-US" sz="2000" b="1">
                <a:ea typeface="Arial Unicode MS"/>
                <a:cs typeface="Arial Unicode MS"/>
              </a:rPr>
              <a:t>  </a:t>
            </a:r>
            <a:r>
              <a:rPr lang="en-US" altLang="zh-CN" sz="2000" b="1">
                <a:ea typeface="Arial Unicode MS"/>
                <a:cs typeface="Arial Unicode MS"/>
              </a:rPr>
              <a:t>[ </a:t>
            </a:r>
            <a:r>
              <a:rPr lang="zh-CN" altLang="en-US" sz="2000" b="1" i="1">
                <a:ea typeface="Arial Unicode MS"/>
                <a:cs typeface="Arial Unicode MS"/>
              </a:rPr>
              <a:t>表达式</a:t>
            </a:r>
            <a:r>
              <a:rPr lang="zh-CN" altLang="en-US" sz="2000" b="1">
                <a:ea typeface="Arial Unicode MS"/>
                <a:cs typeface="Arial Unicode MS"/>
              </a:rPr>
              <a:t> </a:t>
            </a:r>
            <a:r>
              <a:rPr lang="en-US" altLang="zh-CN" sz="2000" b="1">
                <a:ea typeface="Arial Unicode MS"/>
                <a:cs typeface="Arial Unicode MS"/>
              </a:rPr>
              <a:t>] 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4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4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8" grpId="0" autoUpdateAnimBg="0"/>
      <p:bldP spid="649219" grpId="0" animBg="1" autoUpdateAnimBg="0"/>
      <p:bldP spid="6492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685800" y="1949450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b="1">
                <a:ea typeface="Arial Unicode MS"/>
                <a:cs typeface="Arial Unicode MS"/>
              </a:rPr>
              <a:t>说明格式为：</a:t>
            </a:r>
            <a:r>
              <a:rPr lang="zh-CN" altLang="en-US" sz="2000">
                <a:ea typeface="Arial Unicode MS"/>
                <a:cs typeface="Arial Unicode MS"/>
              </a:rPr>
              <a:t>		</a:t>
            </a:r>
          </a:p>
          <a:p>
            <a:pPr algn="just">
              <a:lnSpc>
                <a:spcPct val="180000"/>
              </a:lnSpc>
            </a:pPr>
            <a:r>
              <a:rPr lang="zh-CN" altLang="en-US" sz="2000">
                <a:ea typeface="Arial Unicode MS"/>
                <a:cs typeface="Arial Unicode MS"/>
              </a:rPr>
              <a:t>			</a:t>
            </a:r>
            <a:r>
              <a:rPr lang="zh-CN" altLang="en-US" sz="2000" b="1" i="1">
                <a:solidFill>
                  <a:srgbClr val="0000FF"/>
                </a:solidFill>
                <a:ea typeface="Arial Unicode MS"/>
                <a:cs typeface="Arial Unicode MS"/>
              </a:rPr>
              <a:t>类型</a:t>
            </a:r>
            <a:r>
              <a:rPr lang="zh-CN" altLang="en-US" sz="2000" i="1">
                <a:ea typeface="Arial Unicode MS"/>
                <a:cs typeface="Arial Unicode MS"/>
              </a:rPr>
              <a:t>  标识符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en-US" altLang="zh-CN" sz="2000" b="1">
                <a:solidFill>
                  <a:srgbClr val="0000FF"/>
                </a:solidFill>
                <a:ea typeface="Arial Unicode MS"/>
                <a:cs typeface="Arial Unicode MS"/>
              </a:rPr>
              <a:t>[</a:t>
            </a:r>
            <a:r>
              <a:rPr lang="en-US" altLang="zh-CN" sz="2000">
                <a:ea typeface="Arial Unicode MS"/>
                <a:cs typeface="Arial Unicode MS"/>
              </a:rPr>
              <a:t> </a:t>
            </a:r>
            <a:r>
              <a:rPr lang="zh-CN" altLang="en-US" sz="2000" b="1" i="1">
                <a:solidFill>
                  <a:srgbClr val="0000FF"/>
                </a:solidFill>
                <a:ea typeface="Arial Unicode MS"/>
                <a:cs typeface="Arial Unicode MS"/>
              </a:rPr>
              <a:t>表达式</a:t>
            </a:r>
            <a:r>
              <a:rPr lang="zh-CN" altLang="en-US" sz="2000">
                <a:ea typeface="Arial Unicode MS"/>
                <a:cs typeface="Arial Unicode MS"/>
              </a:rPr>
              <a:t> </a:t>
            </a:r>
            <a:r>
              <a:rPr lang="en-US" altLang="zh-CN" sz="2000" b="1">
                <a:solidFill>
                  <a:srgbClr val="0000FF"/>
                </a:solidFill>
                <a:ea typeface="Arial Unicode MS"/>
                <a:cs typeface="Arial Unicode MS"/>
              </a:rPr>
              <a:t>]</a:t>
            </a:r>
            <a:r>
              <a:rPr lang="en-US" altLang="zh-CN" sz="2000">
                <a:ea typeface="Arial Unicode MS"/>
                <a:cs typeface="Arial Unicode MS"/>
              </a:rPr>
              <a:t> ; </a:t>
            </a: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一维数组定义与初始化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38400" y="3124200"/>
            <a:ext cx="2286000" cy="1676400"/>
            <a:chOff x="1536" y="1968"/>
            <a:chExt cx="1440" cy="1056"/>
          </a:xfrm>
        </p:grpSpPr>
        <p:sp>
          <p:nvSpPr>
            <p:cNvPr id="17413" name="AutoShape 4"/>
            <p:cNvSpPr>
              <a:spLocks/>
            </p:cNvSpPr>
            <p:nvPr/>
          </p:nvSpPr>
          <p:spPr bwMode="auto">
            <a:xfrm>
              <a:off x="1536" y="2688"/>
              <a:ext cx="1248" cy="336"/>
            </a:xfrm>
            <a:prstGeom prst="borderCallout2">
              <a:avLst>
                <a:gd name="adj1" fmla="val 21431"/>
                <a:gd name="adj2" fmla="val 103847"/>
                <a:gd name="adj3" fmla="val 21431"/>
                <a:gd name="adj4" fmla="val 115384"/>
                <a:gd name="adj5" fmla="val -209819"/>
                <a:gd name="adj6" fmla="val 152486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/>
                <a:t>数组的类型</a:t>
              </a:r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2448" y="1968"/>
              <a:ext cx="528" cy="72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2"/>
          <p:cNvSpPr txBox="1">
            <a:spLocks noChangeArrowheads="1"/>
          </p:cNvSpPr>
          <p:nvPr/>
        </p:nvSpPr>
        <p:spPr bwMode="auto">
          <a:xfrm>
            <a:off x="762000" y="1535113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/>
                <a:cs typeface="Arial Unicode MS"/>
              </a:rPr>
              <a:t> </a:t>
            </a:r>
            <a:r>
              <a:rPr lang="zh-CN" altLang="en-US" sz="2000" b="1">
                <a:ea typeface="Arial Unicode MS"/>
                <a:cs typeface="Arial Unicode MS"/>
              </a:rPr>
              <a:t>指针数组的元素类型是指针</a:t>
            </a:r>
          </a:p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指针数组的元素存放对象的地址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7388" y="620713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762000" y="3135313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说明形式为：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zh-CN" altLang="en-US" sz="2000" i="1">
                <a:ea typeface="Arial Unicode MS" pitchFamily="34" charset="-122"/>
                <a:cs typeface="Arial Unicode MS" pitchFamily="34" charset="-122"/>
              </a:rPr>
              <a:t>类型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*  </a:t>
            </a:r>
            <a:r>
              <a:rPr lang="zh-CN" altLang="en-US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[ </a:t>
            </a: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表达式 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]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; </a:t>
            </a:r>
          </a:p>
        </p:txBody>
      </p:sp>
      <p:sp>
        <p:nvSpPr>
          <p:cNvPr id="650245" name="AutoShape 5"/>
          <p:cNvSpPr>
            <a:spLocks/>
          </p:cNvSpPr>
          <p:nvPr/>
        </p:nvSpPr>
        <p:spPr bwMode="auto">
          <a:xfrm>
            <a:off x="6019800" y="433228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9384"/>
              <a:gd name="adj5" fmla="val -122134"/>
              <a:gd name="adj6" fmla="val -7587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数组名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5" grpId="0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2"/>
          <p:cNvSpPr txBox="1">
            <a:spLocks noChangeArrowheads="1"/>
          </p:cNvSpPr>
          <p:nvPr/>
        </p:nvSpPr>
        <p:spPr bwMode="auto">
          <a:xfrm>
            <a:off x="762000" y="1535113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/>
                <a:cs typeface="Arial Unicode MS"/>
              </a:rPr>
              <a:t> </a:t>
            </a:r>
            <a:r>
              <a:rPr lang="zh-CN" altLang="en-US" sz="2000" b="1">
                <a:ea typeface="Arial Unicode MS"/>
                <a:cs typeface="Arial Unicode MS"/>
              </a:rPr>
              <a:t>指针数组的元素类型是指针</a:t>
            </a:r>
          </a:p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指针数组的元素存放对象的地址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7388" y="620713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762000" y="3135313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000" b="1">
                <a:ea typeface="Arial Unicode MS"/>
                <a:cs typeface="Arial Unicode MS"/>
              </a:rPr>
              <a:t>说明形式为：</a:t>
            </a:r>
            <a:r>
              <a:rPr lang="zh-CN" altLang="en-US" sz="2000">
                <a:ea typeface="Arial Unicode MS"/>
                <a:cs typeface="Arial Unicode MS"/>
              </a:rPr>
              <a:t>		</a:t>
            </a:r>
            <a:r>
              <a:rPr lang="zh-CN" altLang="en-US" sz="2000" i="1">
                <a:ea typeface="Arial Unicode MS"/>
                <a:cs typeface="Arial Unicode MS"/>
              </a:rPr>
              <a:t>类型 </a:t>
            </a:r>
            <a:r>
              <a:rPr lang="zh-CN" altLang="en-US" sz="2000">
                <a:ea typeface="Arial Unicode MS"/>
                <a:cs typeface="Arial Unicode MS"/>
              </a:rPr>
              <a:t> *  </a:t>
            </a:r>
            <a:r>
              <a:rPr lang="zh-CN" altLang="en-US" sz="2000" i="1">
                <a:ea typeface="Arial Unicode MS"/>
                <a:cs typeface="Arial Unicode MS"/>
              </a:rPr>
              <a:t>标识符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en-US" altLang="zh-CN" sz="2000" b="1">
                <a:ea typeface="Arial Unicode MS"/>
                <a:cs typeface="Arial Unicode MS"/>
              </a:rPr>
              <a:t>[</a:t>
            </a:r>
            <a:r>
              <a:rPr lang="en-US" altLang="zh-CN" sz="2000" b="1">
                <a:solidFill>
                  <a:srgbClr val="0000FF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 b="1" i="1">
                <a:solidFill>
                  <a:srgbClr val="0000FF"/>
                </a:solidFill>
                <a:ea typeface="Arial Unicode MS"/>
                <a:cs typeface="Arial Unicode MS"/>
              </a:rPr>
              <a:t>表达式</a:t>
            </a:r>
            <a:r>
              <a:rPr lang="zh-CN" altLang="en-US" sz="2000" b="1">
                <a:solidFill>
                  <a:srgbClr val="0000FF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000" b="1">
                <a:ea typeface="Arial Unicode MS"/>
                <a:cs typeface="Arial Unicode MS"/>
              </a:rPr>
              <a:t>]</a:t>
            </a:r>
            <a:r>
              <a:rPr lang="en-US" altLang="zh-CN" sz="2000">
                <a:ea typeface="Arial Unicode MS"/>
                <a:cs typeface="Arial Unicode MS"/>
              </a:rPr>
              <a:t> ; </a:t>
            </a:r>
          </a:p>
        </p:txBody>
      </p:sp>
      <p:sp>
        <p:nvSpPr>
          <p:cNvPr id="651269" name="AutoShape 5"/>
          <p:cNvSpPr>
            <a:spLocks/>
          </p:cNvSpPr>
          <p:nvPr/>
        </p:nvSpPr>
        <p:spPr bwMode="auto">
          <a:xfrm>
            <a:off x="3200400" y="4294188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31796"/>
              <a:gd name="adj5" fmla="val -128384"/>
              <a:gd name="adj6" fmla="val 18289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数组长度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9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2"/>
          <p:cNvSpPr txBox="1">
            <a:spLocks noChangeArrowheads="1"/>
          </p:cNvSpPr>
          <p:nvPr/>
        </p:nvSpPr>
        <p:spPr bwMode="auto">
          <a:xfrm>
            <a:off x="762000" y="1535113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/>
                <a:cs typeface="Arial Unicode MS"/>
              </a:rPr>
              <a:t> </a:t>
            </a:r>
            <a:r>
              <a:rPr lang="zh-CN" altLang="en-US" sz="2000" b="1">
                <a:ea typeface="Arial Unicode MS"/>
                <a:cs typeface="Arial Unicode MS"/>
              </a:rPr>
              <a:t>指针数组的元素类型是指针</a:t>
            </a:r>
          </a:p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指针数组的元素存放对象的地址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7388" y="620713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762000" y="3135313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000" b="1">
                <a:ea typeface="Arial Unicode MS"/>
                <a:cs typeface="Arial Unicode MS"/>
              </a:rPr>
              <a:t>说明形式为：</a:t>
            </a:r>
            <a:r>
              <a:rPr lang="zh-CN" altLang="en-US" sz="2000">
                <a:ea typeface="Arial Unicode MS"/>
                <a:cs typeface="Arial Unicode MS"/>
              </a:rPr>
              <a:t>		</a:t>
            </a:r>
            <a:r>
              <a:rPr lang="zh-CN" altLang="en-US" sz="2000" b="1" i="1">
                <a:solidFill>
                  <a:srgbClr val="0000FF"/>
                </a:solidFill>
                <a:ea typeface="Arial Unicode MS"/>
                <a:cs typeface="Arial Unicode MS"/>
              </a:rPr>
              <a:t>类型 </a:t>
            </a:r>
            <a:r>
              <a:rPr lang="zh-CN" altLang="en-US" sz="2000" b="1">
                <a:solidFill>
                  <a:srgbClr val="0000FF"/>
                </a:solidFill>
                <a:ea typeface="Arial Unicode MS"/>
                <a:cs typeface="Arial Unicode MS"/>
              </a:rPr>
              <a:t> *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ea typeface="Arial Unicode MS"/>
                <a:cs typeface="Arial Unicode MS"/>
              </a:rPr>
              <a:t>标识符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en-US" altLang="zh-CN" sz="2000">
                <a:ea typeface="Arial Unicode MS"/>
                <a:cs typeface="Arial Unicode MS"/>
              </a:rPr>
              <a:t>[ </a:t>
            </a:r>
            <a:r>
              <a:rPr lang="zh-CN" altLang="en-US" sz="2000" i="1">
                <a:ea typeface="Arial Unicode MS"/>
                <a:cs typeface="Arial Unicode MS"/>
              </a:rPr>
              <a:t>表达式</a:t>
            </a:r>
            <a:r>
              <a:rPr lang="zh-CN" altLang="en-US" sz="2000">
                <a:ea typeface="Arial Unicode MS"/>
                <a:cs typeface="Arial Unicode MS"/>
              </a:rPr>
              <a:t> </a:t>
            </a:r>
            <a:r>
              <a:rPr lang="en-US" altLang="zh-CN" sz="2000">
                <a:ea typeface="Arial Unicode MS"/>
                <a:cs typeface="Arial Unicode MS"/>
              </a:rPr>
              <a:t>] ; </a:t>
            </a:r>
          </a:p>
        </p:txBody>
      </p:sp>
      <p:sp>
        <p:nvSpPr>
          <p:cNvPr id="652293" name="AutoShape 5"/>
          <p:cNvSpPr>
            <a:spLocks/>
          </p:cNvSpPr>
          <p:nvPr/>
        </p:nvSpPr>
        <p:spPr bwMode="auto">
          <a:xfrm>
            <a:off x="5257800" y="4294188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22824"/>
              <a:gd name="adj5" fmla="val -115884"/>
              <a:gd name="adj6" fmla="val -58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数组元素类型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3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2"/>
          <p:cNvSpPr txBox="1">
            <a:spLocks noChangeArrowheads="1"/>
          </p:cNvSpPr>
          <p:nvPr/>
        </p:nvSpPr>
        <p:spPr bwMode="auto">
          <a:xfrm>
            <a:off x="762000" y="1535113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/>
                <a:cs typeface="Arial Unicode MS"/>
              </a:rPr>
              <a:t> </a:t>
            </a:r>
            <a:r>
              <a:rPr lang="zh-CN" altLang="en-US" sz="2000" b="1">
                <a:ea typeface="Arial Unicode MS"/>
                <a:cs typeface="Arial Unicode MS"/>
              </a:rPr>
              <a:t>指针数组的元素类型是指针</a:t>
            </a:r>
          </a:p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指针数组的元素存放对象的地址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7388" y="620713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762000" y="3135313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000" b="1">
                <a:ea typeface="Arial Unicode MS"/>
                <a:cs typeface="Arial Unicode MS"/>
              </a:rPr>
              <a:t>说明形式为：		</a:t>
            </a:r>
            <a:r>
              <a:rPr lang="zh-CN" altLang="en-US" sz="2000" b="1" i="1">
                <a:ea typeface="Arial Unicode MS"/>
                <a:cs typeface="Arial Unicode MS"/>
              </a:rPr>
              <a:t>类型 </a:t>
            </a:r>
            <a:r>
              <a:rPr lang="zh-CN" altLang="en-US" sz="2000" b="1">
                <a:ea typeface="Arial Unicode MS"/>
                <a:cs typeface="Arial Unicode MS"/>
              </a:rPr>
              <a:t> *  </a:t>
            </a:r>
            <a:r>
              <a:rPr lang="zh-CN" altLang="en-US" sz="2000" b="1" i="1">
                <a:ea typeface="Arial Unicode MS"/>
                <a:cs typeface="Arial Unicode MS"/>
              </a:rPr>
              <a:t>标识符</a:t>
            </a:r>
            <a:r>
              <a:rPr lang="zh-CN" altLang="en-US" sz="2000" b="1">
                <a:ea typeface="Arial Unicode MS"/>
                <a:cs typeface="Arial Unicode MS"/>
              </a:rPr>
              <a:t>  </a:t>
            </a:r>
            <a:r>
              <a:rPr lang="en-US" altLang="zh-CN" sz="2000" b="1">
                <a:ea typeface="Arial Unicode MS"/>
                <a:cs typeface="Arial Unicode MS"/>
              </a:rPr>
              <a:t>[ </a:t>
            </a:r>
            <a:r>
              <a:rPr lang="zh-CN" altLang="en-US" sz="2000" b="1" i="1">
                <a:ea typeface="Arial Unicode MS"/>
                <a:cs typeface="Arial Unicode MS"/>
              </a:rPr>
              <a:t>表达式</a:t>
            </a:r>
            <a:r>
              <a:rPr lang="zh-CN" altLang="en-US" sz="2000" b="1">
                <a:ea typeface="Arial Unicode MS"/>
                <a:cs typeface="Arial Unicode MS"/>
              </a:rPr>
              <a:t> </a:t>
            </a:r>
            <a:r>
              <a:rPr lang="en-US" altLang="zh-CN" sz="2000" b="1">
                <a:ea typeface="Arial Unicode MS"/>
                <a:cs typeface="Arial Unicode MS"/>
              </a:rPr>
              <a:t>] ; </a:t>
            </a:r>
          </a:p>
        </p:txBody>
      </p:sp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723900" y="3592513"/>
            <a:ext cx="3238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1800" b="1" i="1">
                <a:solidFill>
                  <a:srgbClr val="008000"/>
                </a:solidFill>
              </a:rPr>
              <a:t>例如：</a:t>
            </a:r>
          </a:p>
          <a:p>
            <a:pPr algn="just" eaLnBrk="0" hangingPunct="0">
              <a:lnSpc>
                <a:spcPct val="180000"/>
              </a:lnSpc>
            </a:pPr>
            <a:r>
              <a:rPr lang="zh-CN" altLang="en-US" sz="1800" b="1"/>
              <a:t>	</a:t>
            </a:r>
            <a:r>
              <a:rPr lang="en-US" altLang="zh-CN" sz="1800" b="1"/>
              <a:t>int * pi [ 3 ] ;	</a:t>
            </a:r>
          </a:p>
          <a:p>
            <a:pPr algn="just" eaLnBrk="0" hangingPunct="0">
              <a:lnSpc>
                <a:spcPct val="180000"/>
              </a:lnSpc>
            </a:pPr>
            <a:r>
              <a:rPr lang="en-US" altLang="zh-CN" sz="1800" b="1"/>
              <a:t>	double * pf [ 5 ] ;	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zh-CN" sz="1800" b="1"/>
              <a:t>	char * ps [ 10 ] ;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438" y="4071942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accent1"/>
                </a:solidFill>
              </a:rPr>
              <a:t>1 </a:t>
            </a:r>
            <a:r>
              <a:rPr lang="zh-CN" altLang="en-US" smtClean="0">
                <a:solidFill>
                  <a:schemeClr val="accent1"/>
                </a:solidFill>
              </a:rPr>
              <a:t>一元运算符，右结合；</a:t>
            </a:r>
            <a:endParaRPr lang="en-US" altLang="zh-CN" smtClean="0">
              <a:solidFill>
                <a:schemeClr val="accent1"/>
              </a:solidFill>
            </a:endParaRPr>
          </a:p>
          <a:p>
            <a:r>
              <a:rPr lang="en-US" altLang="zh-CN" smtClean="0">
                <a:solidFill>
                  <a:schemeClr val="accent1"/>
                </a:solidFill>
              </a:rPr>
              <a:t>2  </a:t>
            </a:r>
            <a:r>
              <a:rPr lang="zh-CN" altLang="en-US" smtClean="0">
                <a:solidFill>
                  <a:schemeClr val="accent1"/>
                </a:solidFill>
              </a:rPr>
              <a:t>数组，指针数组；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2"/>
          <p:cNvSpPr txBox="1">
            <a:spLocks noChangeArrowheads="1"/>
          </p:cNvSpPr>
          <p:nvPr/>
        </p:nvSpPr>
        <p:spPr bwMode="auto">
          <a:xfrm>
            <a:off x="762000" y="1535113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/>
                <a:cs typeface="Arial Unicode MS"/>
              </a:rPr>
              <a:t> </a:t>
            </a:r>
            <a:r>
              <a:rPr lang="zh-CN" altLang="en-US" sz="2000" b="1">
                <a:ea typeface="Arial Unicode MS"/>
                <a:cs typeface="Arial Unicode MS"/>
              </a:rPr>
              <a:t>指针数组的元素类型是指针</a:t>
            </a:r>
          </a:p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指针数组的元素存放对象的地址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7388" y="620713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762000" y="3135313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000" b="1">
                <a:ea typeface="Arial Unicode MS"/>
                <a:cs typeface="Arial Unicode MS"/>
              </a:rPr>
              <a:t>说明形式为：		</a:t>
            </a:r>
            <a:r>
              <a:rPr lang="zh-CN" altLang="en-US" sz="2000" b="1" i="1">
                <a:ea typeface="Arial Unicode MS"/>
                <a:cs typeface="Arial Unicode MS"/>
              </a:rPr>
              <a:t>类型 </a:t>
            </a:r>
            <a:r>
              <a:rPr lang="zh-CN" altLang="en-US" sz="2000" b="1">
                <a:ea typeface="Arial Unicode MS"/>
                <a:cs typeface="Arial Unicode MS"/>
              </a:rPr>
              <a:t> *  </a:t>
            </a:r>
            <a:r>
              <a:rPr lang="zh-CN" altLang="en-US" sz="2000" b="1" i="1">
                <a:ea typeface="Arial Unicode MS"/>
                <a:cs typeface="Arial Unicode MS"/>
              </a:rPr>
              <a:t>标识符</a:t>
            </a:r>
            <a:r>
              <a:rPr lang="zh-CN" altLang="en-US" sz="2000" b="1">
                <a:ea typeface="Arial Unicode MS"/>
                <a:cs typeface="Arial Unicode MS"/>
              </a:rPr>
              <a:t>  </a:t>
            </a:r>
            <a:r>
              <a:rPr lang="en-US" altLang="zh-CN" sz="2000" b="1">
                <a:ea typeface="Arial Unicode MS"/>
                <a:cs typeface="Arial Unicode MS"/>
              </a:rPr>
              <a:t>[ </a:t>
            </a:r>
            <a:r>
              <a:rPr lang="zh-CN" altLang="en-US" sz="2000" b="1" i="1">
                <a:ea typeface="Arial Unicode MS"/>
                <a:cs typeface="Arial Unicode MS"/>
              </a:rPr>
              <a:t>表达式</a:t>
            </a:r>
            <a:r>
              <a:rPr lang="zh-CN" altLang="en-US" sz="2000" b="1">
                <a:ea typeface="Arial Unicode MS"/>
                <a:cs typeface="Arial Unicode MS"/>
              </a:rPr>
              <a:t> </a:t>
            </a:r>
            <a:r>
              <a:rPr lang="en-US" altLang="zh-CN" sz="2000" b="1">
                <a:ea typeface="Arial Unicode MS"/>
                <a:cs typeface="Arial Unicode MS"/>
              </a:rPr>
              <a:t>] ; </a:t>
            </a:r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723900" y="3592513"/>
            <a:ext cx="3238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  <a:defRPr/>
            </a:pP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例如：</a:t>
            </a:r>
          </a:p>
          <a:p>
            <a:pPr algn="just" eaLnBrk="0" hangingPunct="0">
              <a:lnSpc>
                <a:spcPct val="180000"/>
              </a:lnSpc>
              <a:defRPr/>
            </a:pPr>
            <a:r>
              <a:rPr lang="zh-CN" altLang="en-US" sz="1800">
                <a:ea typeface="宋体" pitchFamily="2" charset="-122"/>
              </a:rPr>
              <a:t>	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pi [ 3 ] ;</a:t>
            </a:r>
            <a:r>
              <a:rPr lang="en-US" altLang="zh-CN" sz="1800">
                <a:ea typeface="宋体" pitchFamily="2" charset="-122"/>
              </a:rPr>
              <a:t>	</a:t>
            </a:r>
          </a:p>
          <a:p>
            <a:pPr algn="just" eaLnBrk="0" hangingPunct="0">
              <a:lnSpc>
                <a:spcPct val="180000"/>
              </a:lnSpc>
              <a:defRPr/>
            </a:pPr>
            <a:r>
              <a:rPr lang="en-US" altLang="zh-CN" sz="1800">
                <a:ea typeface="宋体" pitchFamily="2" charset="-122"/>
              </a:rPr>
              <a:t>	double * pf [ 5 ] ;	</a:t>
            </a:r>
          </a:p>
          <a:p>
            <a:pPr eaLnBrk="0" hangingPunct="0">
              <a:lnSpc>
                <a:spcPct val="180000"/>
              </a:lnSpc>
              <a:defRPr/>
            </a:pPr>
            <a:r>
              <a:rPr lang="en-US" altLang="zh-CN" sz="1800">
                <a:ea typeface="宋体" pitchFamily="2" charset="-122"/>
              </a:rPr>
              <a:t>	char * ps [ 10 ] ;	</a:t>
            </a:r>
          </a:p>
        </p:txBody>
      </p:sp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3954463" y="4292600"/>
            <a:ext cx="4002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数组元素是关联类型为整型的指针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2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2"/>
          <p:cNvSpPr txBox="1">
            <a:spLocks noChangeArrowheads="1"/>
          </p:cNvSpPr>
          <p:nvPr/>
        </p:nvSpPr>
        <p:spPr bwMode="auto">
          <a:xfrm>
            <a:off x="762000" y="1535113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/>
                <a:cs typeface="Arial Unicode MS"/>
              </a:rPr>
              <a:t> </a:t>
            </a:r>
            <a:r>
              <a:rPr lang="zh-CN" altLang="en-US" sz="2000" b="1">
                <a:ea typeface="Arial Unicode MS"/>
                <a:cs typeface="Arial Unicode MS"/>
              </a:rPr>
              <a:t>指针数组的元素类型是指针</a:t>
            </a:r>
          </a:p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指针数组的元素存放对象的地址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7388" y="620713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762000" y="3135313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000" b="1">
                <a:ea typeface="Arial Unicode MS"/>
                <a:cs typeface="Arial Unicode MS"/>
              </a:rPr>
              <a:t>说明形式为：		</a:t>
            </a:r>
            <a:r>
              <a:rPr lang="zh-CN" altLang="en-US" sz="2000" b="1" i="1">
                <a:ea typeface="Arial Unicode MS"/>
                <a:cs typeface="Arial Unicode MS"/>
              </a:rPr>
              <a:t>类型 </a:t>
            </a:r>
            <a:r>
              <a:rPr lang="zh-CN" altLang="en-US" sz="2000" b="1">
                <a:ea typeface="Arial Unicode MS"/>
                <a:cs typeface="Arial Unicode MS"/>
              </a:rPr>
              <a:t> *  </a:t>
            </a:r>
            <a:r>
              <a:rPr lang="zh-CN" altLang="en-US" sz="2000" b="1" i="1">
                <a:ea typeface="Arial Unicode MS"/>
                <a:cs typeface="Arial Unicode MS"/>
              </a:rPr>
              <a:t>标识符</a:t>
            </a:r>
            <a:r>
              <a:rPr lang="zh-CN" altLang="en-US" sz="2000" b="1">
                <a:ea typeface="Arial Unicode MS"/>
                <a:cs typeface="Arial Unicode MS"/>
              </a:rPr>
              <a:t>  </a:t>
            </a:r>
            <a:r>
              <a:rPr lang="en-US" altLang="zh-CN" sz="2000" b="1">
                <a:ea typeface="Arial Unicode MS"/>
                <a:cs typeface="Arial Unicode MS"/>
              </a:rPr>
              <a:t>[ </a:t>
            </a:r>
            <a:r>
              <a:rPr lang="zh-CN" altLang="en-US" sz="2000" b="1" i="1">
                <a:ea typeface="Arial Unicode MS"/>
                <a:cs typeface="Arial Unicode MS"/>
              </a:rPr>
              <a:t>表达式</a:t>
            </a:r>
            <a:r>
              <a:rPr lang="zh-CN" altLang="en-US" sz="2000" b="1">
                <a:ea typeface="Arial Unicode MS"/>
                <a:cs typeface="Arial Unicode MS"/>
              </a:rPr>
              <a:t> </a:t>
            </a:r>
            <a:r>
              <a:rPr lang="en-US" altLang="zh-CN" sz="2000" b="1">
                <a:ea typeface="Arial Unicode MS"/>
                <a:cs typeface="Arial Unicode MS"/>
              </a:rPr>
              <a:t>] ; 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723900" y="3592513"/>
            <a:ext cx="3238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  <a:defRPr/>
            </a:pP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例如：</a:t>
            </a:r>
          </a:p>
          <a:p>
            <a:pPr algn="just" eaLnBrk="0" hangingPunct="0">
              <a:lnSpc>
                <a:spcPct val="180000"/>
              </a:lnSpc>
              <a:defRPr/>
            </a:pPr>
            <a:r>
              <a:rPr lang="zh-CN" altLang="en-US" sz="1800">
                <a:ea typeface="宋体" pitchFamily="2" charset="-122"/>
              </a:rPr>
              <a:t>	</a:t>
            </a:r>
            <a:r>
              <a:rPr lang="en-US" altLang="zh-CN" sz="1800">
                <a:solidFill>
                  <a:srgbClr val="010000"/>
                </a:solidFill>
                <a:ea typeface="宋体" pitchFamily="2" charset="-122"/>
              </a:rPr>
              <a:t>int * pi [ 3 ] ;</a:t>
            </a:r>
            <a:r>
              <a:rPr lang="en-US" altLang="zh-CN" sz="1800">
                <a:ea typeface="宋体" pitchFamily="2" charset="-122"/>
              </a:rPr>
              <a:t>	</a:t>
            </a:r>
          </a:p>
          <a:p>
            <a:pPr algn="just" eaLnBrk="0" hangingPunct="0">
              <a:lnSpc>
                <a:spcPct val="180000"/>
              </a:lnSpc>
              <a:defRPr/>
            </a:pPr>
            <a:r>
              <a:rPr lang="en-US" altLang="zh-CN" sz="1800">
                <a:ea typeface="宋体" pitchFamily="2" charset="-122"/>
              </a:rPr>
              <a:t>	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double *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pf [ 5 ] ;</a:t>
            </a:r>
            <a:r>
              <a:rPr lang="en-US" altLang="zh-CN" sz="1800">
                <a:ea typeface="宋体" pitchFamily="2" charset="-122"/>
              </a:rPr>
              <a:t>	</a:t>
            </a:r>
          </a:p>
          <a:p>
            <a:pPr eaLnBrk="0" hangingPunct="0">
              <a:lnSpc>
                <a:spcPct val="180000"/>
              </a:lnSpc>
              <a:defRPr/>
            </a:pPr>
            <a:r>
              <a:rPr lang="en-US" altLang="zh-CN" sz="1800">
                <a:ea typeface="宋体" pitchFamily="2" charset="-122"/>
              </a:rPr>
              <a:t>	char * ps [ 10 ] ;	</a:t>
            </a:r>
          </a:p>
        </p:txBody>
      </p:sp>
      <p:sp>
        <p:nvSpPr>
          <p:cNvPr id="96261" name="Rectangle 6"/>
          <p:cNvSpPr>
            <a:spLocks noChangeArrowheads="1"/>
          </p:cNvSpPr>
          <p:nvPr/>
        </p:nvSpPr>
        <p:spPr bwMode="auto">
          <a:xfrm>
            <a:off x="3954463" y="4292600"/>
            <a:ext cx="4002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数组元素是关联类型为整型的指针</a:t>
            </a:r>
          </a:p>
        </p:txBody>
      </p:sp>
      <p:sp>
        <p:nvSpPr>
          <p:cNvPr id="655367" name="Rectangle 7"/>
          <p:cNvSpPr>
            <a:spLocks noChangeArrowheads="1"/>
          </p:cNvSpPr>
          <p:nvPr/>
        </p:nvSpPr>
        <p:spPr bwMode="auto">
          <a:xfrm>
            <a:off x="3954463" y="4779963"/>
            <a:ext cx="414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数组元素是关联类型为浮点型的指针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7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762000" y="1535113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/>
                <a:cs typeface="Arial Unicode MS"/>
              </a:rPr>
              <a:t> </a:t>
            </a:r>
            <a:r>
              <a:rPr lang="zh-CN" altLang="en-US" sz="2000" b="1">
                <a:ea typeface="Arial Unicode MS"/>
                <a:cs typeface="Arial Unicode MS"/>
              </a:rPr>
              <a:t>指针数组的元素类型是指针</a:t>
            </a:r>
          </a:p>
          <a:p>
            <a:pPr>
              <a:lnSpc>
                <a:spcPct val="21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/>
                <a:cs typeface="Arial Unicode MS"/>
              </a:rPr>
              <a:t> 指针数组的元素存放对象的地址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7388" y="620713"/>
            <a:ext cx="5561012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762000" y="3135313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000" b="1">
                <a:ea typeface="Arial Unicode MS"/>
                <a:cs typeface="Arial Unicode MS"/>
              </a:rPr>
              <a:t>说明形式为：		</a:t>
            </a:r>
            <a:r>
              <a:rPr lang="zh-CN" altLang="en-US" sz="2000" b="1" i="1">
                <a:ea typeface="Arial Unicode MS"/>
                <a:cs typeface="Arial Unicode MS"/>
              </a:rPr>
              <a:t>类型 </a:t>
            </a:r>
            <a:r>
              <a:rPr lang="zh-CN" altLang="en-US" sz="2000" b="1">
                <a:ea typeface="Arial Unicode MS"/>
                <a:cs typeface="Arial Unicode MS"/>
              </a:rPr>
              <a:t> *  </a:t>
            </a:r>
            <a:r>
              <a:rPr lang="zh-CN" altLang="en-US" sz="2000" b="1" i="1">
                <a:ea typeface="Arial Unicode MS"/>
                <a:cs typeface="Arial Unicode MS"/>
              </a:rPr>
              <a:t>标识符</a:t>
            </a:r>
            <a:r>
              <a:rPr lang="zh-CN" altLang="en-US" sz="2000" b="1">
                <a:ea typeface="Arial Unicode MS"/>
                <a:cs typeface="Arial Unicode MS"/>
              </a:rPr>
              <a:t>  </a:t>
            </a:r>
            <a:r>
              <a:rPr lang="en-US" altLang="zh-CN" sz="2000" b="1">
                <a:ea typeface="Arial Unicode MS"/>
                <a:cs typeface="Arial Unicode MS"/>
              </a:rPr>
              <a:t>[ </a:t>
            </a:r>
            <a:r>
              <a:rPr lang="zh-CN" altLang="en-US" sz="2000" b="1" i="1">
                <a:ea typeface="Arial Unicode MS"/>
                <a:cs typeface="Arial Unicode MS"/>
              </a:rPr>
              <a:t>表达式</a:t>
            </a:r>
            <a:r>
              <a:rPr lang="zh-CN" altLang="en-US" sz="2000" b="1">
                <a:ea typeface="Arial Unicode MS"/>
                <a:cs typeface="Arial Unicode MS"/>
              </a:rPr>
              <a:t> </a:t>
            </a:r>
            <a:r>
              <a:rPr lang="en-US" altLang="zh-CN" sz="2000" b="1">
                <a:ea typeface="Arial Unicode MS"/>
                <a:cs typeface="Arial Unicode MS"/>
              </a:rPr>
              <a:t>] ; 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723900" y="3592513"/>
            <a:ext cx="3238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  <a:defRPr/>
            </a:pP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例如：</a:t>
            </a:r>
          </a:p>
          <a:p>
            <a:pPr algn="just" eaLnBrk="0" hangingPunct="0">
              <a:lnSpc>
                <a:spcPct val="180000"/>
              </a:lnSpc>
              <a:defRPr/>
            </a:pPr>
            <a:r>
              <a:rPr lang="zh-CN" altLang="en-US" sz="1800">
                <a:ea typeface="宋体" pitchFamily="2" charset="-122"/>
              </a:rPr>
              <a:t>	</a:t>
            </a:r>
            <a:r>
              <a:rPr lang="en-US" altLang="zh-CN" sz="1800">
                <a:ea typeface="宋体" pitchFamily="2" charset="-122"/>
              </a:rPr>
              <a:t>int * pi [ 3 ] ;	</a:t>
            </a:r>
          </a:p>
          <a:p>
            <a:pPr algn="just" eaLnBrk="0" hangingPunct="0">
              <a:lnSpc>
                <a:spcPct val="180000"/>
              </a:lnSpc>
              <a:defRPr/>
            </a:pPr>
            <a:r>
              <a:rPr lang="en-US" altLang="zh-CN" sz="1800">
                <a:ea typeface="宋体" pitchFamily="2" charset="-122"/>
              </a:rPr>
              <a:t>	double * pf [ 5 ] ;	</a:t>
            </a:r>
          </a:p>
          <a:p>
            <a:pPr eaLnBrk="0" hangingPunct="0">
              <a:lnSpc>
                <a:spcPct val="180000"/>
              </a:lnSpc>
              <a:defRPr/>
            </a:pPr>
            <a:r>
              <a:rPr lang="en-US" altLang="zh-CN" sz="1800">
                <a:ea typeface="宋体" pitchFamily="2" charset="-122"/>
              </a:rPr>
              <a:t>	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char *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ps [ 10 ] ;</a:t>
            </a:r>
            <a:r>
              <a:rPr lang="en-US" altLang="zh-CN" sz="1800">
                <a:ea typeface="宋体" pitchFamily="2" charset="-122"/>
              </a:rPr>
              <a:t>	</a:t>
            </a:r>
          </a:p>
        </p:txBody>
      </p:sp>
      <p:sp>
        <p:nvSpPr>
          <p:cNvPr id="97285" name="Rectangle 6"/>
          <p:cNvSpPr>
            <a:spLocks noChangeArrowheads="1"/>
          </p:cNvSpPr>
          <p:nvPr/>
        </p:nvSpPr>
        <p:spPr bwMode="auto">
          <a:xfrm>
            <a:off x="3954463" y="4292600"/>
            <a:ext cx="4002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数组元素是关联类型为整型的指针</a:t>
            </a:r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>
            <a:off x="3954463" y="4779963"/>
            <a:ext cx="428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数组元素是关联类型为浮点型的指针</a:t>
            </a:r>
          </a:p>
        </p:txBody>
      </p:sp>
      <p:sp>
        <p:nvSpPr>
          <p:cNvPr id="656392" name="Rectangle 8"/>
          <p:cNvSpPr>
            <a:spLocks noChangeArrowheads="1"/>
          </p:cNvSpPr>
          <p:nvPr/>
        </p:nvSpPr>
        <p:spPr bwMode="auto">
          <a:xfrm>
            <a:off x="3952875" y="5268913"/>
            <a:ext cx="421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800" b="1" i="1">
                <a:solidFill>
                  <a:srgbClr val="008000"/>
                </a:solidFill>
              </a:rPr>
              <a:t>//</a:t>
            </a:r>
            <a:r>
              <a:rPr lang="zh-CN" altLang="en-US" sz="1800" b="1" i="1">
                <a:solidFill>
                  <a:srgbClr val="008000"/>
                </a:solidFill>
              </a:rPr>
              <a:t>数组元素是关联类型为字符型的指针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2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Text Box 2"/>
          <p:cNvSpPr txBox="1">
            <a:spLocks noChangeArrowheads="1"/>
          </p:cNvSpPr>
          <p:nvPr/>
        </p:nvSpPr>
        <p:spPr bwMode="auto">
          <a:xfrm>
            <a:off x="609600" y="1403350"/>
            <a:ext cx="40386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4-6  </a:t>
            </a:r>
            <a:r>
              <a:rPr lang="zh-CN" altLang="en-US" sz="2000" b="1" i="1">
                <a:solidFill>
                  <a:srgbClr val="008000"/>
                </a:solidFill>
              </a:rPr>
              <a:t>测试指针数组</a:t>
            </a:r>
            <a:r>
              <a:rPr lang="zh-CN" altLang="en-US" sz="1800" b="1"/>
              <a:t> 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#include&lt;iostream&gt;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using namespace std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int main()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{ int a = 11 ,  b = 22 ,  c = 33 , * pi [ 3 ]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pi [ 0 ] = &amp;a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pi [ 1 ] = &amp;b ; 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pi [ 2 ] = &amp;c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for( int i = 0; i &lt; 3 ;  i ++ ) 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        cout &lt;&lt; *pi [ i ] &lt;&lt;  "  ";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/>
              <a:t>}</a:t>
            </a:r>
          </a:p>
        </p:txBody>
      </p:sp>
      <p:sp>
        <p:nvSpPr>
          <p:cNvPr id="98306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657414" name="Rectangle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指向基本数据类型的指针数组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5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0" grpId="0" autoUpdateAnimBg="0"/>
      <p:bldP spid="657414" grpId="0" build="p" autoUpdateAnimBg="0" advAuto="100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ChangeArrowheads="1"/>
          </p:cNvSpPr>
          <p:nvPr/>
        </p:nvSpPr>
        <p:spPr bwMode="auto">
          <a:xfrm>
            <a:off x="838200" y="3048000"/>
            <a:ext cx="3810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609600" y="1403350"/>
            <a:ext cx="40386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4-6  </a:t>
            </a:r>
            <a:r>
              <a:rPr lang="zh-CN" altLang="en-US" sz="2000" b="1" i="1">
                <a:solidFill>
                  <a:srgbClr val="008000"/>
                </a:solidFill>
              </a:rPr>
              <a:t>测试指针数组</a:t>
            </a:r>
            <a:endParaRPr lang="zh-CN" altLang="en-US" sz="1800" b="1"/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</a:t>
            </a:r>
            <a:r>
              <a:rPr lang="en-US" altLang="zh-CN" sz="1800" b="1">
                <a:solidFill>
                  <a:srgbClr val="FFFFFF"/>
                </a:solidFill>
              </a:rPr>
              <a:t>int a = 11 ,  b = 22 ,  c = 33 , * pi [ 3 ]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pi [ 0 ] = &amp;a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pi [ 1 ] = &amp;b ; 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pi [ 2 ] = &amp;c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for( int i = 0; i &lt; 3 ;  i ++ ) 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cout &lt;&lt; *pi [ i ] &lt;&lt;  "  ";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5025" y="3441700"/>
            <a:ext cx="1844675" cy="1573213"/>
            <a:chOff x="2870" y="2064"/>
            <a:chExt cx="1162" cy="991"/>
          </a:xfrm>
        </p:grpSpPr>
        <p:grpSp>
          <p:nvGrpSpPr>
            <p:cNvPr id="99339" name="Group 6"/>
            <p:cNvGrpSpPr>
              <a:grpSpLocks/>
            </p:cNvGrpSpPr>
            <p:nvPr/>
          </p:nvGrpSpPr>
          <p:grpSpPr bwMode="auto">
            <a:xfrm>
              <a:off x="3264" y="2160"/>
              <a:ext cx="768" cy="864"/>
              <a:chOff x="3888" y="2160"/>
              <a:chExt cx="768" cy="864"/>
            </a:xfrm>
          </p:grpSpPr>
          <p:sp>
            <p:nvSpPr>
              <p:cNvPr id="99341" name="Rectangle 7"/>
              <p:cNvSpPr>
                <a:spLocks noChangeArrowheads="1"/>
              </p:cNvSpPr>
              <p:nvPr/>
            </p:nvSpPr>
            <p:spPr bwMode="auto">
              <a:xfrm>
                <a:off x="3888" y="2160"/>
                <a:ext cx="768" cy="864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342" name="Line 8"/>
              <p:cNvSpPr>
                <a:spLocks noChangeShapeType="1"/>
              </p:cNvSpPr>
              <p:nvPr/>
            </p:nvSpPr>
            <p:spPr bwMode="auto">
              <a:xfrm>
                <a:off x="3888" y="244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343" name="Line 9"/>
              <p:cNvSpPr>
                <a:spLocks noChangeShapeType="1"/>
              </p:cNvSpPr>
              <p:nvPr/>
            </p:nvSpPr>
            <p:spPr bwMode="auto">
              <a:xfrm>
                <a:off x="3888" y="2736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8442" name="Text Box 10"/>
            <p:cNvSpPr txBox="1">
              <a:spLocks noChangeArrowheads="1"/>
            </p:cNvSpPr>
            <p:nvPr/>
          </p:nvSpPr>
          <p:spPr bwMode="auto">
            <a:xfrm>
              <a:off x="2870" y="2064"/>
              <a:ext cx="404" cy="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r>
                <a:rPr lang="en-US" altLang="zh-CN" sz="1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pi[0]</a:t>
              </a:r>
            </a:p>
            <a:p>
              <a:pPr>
                <a:lnSpc>
                  <a:spcPct val="180000"/>
                </a:lnSpc>
                <a:defRPr/>
              </a:pPr>
              <a:r>
                <a:rPr lang="en-US" altLang="zh-CN" sz="1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pi[1]</a:t>
              </a:r>
            </a:p>
            <a:p>
              <a:pPr>
                <a:lnSpc>
                  <a:spcPct val="180000"/>
                </a:lnSpc>
                <a:defRPr/>
              </a:pPr>
              <a:r>
                <a:rPr lang="en-US" altLang="zh-CN" sz="1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pi[2]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480300" y="3321050"/>
            <a:ext cx="1289050" cy="1739900"/>
            <a:chOff x="4656" y="1988"/>
            <a:chExt cx="812" cy="1096"/>
          </a:xfrm>
        </p:grpSpPr>
        <p:sp>
          <p:nvSpPr>
            <p:cNvPr id="99335" name="Rectangle 12"/>
            <p:cNvSpPr>
              <a:spLocks noChangeArrowheads="1"/>
            </p:cNvSpPr>
            <p:nvPr/>
          </p:nvSpPr>
          <p:spPr bwMode="auto">
            <a:xfrm>
              <a:off x="4656" y="2832"/>
              <a:ext cx="624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800" b="1"/>
                <a:t>33</a:t>
              </a:r>
            </a:p>
          </p:txBody>
        </p:sp>
        <p:sp>
          <p:nvSpPr>
            <p:cNvPr id="99336" name="Rectangle 13"/>
            <p:cNvSpPr>
              <a:spLocks noChangeArrowheads="1"/>
            </p:cNvSpPr>
            <p:nvPr/>
          </p:nvSpPr>
          <p:spPr bwMode="auto">
            <a:xfrm>
              <a:off x="4656" y="2496"/>
              <a:ext cx="624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800" b="1"/>
                <a:t>22</a:t>
              </a:r>
            </a:p>
          </p:txBody>
        </p:sp>
        <p:sp>
          <p:nvSpPr>
            <p:cNvPr id="99337" name="Rectangle 14"/>
            <p:cNvSpPr>
              <a:spLocks noChangeArrowheads="1"/>
            </p:cNvSpPr>
            <p:nvPr/>
          </p:nvSpPr>
          <p:spPr bwMode="auto">
            <a:xfrm>
              <a:off x="4656" y="2160"/>
              <a:ext cx="624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800" b="1"/>
                <a:t>11</a:t>
              </a:r>
            </a:p>
          </p:txBody>
        </p:sp>
        <p:sp>
          <p:nvSpPr>
            <p:cNvPr id="99338" name="Text Box 15"/>
            <p:cNvSpPr txBox="1">
              <a:spLocks noChangeArrowheads="1"/>
            </p:cNvSpPr>
            <p:nvPr/>
          </p:nvSpPr>
          <p:spPr bwMode="auto">
            <a:xfrm>
              <a:off x="5272" y="1988"/>
              <a:ext cx="196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800" b="1"/>
                <a:t>a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zh-CN" sz="1800" b="1"/>
                <a:t>b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zh-CN" sz="1800" b="1"/>
                <a:t>c</a:t>
              </a:r>
            </a:p>
          </p:txBody>
        </p:sp>
      </p:grpSp>
      <p:sp>
        <p:nvSpPr>
          <p:cNvPr id="99333" name="Rectangle 1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99334" name="Rectangle 18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指向基本数据类型的指针数组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ChangeArrowheads="1"/>
          </p:cNvSpPr>
          <p:nvPr/>
        </p:nvSpPr>
        <p:spPr bwMode="auto">
          <a:xfrm>
            <a:off x="838200" y="3500438"/>
            <a:ext cx="2667000" cy="1143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609600" y="1403350"/>
            <a:ext cx="40386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4-6  </a:t>
            </a:r>
            <a:r>
              <a:rPr lang="zh-CN" altLang="en-US" sz="2000" b="1" i="1">
                <a:solidFill>
                  <a:srgbClr val="008000"/>
                </a:solidFill>
              </a:rPr>
              <a:t>测试指针数组</a:t>
            </a:r>
            <a:endParaRPr lang="zh-CN" altLang="en-US" sz="1800" b="1"/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a = 11 ,  b = 22 ,  c = 33 , * pi [ 3 ]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pi [ 0 ] = &amp;a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pi [ 1 ] = &amp;b ; 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pi [ 2 ] = &amp;c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for( int i = 0; i &lt; 3 ;  i ++ ) 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     cout &lt;&lt; *pi [ i ] &lt;&lt;  "  ";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100355" name="Group 5"/>
          <p:cNvGrpSpPr>
            <a:grpSpLocks/>
          </p:cNvGrpSpPr>
          <p:nvPr/>
        </p:nvGrpSpPr>
        <p:grpSpPr bwMode="auto">
          <a:xfrm>
            <a:off x="4645025" y="3441700"/>
            <a:ext cx="1844675" cy="1573213"/>
            <a:chOff x="2870" y="2064"/>
            <a:chExt cx="1162" cy="991"/>
          </a:xfrm>
        </p:grpSpPr>
        <p:grpSp>
          <p:nvGrpSpPr>
            <p:cNvPr id="100369" name="Group 6"/>
            <p:cNvGrpSpPr>
              <a:grpSpLocks/>
            </p:cNvGrpSpPr>
            <p:nvPr/>
          </p:nvGrpSpPr>
          <p:grpSpPr bwMode="auto">
            <a:xfrm>
              <a:off x="3264" y="2160"/>
              <a:ext cx="768" cy="864"/>
              <a:chOff x="3888" y="2160"/>
              <a:chExt cx="768" cy="864"/>
            </a:xfrm>
          </p:grpSpPr>
          <p:sp>
            <p:nvSpPr>
              <p:cNvPr id="100371" name="Rectangle 7"/>
              <p:cNvSpPr>
                <a:spLocks noChangeArrowheads="1"/>
              </p:cNvSpPr>
              <p:nvPr/>
            </p:nvSpPr>
            <p:spPr bwMode="auto">
              <a:xfrm>
                <a:off x="3888" y="2160"/>
                <a:ext cx="768" cy="864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372" name="Line 8"/>
              <p:cNvSpPr>
                <a:spLocks noChangeShapeType="1"/>
              </p:cNvSpPr>
              <p:nvPr/>
            </p:nvSpPr>
            <p:spPr bwMode="auto">
              <a:xfrm>
                <a:off x="3888" y="244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373" name="Line 9"/>
              <p:cNvSpPr>
                <a:spLocks noChangeShapeType="1"/>
              </p:cNvSpPr>
              <p:nvPr/>
            </p:nvSpPr>
            <p:spPr bwMode="auto">
              <a:xfrm>
                <a:off x="3888" y="2736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9466" name="Text Box 10"/>
            <p:cNvSpPr txBox="1">
              <a:spLocks noChangeArrowheads="1"/>
            </p:cNvSpPr>
            <p:nvPr/>
          </p:nvSpPr>
          <p:spPr bwMode="auto">
            <a:xfrm>
              <a:off x="2870" y="2064"/>
              <a:ext cx="404" cy="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r>
                <a:rPr lang="en-US" altLang="zh-CN" sz="1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pi[0]</a:t>
              </a:r>
            </a:p>
            <a:p>
              <a:pPr>
                <a:lnSpc>
                  <a:spcPct val="180000"/>
                </a:lnSpc>
                <a:defRPr/>
              </a:pPr>
              <a:r>
                <a:rPr lang="en-US" altLang="zh-CN" sz="1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pi[1]</a:t>
              </a:r>
            </a:p>
            <a:p>
              <a:pPr>
                <a:lnSpc>
                  <a:spcPct val="180000"/>
                </a:lnSpc>
                <a:defRPr/>
              </a:pPr>
              <a:r>
                <a:rPr lang="en-US" altLang="zh-CN" sz="1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pi[2]</a:t>
              </a:r>
            </a:p>
          </p:txBody>
        </p:sp>
      </p:grpSp>
      <p:sp>
        <p:nvSpPr>
          <p:cNvPr id="659467" name="Text Box 11"/>
          <p:cNvSpPr txBox="1">
            <a:spLocks noChangeArrowheads="1"/>
          </p:cNvSpPr>
          <p:nvPr/>
        </p:nvSpPr>
        <p:spPr bwMode="auto">
          <a:xfrm>
            <a:off x="5562600" y="3441700"/>
            <a:ext cx="5016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1800" b="1"/>
              <a:t>&amp;a</a:t>
            </a:r>
          </a:p>
          <a:p>
            <a:pPr algn="ctr">
              <a:lnSpc>
                <a:spcPct val="180000"/>
              </a:lnSpc>
            </a:pPr>
            <a:r>
              <a:rPr lang="en-US" altLang="zh-CN" sz="1800" b="1"/>
              <a:t>&amp;b</a:t>
            </a:r>
          </a:p>
          <a:p>
            <a:pPr algn="ctr">
              <a:lnSpc>
                <a:spcPct val="180000"/>
              </a:lnSpc>
            </a:pPr>
            <a:r>
              <a:rPr lang="en-US" altLang="zh-CN" sz="1800" b="1"/>
              <a:t>&amp;c</a:t>
            </a:r>
          </a:p>
        </p:txBody>
      </p:sp>
      <p:sp>
        <p:nvSpPr>
          <p:cNvPr id="659468" name="Text Box 12"/>
          <p:cNvSpPr txBox="1">
            <a:spLocks noChangeArrowheads="1"/>
          </p:cNvSpPr>
          <p:nvPr/>
        </p:nvSpPr>
        <p:spPr bwMode="auto">
          <a:xfrm>
            <a:off x="7635875" y="3060700"/>
            <a:ext cx="69373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220000"/>
              </a:lnSpc>
              <a:defRPr/>
            </a:pPr>
            <a:r>
              <a:rPr lang="en-US" altLang="zh-CN" sz="16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*pi[0]</a:t>
            </a:r>
          </a:p>
          <a:p>
            <a:pPr>
              <a:lnSpc>
                <a:spcPct val="220000"/>
              </a:lnSpc>
              <a:defRPr/>
            </a:pPr>
            <a:r>
              <a:rPr lang="en-US" altLang="zh-CN" sz="16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*pi[1]</a:t>
            </a:r>
          </a:p>
          <a:p>
            <a:pPr>
              <a:lnSpc>
                <a:spcPct val="220000"/>
              </a:lnSpc>
              <a:defRPr/>
            </a:pPr>
            <a:r>
              <a:rPr lang="en-US" altLang="zh-CN" sz="16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*pi[2]</a:t>
            </a:r>
          </a:p>
        </p:txBody>
      </p:sp>
      <p:grpSp>
        <p:nvGrpSpPr>
          <p:cNvPr id="100358" name="Group 13"/>
          <p:cNvGrpSpPr>
            <a:grpSpLocks/>
          </p:cNvGrpSpPr>
          <p:nvPr/>
        </p:nvGrpSpPr>
        <p:grpSpPr bwMode="auto">
          <a:xfrm>
            <a:off x="7480300" y="3321050"/>
            <a:ext cx="1289050" cy="1739900"/>
            <a:chOff x="4656" y="1988"/>
            <a:chExt cx="812" cy="1096"/>
          </a:xfrm>
        </p:grpSpPr>
        <p:sp>
          <p:nvSpPr>
            <p:cNvPr id="100365" name="Rectangle 14"/>
            <p:cNvSpPr>
              <a:spLocks noChangeArrowheads="1"/>
            </p:cNvSpPr>
            <p:nvPr/>
          </p:nvSpPr>
          <p:spPr bwMode="auto">
            <a:xfrm>
              <a:off x="4656" y="2832"/>
              <a:ext cx="624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800" b="1"/>
                <a:t>33</a:t>
              </a:r>
            </a:p>
          </p:txBody>
        </p:sp>
        <p:sp>
          <p:nvSpPr>
            <p:cNvPr id="100366" name="Rectangle 15"/>
            <p:cNvSpPr>
              <a:spLocks noChangeArrowheads="1"/>
            </p:cNvSpPr>
            <p:nvPr/>
          </p:nvSpPr>
          <p:spPr bwMode="auto">
            <a:xfrm>
              <a:off x="4656" y="2496"/>
              <a:ext cx="624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800" b="1"/>
                <a:t>22</a:t>
              </a:r>
            </a:p>
          </p:txBody>
        </p:sp>
        <p:sp>
          <p:nvSpPr>
            <p:cNvPr id="100367" name="Rectangle 16"/>
            <p:cNvSpPr>
              <a:spLocks noChangeArrowheads="1"/>
            </p:cNvSpPr>
            <p:nvPr/>
          </p:nvSpPr>
          <p:spPr bwMode="auto">
            <a:xfrm>
              <a:off x="4656" y="2160"/>
              <a:ext cx="624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800" b="1"/>
                <a:t>11</a:t>
              </a:r>
            </a:p>
          </p:txBody>
        </p:sp>
        <p:sp>
          <p:nvSpPr>
            <p:cNvPr id="100368" name="Text Box 17"/>
            <p:cNvSpPr txBox="1">
              <a:spLocks noChangeArrowheads="1"/>
            </p:cNvSpPr>
            <p:nvPr/>
          </p:nvSpPr>
          <p:spPr bwMode="auto">
            <a:xfrm>
              <a:off x="5272" y="1988"/>
              <a:ext cx="196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800" b="1"/>
                <a:t>a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zh-CN" sz="1800" b="1"/>
                <a:t>b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zh-CN" sz="1800" b="1"/>
                <a:t>c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413500" y="3746500"/>
            <a:ext cx="1066800" cy="1066800"/>
            <a:chOff x="3984" y="2256"/>
            <a:chExt cx="672" cy="672"/>
          </a:xfrm>
        </p:grpSpPr>
        <p:sp>
          <p:nvSpPr>
            <p:cNvPr id="100362" name="Line 19"/>
            <p:cNvSpPr>
              <a:spLocks noChangeShapeType="1"/>
            </p:cNvSpPr>
            <p:nvPr/>
          </p:nvSpPr>
          <p:spPr bwMode="auto">
            <a:xfrm>
              <a:off x="3984" y="2256"/>
              <a:ext cx="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363" name="Line 20"/>
            <p:cNvSpPr>
              <a:spLocks noChangeShapeType="1"/>
            </p:cNvSpPr>
            <p:nvPr/>
          </p:nvSpPr>
          <p:spPr bwMode="auto">
            <a:xfrm>
              <a:off x="3984" y="2592"/>
              <a:ext cx="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364" name="Line 21"/>
            <p:cNvSpPr>
              <a:spLocks noChangeShapeType="1"/>
            </p:cNvSpPr>
            <p:nvPr/>
          </p:nvSpPr>
          <p:spPr bwMode="auto">
            <a:xfrm>
              <a:off x="3984" y="2928"/>
              <a:ext cx="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0360" name="Rectangle 2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00361" name="Rectangle 2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指向基本数据类型的指针数组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7" grpId="0" autoUpdateAnimBg="0"/>
      <p:bldP spid="65946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>
                <a:solidFill>
                  <a:srgbClr val="CC3300"/>
                </a:solidFill>
                <a:latin typeface="楷体_GB2312" pitchFamily="49" charset="-122"/>
              </a:rPr>
              <a:t>4.1.1  </a:t>
            </a:r>
            <a:r>
              <a:rPr lang="zh-CN" altLang="en-US" b="1">
                <a:solidFill>
                  <a:srgbClr val="CC3300"/>
                </a:solidFill>
                <a:latin typeface="楷体_GB2312" pitchFamily="49" charset="-122"/>
              </a:rPr>
              <a:t>一维数组定义与初始化</a:t>
            </a:r>
          </a:p>
        </p:txBody>
      </p:sp>
      <p:sp>
        <p:nvSpPr>
          <p:cNvPr id="515078" name="Text Box 6"/>
          <p:cNvSpPr txBox="1">
            <a:spLocks noChangeArrowheads="1"/>
          </p:cNvSpPr>
          <p:nvPr/>
        </p:nvSpPr>
        <p:spPr bwMode="auto">
          <a:xfrm>
            <a:off x="685800" y="1295400"/>
            <a:ext cx="3657600" cy="3592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b="1" i="1">
                <a:solidFill>
                  <a:srgbClr val="008000"/>
                </a:solidFill>
                <a:ea typeface="宋体" pitchFamily="2" charset="-122"/>
              </a:rPr>
              <a:t>例如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1800">
                <a:ea typeface="宋体" pitchFamily="2" charset="-122"/>
              </a:rPr>
              <a:t>const  int N = 20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1800">
                <a:ea typeface="宋体" pitchFamily="2" charset="-122"/>
              </a:rPr>
              <a:t>const  int M = 40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1800">
                <a:ea typeface="宋体" pitchFamily="2" charset="-122"/>
              </a:rPr>
              <a:t>const  int MaxStringSize = 80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1800">
                <a:ea typeface="宋体" pitchFamily="2" charset="-122"/>
              </a:rPr>
              <a:t>const  int MaxListSize = 1000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1800"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sz="1800"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[ 10 ]</a:t>
            </a:r>
            <a:r>
              <a:rPr lang="en-US" altLang="zh-CN" sz="1800">
                <a:ea typeface="宋体" pitchFamily="2" charset="-122"/>
              </a:rPr>
              <a:t>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char</a:t>
            </a:r>
            <a:r>
              <a:rPr lang="en-US" altLang="zh-CN" sz="1800">
                <a:ea typeface="宋体" pitchFamily="2" charset="-122"/>
              </a:rPr>
              <a:t>  </a:t>
            </a:r>
            <a:r>
              <a:rPr lang="en-US" altLang="zh-CN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sz="1800"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[ MaxStringSize ]</a:t>
            </a:r>
            <a:r>
              <a:rPr lang="en-US" altLang="zh-CN" sz="1800">
                <a:ea typeface="宋体" pitchFamily="2" charset="-122"/>
              </a:rPr>
              <a:t>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double</a:t>
            </a:r>
            <a:r>
              <a:rPr lang="en-US" altLang="zh-CN" sz="1800"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</a:t>
            </a:r>
            <a:r>
              <a:rPr lang="en-US" altLang="zh-CN" sz="1800"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[ M*N ]</a:t>
            </a:r>
            <a:r>
              <a:rPr lang="en-US" altLang="zh-CN" sz="1800">
                <a:ea typeface="宋体" pitchFamily="2" charset="-122"/>
              </a:rPr>
              <a:t>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sz="1800"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Values</a:t>
            </a:r>
            <a:r>
              <a:rPr lang="en-US" altLang="zh-CN" sz="1800"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[ MaxListSize ]</a:t>
            </a:r>
            <a:r>
              <a:rPr lang="en-US" altLang="zh-CN" sz="1800">
                <a:ea typeface="宋体" pitchFamily="2" charset="-122"/>
              </a:rPr>
              <a:t> ;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24313" y="1676400"/>
            <a:ext cx="4814887" cy="4024313"/>
            <a:chOff x="2535" y="1056"/>
            <a:chExt cx="3033" cy="2535"/>
          </a:xfrm>
        </p:grpSpPr>
        <p:grpSp>
          <p:nvGrpSpPr>
            <p:cNvPr id="18437" name="Group 8"/>
            <p:cNvGrpSpPr>
              <a:grpSpLocks/>
            </p:cNvGrpSpPr>
            <p:nvPr/>
          </p:nvGrpSpPr>
          <p:grpSpPr bwMode="auto">
            <a:xfrm>
              <a:off x="2535" y="1056"/>
              <a:ext cx="966" cy="2535"/>
              <a:chOff x="2187" y="1152"/>
              <a:chExt cx="966" cy="2535"/>
            </a:xfrm>
          </p:grpSpPr>
          <p:grpSp>
            <p:nvGrpSpPr>
              <p:cNvPr id="18488" name="Group 9"/>
              <p:cNvGrpSpPr>
                <a:grpSpLocks/>
              </p:cNvGrpSpPr>
              <p:nvPr/>
            </p:nvGrpSpPr>
            <p:grpSpPr bwMode="auto">
              <a:xfrm>
                <a:off x="2573" y="1152"/>
                <a:ext cx="580" cy="2247"/>
                <a:chOff x="3960" y="9396"/>
                <a:chExt cx="1080" cy="4056"/>
              </a:xfrm>
            </p:grpSpPr>
            <p:sp>
              <p:nvSpPr>
                <p:cNvPr id="18491" name="Line 10"/>
                <p:cNvSpPr>
                  <a:spLocks noChangeShapeType="1"/>
                </p:cNvSpPr>
                <p:nvPr/>
              </p:nvSpPr>
              <p:spPr bwMode="auto">
                <a:xfrm>
                  <a:off x="3960" y="9864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92" name="AutoShape 11"/>
                <p:cNvSpPr>
                  <a:spLocks noChangeArrowheads="1"/>
                </p:cNvSpPr>
                <p:nvPr/>
              </p:nvSpPr>
              <p:spPr bwMode="auto">
                <a:xfrm>
                  <a:off x="3960" y="9396"/>
                  <a:ext cx="1080" cy="4056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8493" name="Group 12"/>
                <p:cNvGrpSpPr>
                  <a:grpSpLocks/>
                </p:cNvGrpSpPr>
                <p:nvPr/>
              </p:nvGrpSpPr>
              <p:grpSpPr bwMode="auto">
                <a:xfrm>
                  <a:off x="3960" y="10020"/>
                  <a:ext cx="1080" cy="2808"/>
                  <a:chOff x="3240" y="6432"/>
                  <a:chExt cx="1080" cy="2808"/>
                </a:xfrm>
              </p:grpSpPr>
              <p:sp>
                <p:nvSpPr>
                  <p:cNvPr id="1849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6588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9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7212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98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6900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99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7524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0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7836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0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8148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02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8460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0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8772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0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9084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0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6432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0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7056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0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6744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0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7368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0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7680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1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7992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1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8304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1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8616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1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8928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1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240" y="9240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8494" name="Line 32"/>
                <p:cNvSpPr>
                  <a:spLocks noChangeShapeType="1"/>
                </p:cNvSpPr>
                <p:nvPr/>
              </p:nvSpPr>
              <p:spPr bwMode="auto">
                <a:xfrm>
                  <a:off x="3960" y="9864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95" name="Line 33"/>
                <p:cNvSpPr>
                  <a:spLocks noChangeShapeType="1"/>
                </p:cNvSpPr>
                <p:nvPr/>
              </p:nvSpPr>
              <p:spPr bwMode="auto">
                <a:xfrm>
                  <a:off x="3960" y="12984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8489" name="Text Box 34"/>
              <p:cNvSpPr txBox="1">
                <a:spLocks noChangeArrowheads="1"/>
              </p:cNvSpPr>
              <p:nvPr/>
            </p:nvSpPr>
            <p:spPr bwMode="auto">
              <a:xfrm>
                <a:off x="2187" y="1354"/>
                <a:ext cx="386" cy="1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lnSpc>
                    <a:spcPct val="110000"/>
                  </a:lnSpc>
                </a:pPr>
                <a:r>
                  <a:rPr kumimoji="0" lang="en-US" altLang="zh-CN" sz="1400"/>
                  <a:t>A[0]</a:t>
                </a:r>
              </a:p>
              <a:p>
                <a:pPr algn="r" eaLnBrk="0" hangingPunct="0">
                  <a:lnSpc>
                    <a:spcPct val="130000"/>
                  </a:lnSpc>
                </a:pPr>
                <a:r>
                  <a:rPr kumimoji="0" lang="en-US" altLang="zh-CN" sz="1400"/>
                  <a:t>A[1]</a:t>
                </a:r>
              </a:p>
              <a:p>
                <a:pPr algn="r" eaLnBrk="0" hangingPunct="0">
                  <a:lnSpc>
                    <a:spcPct val="130000"/>
                  </a:lnSpc>
                </a:pPr>
                <a:r>
                  <a:rPr kumimoji="0" lang="en-US" altLang="zh-CN" sz="1400"/>
                  <a:t>A[2]</a:t>
                </a:r>
              </a:p>
              <a:p>
                <a:pPr algn="r" eaLnBrk="0" hangingPunct="0">
                  <a:lnSpc>
                    <a:spcPct val="130000"/>
                  </a:lnSpc>
                </a:pPr>
                <a:r>
                  <a:rPr kumimoji="0" lang="en-US" altLang="zh-CN" sz="1400"/>
                  <a:t>A[3]</a:t>
                </a:r>
              </a:p>
              <a:p>
                <a:pPr algn="r" eaLnBrk="0" hangingPunct="0">
                  <a:lnSpc>
                    <a:spcPct val="130000"/>
                  </a:lnSpc>
                </a:pPr>
                <a:r>
                  <a:rPr kumimoji="0" lang="en-US" altLang="zh-CN" sz="1400"/>
                  <a:t>A[4]</a:t>
                </a:r>
              </a:p>
              <a:p>
                <a:pPr algn="r" eaLnBrk="0" hangingPunct="0">
                  <a:lnSpc>
                    <a:spcPct val="130000"/>
                  </a:lnSpc>
                </a:pPr>
                <a:r>
                  <a:rPr kumimoji="0" lang="en-US" altLang="zh-CN" sz="1400"/>
                  <a:t>A[5]</a:t>
                </a:r>
              </a:p>
              <a:p>
                <a:pPr algn="r" eaLnBrk="0" hangingPunct="0">
                  <a:lnSpc>
                    <a:spcPct val="130000"/>
                  </a:lnSpc>
                </a:pPr>
                <a:r>
                  <a:rPr kumimoji="0" lang="en-US" altLang="zh-CN" sz="1400"/>
                  <a:t>A[6]</a:t>
                </a:r>
              </a:p>
              <a:p>
                <a:pPr algn="r" eaLnBrk="0" hangingPunct="0">
                  <a:lnSpc>
                    <a:spcPct val="130000"/>
                  </a:lnSpc>
                </a:pPr>
                <a:r>
                  <a:rPr kumimoji="0" lang="en-US" altLang="zh-CN" sz="1400"/>
                  <a:t>A[7]</a:t>
                </a:r>
              </a:p>
              <a:p>
                <a:pPr algn="r" eaLnBrk="0" hangingPunct="0">
                  <a:lnSpc>
                    <a:spcPct val="130000"/>
                  </a:lnSpc>
                </a:pPr>
                <a:r>
                  <a:rPr kumimoji="0" lang="en-US" altLang="zh-CN" sz="1400"/>
                  <a:t>A[8]</a:t>
                </a:r>
              </a:p>
              <a:p>
                <a:pPr algn="r" eaLnBrk="0" hangingPunct="0">
                  <a:lnSpc>
                    <a:spcPct val="130000"/>
                  </a:lnSpc>
                </a:pPr>
                <a:r>
                  <a:rPr kumimoji="0" lang="en-US" altLang="zh-CN" sz="1400"/>
                  <a:t>A[9]</a:t>
                </a:r>
              </a:p>
            </p:txBody>
          </p:sp>
          <p:sp>
            <p:nvSpPr>
              <p:cNvPr id="18490" name="Text Box 35"/>
              <p:cNvSpPr txBox="1">
                <a:spLocks noChangeArrowheads="1"/>
              </p:cNvSpPr>
              <p:nvPr/>
            </p:nvSpPr>
            <p:spPr bwMode="auto">
              <a:xfrm>
                <a:off x="2573" y="3428"/>
                <a:ext cx="580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kumimoji="0" lang="zh-CN" altLang="en-US" sz="1400"/>
                  <a:t>数组</a:t>
                </a:r>
                <a:r>
                  <a:rPr kumimoji="0" lang="en-US" altLang="zh-CN" sz="1400"/>
                  <a:t>A</a:t>
                </a:r>
              </a:p>
            </p:txBody>
          </p:sp>
        </p:grpSp>
        <p:grpSp>
          <p:nvGrpSpPr>
            <p:cNvPr id="18438" name="Group 36"/>
            <p:cNvGrpSpPr>
              <a:grpSpLocks/>
            </p:cNvGrpSpPr>
            <p:nvPr/>
          </p:nvGrpSpPr>
          <p:grpSpPr bwMode="auto">
            <a:xfrm>
              <a:off x="4650" y="1056"/>
              <a:ext cx="918" cy="2535"/>
              <a:chOff x="3264" y="1152"/>
              <a:chExt cx="918" cy="2535"/>
            </a:xfrm>
          </p:grpSpPr>
          <p:grpSp>
            <p:nvGrpSpPr>
              <p:cNvPr id="18462" name="Group 37"/>
              <p:cNvGrpSpPr>
                <a:grpSpLocks/>
              </p:cNvGrpSpPr>
              <p:nvPr/>
            </p:nvGrpSpPr>
            <p:grpSpPr bwMode="auto">
              <a:xfrm>
                <a:off x="3603" y="1152"/>
                <a:ext cx="579" cy="2247"/>
                <a:chOff x="5400" y="6276"/>
                <a:chExt cx="1080" cy="4056"/>
              </a:xfrm>
            </p:grpSpPr>
            <p:sp>
              <p:nvSpPr>
                <p:cNvPr id="18465" name="Line 38"/>
                <p:cNvSpPr>
                  <a:spLocks noChangeShapeType="1"/>
                </p:cNvSpPr>
                <p:nvPr/>
              </p:nvSpPr>
              <p:spPr bwMode="auto">
                <a:xfrm>
                  <a:off x="5400" y="6744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6" name="AutoShape 39"/>
                <p:cNvSpPr>
                  <a:spLocks noChangeArrowheads="1"/>
                </p:cNvSpPr>
                <p:nvPr/>
              </p:nvSpPr>
              <p:spPr bwMode="auto">
                <a:xfrm>
                  <a:off x="5400" y="6276"/>
                  <a:ext cx="1080" cy="4056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FFE1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467" name="Line 40"/>
                <p:cNvSpPr>
                  <a:spLocks noChangeShapeType="1"/>
                </p:cNvSpPr>
                <p:nvPr/>
              </p:nvSpPr>
              <p:spPr bwMode="auto">
                <a:xfrm>
                  <a:off x="5400" y="7056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8" name="Line 41"/>
                <p:cNvSpPr>
                  <a:spLocks noChangeShapeType="1"/>
                </p:cNvSpPr>
                <p:nvPr/>
              </p:nvSpPr>
              <p:spPr bwMode="auto">
                <a:xfrm>
                  <a:off x="5400" y="7680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9" name="Line 42"/>
                <p:cNvSpPr>
                  <a:spLocks noChangeShapeType="1"/>
                </p:cNvSpPr>
                <p:nvPr/>
              </p:nvSpPr>
              <p:spPr bwMode="auto">
                <a:xfrm>
                  <a:off x="5400" y="7368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70" name="Line 43"/>
                <p:cNvSpPr>
                  <a:spLocks noChangeShapeType="1"/>
                </p:cNvSpPr>
                <p:nvPr/>
              </p:nvSpPr>
              <p:spPr bwMode="auto">
                <a:xfrm>
                  <a:off x="5400" y="7992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71" name="Line 44"/>
                <p:cNvSpPr>
                  <a:spLocks noChangeShapeType="1"/>
                </p:cNvSpPr>
                <p:nvPr/>
              </p:nvSpPr>
              <p:spPr bwMode="auto">
                <a:xfrm>
                  <a:off x="5400" y="8304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72" name="Line 45"/>
                <p:cNvSpPr>
                  <a:spLocks noChangeShapeType="1"/>
                </p:cNvSpPr>
                <p:nvPr/>
              </p:nvSpPr>
              <p:spPr bwMode="auto">
                <a:xfrm>
                  <a:off x="5400" y="8616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73" name="Line 46"/>
                <p:cNvSpPr>
                  <a:spLocks noChangeShapeType="1"/>
                </p:cNvSpPr>
                <p:nvPr/>
              </p:nvSpPr>
              <p:spPr bwMode="auto">
                <a:xfrm>
                  <a:off x="5400" y="8928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74" name="Line 47"/>
                <p:cNvSpPr>
                  <a:spLocks noChangeShapeType="1"/>
                </p:cNvSpPr>
                <p:nvPr/>
              </p:nvSpPr>
              <p:spPr bwMode="auto">
                <a:xfrm>
                  <a:off x="5400" y="9240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75" name="Line 48"/>
                <p:cNvSpPr>
                  <a:spLocks noChangeShapeType="1"/>
                </p:cNvSpPr>
                <p:nvPr/>
              </p:nvSpPr>
              <p:spPr bwMode="auto">
                <a:xfrm>
                  <a:off x="5400" y="9552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76" name="Line 49"/>
                <p:cNvSpPr>
                  <a:spLocks noChangeShapeType="1"/>
                </p:cNvSpPr>
                <p:nvPr/>
              </p:nvSpPr>
              <p:spPr bwMode="auto">
                <a:xfrm>
                  <a:off x="5400" y="6900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77" name="Line 50"/>
                <p:cNvSpPr>
                  <a:spLocks noChangeShapeType="1"/>
                </p:cNvSpPr>
                <p:nvPr/>
              </p:nvSpPr>
              <p:spPr bwMode="auto">
                <a:xfrm>
                  <a:off x="5400" y="7524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78" name="Line 51"/>
                <p:cNvSpPr>
                  <a:spLocks noChangeShapeType="1"/>
                </p:cNvSpPr>
                <p:nvPr/>
              </p:nvSpPr>
              <p:spPr bwMode="auto">
                <a:xfrm>
                  <a:off x="5400" y="7212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79" name="Line 52"/>
                <p:cNvSpPr>
                  <a:spLocks noChangeShapeType="1"/>
                </p:cNvSpPr>
                <p:nvPr/>
              </p:nvSpPr>
              <p:spPr bwMode="auto">
                <a:xfrm>
                  <a:off x="5400" y="7836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80" name="Line 53"/>
                <p:cNvSpPr>
                  <a:spLocks noChangeShapeType="1"/>
                </p:cNvSpPr>
                <p:nvPr/>
              </p:nvSpPr>
              <p:spPr bwMode="auto">
                <a:xfrm>
                  <a:off x="5400" y="8148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81" name="Line 54"/>
                <p:cNvSpPr>
                  <a:spLocks noChangeShapeType="1"/>
                </p:cNvSpPr>
                <p:nvPr/>
              </p:nvSpPr>
              <p:spPr bwMode="auto">
                <a:xfrm>
                  <a:off x="5400" y="8460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82" name="Line 55"/>
                <p:cNvSpPr>
                  <a:spLocks noChangeShapeType="1"/>
                </p:cNvSpPr>
                <p:nvPr/>
              </p:nvSpPr>
              <p:spPr bwMode="auto">
                <a:xfrm>
                  <a:off x="5400" y="8772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83" name="Line 56"/>
                <p:cNvSpPr>
                  <a:spLocks noChangeShapeType="1"/>
                </p:cNvSpPr>
                <p:nvPr/>
              </p:nvSpPr>
              <p:spPr bwMode="auto">
                <a:xfrm>
                  <a:off x="5400" y="9084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84" name="Line 57"/>
                <p:cNvSpPr>
                  <a:spLocks noChangeShapeType="1"/>
                </p:cNvSpPr>
                <p:nvPr/>
              </p:nvSpPr>
              <p:spPr bwMode="auto">
                <a:xfrm>
                  <a:off x="5400" y="9396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85" name="Line 58"/>
                <p:cNvSpPr>
                  <a:spLocks noChangeShapeType="1"/>
                </p:cNvSpPr>
                <p:nvPr/>
              </p:nvSpPr>
              <p:spPr bwMode="auto">
                <a:xfrm>
                  <a:off x="5400" y="9708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86" name="Line 59"/>
                <p:cNvSpPr>
                  <a:spLocks noChangeShapeType="1"/>
                </p:cNvSpPr>
                <p:nvPr/>
              </p:nvSpPr>
              <p:spPr bwMode="auto">
                <a:xfrm>
                  <a:off x="5400" y="6744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87" name="Line 60"/>
                <p:cNvSpPr>
                  <a:spLocks noChangeShapeType="1"/>
                </p:cNvSpPr>
                <p:nvPr/>
              </p:nvSpPr>
              <p:spPr bwMode="auto">
                <a:xfrm>
                  <a:off x="5400" y="9864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8463" name="Text Box 61"/>
              <p:cNvSpPr txBox="1">
                <a:spLocks noChangeArrowheads="1"/>
              </p:cNvSpPr>
              <p:nvPr/>
            </p:nvSpPr>
            <p:spPr bwMode="auto">
              <a:xfrm>
                <a:off x="3264" y="1267"/>
                <a:ext cx="338" cy="1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lnSpc>
                    <a:spcPct val="210000"/>
                  </a:lnSpc>
                </a:pPr>
                <a:r>
                  <a:rPr kumimoji="0" lang="en-US" altLang="zh-CN" sz="1400"/>
                  <a:t>C[0]</a:t>
                </a:r>
              </a:p>
              <a:p>
                <a:pPr algn="r" eaLnBrk="0" hangingPunct="0">
                  <a:lnSpc>
                    <a:spcPct val="270000"/>
                  </a:lnSpc>
                </a:pPr>
                <a:r>
                  <a:rPr kumimoji="0" lang="en-US" altLang="zh-CN" sz="1400"/>
                  <a:t>C[1]</a:t>
                </a:r>
              </a:p>
              <a:p>
                <a:pPr algn="r" eaLnBrk="0" hangingPunct="0">
                  <a:lnSpc>
                    <a:spcPct val="250000"/>
                  </a:lnSpc>
                </a:pPr>
                <a:r>
                  <a:rPr kumimoji="0" lang="en-US" altLang="zh-CN" sz="1400"/>
                  <a:t>C[2]</a:t>
                </a:r>
              </a:p>
              <a:p>
                <a:pPr algn="r" eaLnBrk="0" hangingPunct="0">
                  <a:lnSpc>
                    <a:spcPct val="270000"/>
                  </a:lnSpc>
                </a:pPr>
                <a:r>
                  <a:rPr kumimoji="0" lang="en-US" altLang="zh-CN" sz="1400"/>
                  <a:t>C[3]</a:t>
                </a:r>
              </a:p>
              <a:p>
                <a:pPr algn="r" eaLnBrk="0" hangingPunct="0">
                  <a:lnSpc>
                    <a:spcPct val="250000"/>
                  </a:lnSpc>
                </a:pPr>
                <a:r>
                  <a:rPr kumimoji="0" lang="en-US" altLang="zh-CN" sz="1400"/>
                  <a:t>C[4]</a:t>
                </a:r>
              </a:p>
              <a:p>
                <a:pPr algn="ctr" eaLnBrk="0" hangingPunct="0">
                  <a:lnSpc>
                    <a:spcPct val="250000"/>
                  </a:lnSpc>
                </a:pPr>
                <a:r>
                  <a:rPr kumimoji="0" lang="en-US" altLang="zh-CN" sz="1400"/>
                  <a:t>  </a:t>
                </a:r>
                <a:r>
                  <a:rPr kumimoji="0" lang="zh-CN" altLang="en-US" sz="1400"/>
                  <a:t>：</a:t>
                </a:r>
              </a:p>
              <a:p>
                <a:pPr algn="r" eaLnBrk="0" hangingPunct="0">
                  <a:lnSpc>
                    <a:spcPct val="250000"/>
                  </a:lnSpc>
                </a:pPr>
                <a:endParaRPr kumimoji="0" lang="en-US" altLang="zh-CN" sz="1400"/>
              </a:p>
            </p:txBody>
          </p:sp>
          <p:sp>
            <p:nvSpPr>
              <p:cNvPr id="18464" name="Text Box 62"/>
              <p:cNvSpPr txBox="1">
                <a:spLocks noChangeArrowheads="1"/>
              </p:cNvSpPr>
              <p:nvPr/>
            </p:nvSpPr>
            <p:spPr bwMode="auto">
              <a:xfrm>
                <a:off x="3554" y="3428"/>
                <a:ext cx="580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kumimoji="0" lang="zh-CN" altLang="en-US" sz="1400"/>
                  <a:t>数组</a:t>
                </a:r>
                <a:r>
                  <a:rPr kumimoji="0" lang="en-US" altLang="zh-CN" sz="1400"/>
                  <a:t>C</a:t>
                </a:r>
              </a:p>
            </p:txBody>
          </p:sp>
        </p:grpSp>
        <p:grpSp>
          <p:nvGrpSpPr>
            <p:cNvPr id="18439" name="Group 63"/>
            <p:cNvGrpSpPr>
              <a:grpSpLocks/>
            </p:cNvGrpSpPr>
            <p:nvPr/>
          </p:nvGrpSpPr>
          <p:grpSpPr bwMode="auto">
            <a:xfrm>
              <a:off x="3592" y="1056"/>
              <a:ext cx="966" cy="2535"/>
              <a:chOff x="4464" y="1152"/>
              <a:chExt cx="966" cy="2535"/>
            </a:xfrm>
          </p:grpSpPr>
          <p:grpSp>
            <p:nvGrpSpPr>
              <p:cNvPr id="18440" name="Group 64"/>
              <p:cNvGrpSpPr>
                <a:grpSpLocks/>
              </p:cNvGrpSpPr>
              <p:nvPr/>
            </p:nvGrpSpPr>
            <p:grpSpPr bwMode="auto">
              <a:xfrm>
                <a:off x="4851" y="1152"/>
                <a:ext cx="579" cy="2247"/>
                <a:chOff x="8100" y="6279"/>
                <a:chExt cx="1080" cy="4056"/>
              </a:xfrm>
            </p:grpSpPr>
            <p:sp>
              <p:nvSpPr>
                <p:cNvPr id="18443" name="Line 65"/>
                <p:cNvSpPr>
                  <a:spLocks noChangeShapeType="1"/>
                </p:cNvSpPr>
                <p:nvPr/>
              </p:nvSpPr>
              <p:spPr bwMode="auto">
                <a:xfrm>
                  <a:off x="8100" y="6744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4" name="AutoShape 66"/>
                <p:cNvSpPr>
                  <a:spLocks noChangeArrowheads="1"/>
                </p:cNvSpPr>
                <p:nvPr/>
              </p:nvSpPr>
              <p:spPr bwMode="auto">
                <a:xfrm>
                  <a:off x="8100" y="6279"/>
                  <a:ext cx="1080" cy="4056"/>
                </a:xfrm>
                <a:prstGeom prst="wave">
                  <a:avLst>
                    <a:gd name="adj1" fmla="val 2611"/>
                    <a:gd name="adj2" fmla="val 0"/>
                  </a:avLst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445" name="Line 67"/>
                <p:cNvSpPr>
                  <a:spLocks noChangeShapeType="1"/>
                </p:cNvSpPr>
                <p:nvPr/>
              </p:nvSpPr>
              <p:spPr bwMode="auto">
                <a:xfrm>
                  <a:off x="8100" y="7056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6" name="Line 68"/>
                <p:cNvSpPr>
                  <a:spLocks noChangeShapeType="1"/>
                </p:cNvSpPr>
                <p:nvPr/>
              </p:nvSpPr>
              <p:spPr bwMode="auto">
                <a:xfrm>
                  <a:off x="8100" y="7680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7" name="Line 69"/>
                <p:cNvSpPr>
                  <a:spLocks noChangeShapeType="1"/>
                </p:cNvSpPr>
                <p:nvPr/>
              </p:nvSpPr>
              <p:spPr bwMode="auto">
                <a:xfrm>
                  <a:off x="8100" y="7368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8" name="Line 70"/>
                <p:cNvSpPr>
                  <a:spLocks noChangeShapeType="1"/>
                </p:cNvSpPr>
                <p:nvPr/>
              </p:nvSpPr>
              <p:spPr bwMode="auto">
                <a:xfrm>
                  <a:off x="8100" y="8304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49" name="Line 71"/>
                <p:cNvSpPr>
                  <a:spLocks noChangeShapeType="1"/>
                </p:cNvSpPr>
                <p:nvPr/>
              </p:nvSpPr>
              <p:spPr bwMode="auto">
                <a:xfrm>
                  <a:off x="8100" y="8616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0" name="Line 72"/>
                <p:cNvSpPr>
                  <a:spLocks noChangeShapeType="1"/>
                </p:cNvSpPr>
                <p:nvPr/>
              </p:nvSpPr>
              <p:spPr bwMode="auto">
                <a:xfrm>
                  <a:off x="8100" y="8928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1" name="Line 73"/>
                <p:cNvSpPr>
                  <a:spLocks noChangeShapeType="1"/>
                </p:cNvSpPr>
                <p:nvPr/>
              </p:nvSpPr>
              <p:spPr bwMode="auto">
                <a:xfrm>
                  <a:off x="8100" y="9240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2" name="Line 74"/>
                <p:cNvSpPr>
                  <a:spLocks noChangeShapeType="1"/>
                </p:cNvSpPr>
                <p:nvPr/>
              </p:nvSpPr>
              <p:spPr bwMode="auto">
                <a:xfrm>
                  <a:off x="8100" y="6900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3" name="Line 75"/>
                <p:cNvSpPr>
                  <a:spLocks noChangeShapeType="1"/>
                </p:cNvSpPr>
                <p:nvPr/>
              </p:nvSpPr>
              <p:spPr bwMode="auto">
                <a:xfrm>
                  <a:off x="8100" y="7524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4" name="Line 76"/>
                <p:cNvSpPr>
                  <a:spLocks noChangeShapeType="1"/>
                </p:cNvSpPr>
                <p:nvPr/>
              </p:nvSpPr>
              <p:spPr bwMode="auto">
                <a:xfrm>
                  <a:off x="8100" y="7212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5" name="Line 77"/>
                <p:cNvSpPr>
                  <a:spLocks noChangeShapeType="1"/>
                </p:cNvSpPr>
                <p:nvPr/>
              </p:nvSpPr>
              <p:spPr bwMode="auto">
                <a:xfrm>
                  <a:off x="8100" y="8460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6" name="Line 78"/>
                <p:cNvSpPr>
                  <a:spLocks noChangeShapeType="1"/>
                </p:cNvSpPr>
                <p:nvPr/>
              </p:nvSpPr>
              <p:spPr bwMode="auto">
                <a:xfrm>
                  <a:off x="8100" y="8772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7" name="Line 79"/>
                <p:cNvSpPr>
                  <a:spLocks noChangeShapeType="1"/>
                </p:cNvSpPr>
                <p:nvPr/>
              </p:nvSpPr>
              <p:spPr bwMode="auto">
                <a:xfrm>
                  <a:off x="8100" y="9084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8" name="Line 80"/>
                <p:cNvSpPr>
                  <a:spLocks noChangeShapeType="1"/>
                </p:cNvSpPr>
                <p:nvPr/>
              </p:nvSpPr>
              <p:spPr bwMode="auto">
                <a:xfrm>
                  <a:off x="8100" y="9396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9" name="Line 81"/>
                <p:cNvSpPr>
                  <a:spLocks noChangeShapeType="1"/>
                </p:cNvSpPr>
                <p:nvPr/>
              </p:nvSpPr>
              <p:spPr bwMode="auto">
                <a:xfrm>
                  <a:off x="8100" y="6744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0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8460" y="7836"/>
                  <a:ext cx="540" cy="46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/>
                <a:lstStyle/>
                <a:p>
                  <a:pPr algn="just" eaLnBrk="0" hangingPunct="0"/>
                  <a:r>
                    <a:rPr kumimoji="0" lang="en-US" altLang="zh-CN" sz="1000"/>
                    <a:t>…</a:t>
                  </a:r>
                </a:p>
              </p:txBody>
            </p:sp>
            <p:sp>
              <p:nvSpPr>
                <p:cNvPr id="18461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8280" y="9552"/>
                  <a:ext cx="720" cy="46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/>
                <a:lstStyle/>
                <a:p>
                  <a:pPr algn="just" eaLnBrk="0" hangingPunct="0"/>
                  <a:r>
                    <a:rPr kumimoji="0" lang="en-US" altLang="zh-CN" sz="1000"/>
                    <a:t>…</a:t>
                  </a:r>
                </a:p>
              </p:txBody>
            </p:sp>
          </p:grpSp>
          <p:sp>
            <p:nvSpPr>
              <p:cNvPr id="18441" name="Text Box 84"/>
              <p:cNvSpPr txBox="1">
                <a:spLocks noChangeArrowheads="1"/>
              </p:cNvSpPr>
              <p:nvPr/>
            </p:nvSpPr>
            <p:spPr bwMode="auto">
              <a:xfrm>
                <a:off x="4464" y="1354"/>
                <a:ext cx="387" cy="1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kumimoji="0" lang="en-US" altLang="zh-CN" sz="1000"/>
                  <a:t>B[0]</a:t>
                </a:r>
              </a:p>
              <a:p>
                <a:pPr algn="r" eaLnBrk="0" hangingPunct="0"/>
                <a:r>
                  <a:rPr kumimoji="0" lang="en-US" altLang="zh-CN" sz="1000"/>
                  <a:t> B[1]</a:t>
                </a:r>
              </a:p>
              <a:p>
                <a:pPr algn="r" eaLnBrk="0" hangingPunct="0"/>
                <a:r>
                  <a:rPr kumimoji="0" lang="en-US" altLang="zh-CN" sz="1000"/>
                  <a:t> B[2]</a:t>
                </a:r>
              </a:p>
              <a:p>
                <a:pPr algn="r" eaLnBrk="0" hangingPunct="0"/>
                <a:r>
                  <a:rPr kumimoji="0" lang="en-US" altLang="zh-CN" sz="1000"/>
                  <a:t>   </a:t>
                </a:r>
              </a:p>
              <a:p>
                <a:pPr algn="ctr" eaLnBrk="0" hangingPunct="0"/>
                <a:r>
                  <a:rPr kumimoji="0" lang="en-US" altLang="zh-CN" sz="1000"/>
                  <a:t>  :</a:t>
                </a:r>
              </a:p>
              <a:p>
                <a:pPr algn="ctr" eaLnBrk="0" hangingPunct="0"/>
                <a:r>
                  <a:rPr kumimoji="0" lang="en-US" altLang="zh-CN" sz="1000"/>
                  <a:t>  :</a:t>
                </a:r>
              </a:p>
              <a:p>
                <a:pPr algn="r" eaLnBrk="0" hangingPunct="0"/>
                <a:endParaRPr kumimoji="0" lang="en-US" altLang="zh-CN" sz="1000"/>
              </a:p>
              <a:p>
                <a:pPr algn="r" eaLnBrk="0" hangingPunct="0"/>
                <a:endParaRPr kumimoji="0" lang="en-US" altLang="zh-CN" sz="1000"/>
              </a:p>
              <a:p>
                <a:pPr algn="r" eaLnBrk="0" hangingPunct="0"/>
                <a:endParaRPr kumimoji="0" lang="en-US" altLang="zh-CN" sz="1000"/>
              </a:p>
              <a:p>
                <a:pPr algn="r" eaLnBrk="0" hangingPunct="0"/>
                <a:r>
                  <a:rPr kumimoji="0" lang="en-US" altLang="zh-CN" sz="1000"/>
                  <a:t>B[11]</a:t>
                </a:r>
              </a:p>
              <a:p>
                <a:pPr algn="r" eaLnBrk="0" hangingPunct="0"/>
                <a:r>
                  <a:rPr kumimoji="0" lang="en-US" altLang="zh-CN" sz="1000"/>
                  <a:t>B[12]</a:t>
                </a:r>
              </a:p>
              <a:p>
                <a:pPr algn="r" eaLnBrk="0" hangingPunct="0"/>
                <a:r>
                  <a:rPr kumimoji="0" lang="en-US" altLang="zh-CN" sz="1000"/>
                  <a:t>B[13]</a:t>
                </a:r>
              </a:p>
              <a:p>
                <a:pPr algn="r" eaLnBrk="0" hangingPunct="0"/>
                <a:r>
                  <a:rPr kumimoji="0" lang="en-US" altLang="zh-CN" sz="1000"/>
                  <a:t> </a:t>
                </a:r>
              </a:p>
              <a:p>
                <a:pPr algn="ctr" eaLnBrk="0" hangingPunct="0"/>
                <a:r>
                  <a:rPr kumimoji="0" lang="en-US" altLang="zh-CN" sz="1000"/>
                  <a:t> :</a:t>
                </a:r>
              </a:p>
              <a:p>
                <a:pPr algn="ctr" eaLnBrk="0" hangingPunct="0"/>
                <a:r>
                  <a:rPr kumimoji="0" lang="en-US" altLang="zh-CN" sz="1000"/>
                  <a:t> :</a:t>
                </a:r>
              </a:p>
            </p:txBody>
          </p:sp>
          <p:sp>
            <p:nvSpPr>
              <p:cNvPr id="18442" name="Text Box 85"/>
              <p:cNvSpPr txBox="1">
                <a:spLocks noChangeArrowheads="1"/>
              </p:cNvSpPr>
              <p:nvPr/>
            </p:nvSpPr>
            <p:spPr bwMode="auto">
              <a:xfrm>
                <a:off x="4851" y="3428"/>
                <a:ext cx="579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kumimoji="0" lang="zh-CN" altLang="en-US" sz="1400"/>
                  <a:t>数组</a:t>
                </a:r>
                <a:r>
                  <a:rPr kumimoji="0" lang="en-US" altLang="zh-CN" sz="1400"/>
                  <a:t>B</a:t>
                </a:r>
              </a:p>
            </p:txBody>
          </p:sp>
        </p:grpSp>
      </p:grpSp>
      <p:sp>
        <p:nvSpPr>
          <p:cNvPr id="18436" name="Rectangle 8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43800" y="228600"/>
            <a:ext cx="1371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4.1.1 </a:t>
            </a:r>
            <a:r>
              <a:rPr lang="zh-CN" altLang="en-US" smtClean="0"/>
              <a:t>一维数组与初始化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8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ChangeArrowheads="1"/>
          </p:cNvSpPr>
          <p:nvPr/>
        </p:nvSpPr>
        <p:spPr bwMode="auto">
          <a:xfrm>
            <a:off x="838200" y="4611688"/>
            <a:ext cx="2971800" cy="762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609600" y="1403350"/>
            <a:ext cx="40386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例</a:t>
            </a:r>
            <a:r>
              <a:rPr lang="en-US" altLang="zh-CN" sz="2000" b="1" i="1">
                <a:solidFill>
                  <a:srgbClr val="008000"/>
                </a:solidFill>
              </a:rPr>
              <a:t>4-6  </a:t>
            </a:r>
            <a:r>
              <a:rPr lang="zh-CN" altLang="en-US" sz="2000" b="1" i="1">
                <a:solidFill>
                  <a:srgbClr val="008000"/>
                </a:solidFill>
              </a:rPr>
              <a:t>测试指针数组</a:t>
            </a:r>
            <a:endParaRPr lang="zh-CN" altLang="en-US" sz="1800" b="1"/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#include&lt;iostream&gt;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using namespace std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int main()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{ int a = 11 ,  b = 22 ,  c = 33 , * pi [ 3 ]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pi [ 0 ] = &amp;a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pi [ 1 ] = &amp;b ; 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pi [ 2 ] = &amp;c 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   </a:t>
            </a:r>
            <a:r>
              <a:rPr lang="en-US" altLang="zh-CN" sz="1800" b="1">
                <a:solidFill>
                  <a:srgbClr val="FFFFFF"/>
                </a:solidFill>
              </a:rPr>
              <a:t>for( int i = 0; i &lt; 3 ;  i ++ ) 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        cout &lt;&lt; *pi [ i ] &lt;&lt;  "  ";</a:t>
            </a:r>
          </a:p>
          <a:p>
            <a:pPr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1800"/>
              <a:t>}</a:t>
            </a:r>
          </a:p>
        </p:txBody>
      </p:sp>
      <p:grpSp>
        <p:nvGrpSpPr>
          <p:cNvPr id="101379" name="Group 5"/>
          <p:cNvGrpSpPr>
            <a:grpSpLocks/>
          </p:cNvGrpSpPr>
          <p:nvPr/>
        </p:nvGrpSpPr>
        <p:grpSpPr bwMode="auto">
          <a:xfrm>
            <a:off x="4645025" y="3441700"/>
            <a:ext cx="1844675" cy="1573213"/>
            <a:chOff x="2870" y="2064"/>
            <a:chExt cx="1162" cy="991"/>
          </a:xfrm>
        </p:grpSpPr>
        <p:grpSp>
          <p:nvGrpSpPr>
            <p:cNvPr id="101394" name="Group 6"/>
            <p:cNvGrpSpPr>
              <a:grpSpLocks/>
            </p:cNvGrpSpPr>
            <p:nvPr/>
          </p:nvGrpSpPr>
          <p:grpSpPr bwMode="auto">
            <a:xfrm>
              <a:off x="3264" y="2160"/>
              <a:ext cx="768" cy="864"/>
              <a:chOff x="3888" y="2160"/>
              <a:chExt cx="768" cy="864"/>
            </a:xfrm>
          </p:grpSpPr>
          <p:sp>
            <p:nvSpPr>
              <p:cNvPr id="101396" name="Rectangle 7"/>
              <p:cNvSpPr>
                <a:spLocks noChangeArrowheads="1"/>
              </p:cNvSpPr>
              <p:nvPr/>
            </p:nvSpPr>
            <p:spPr bwMode="auto">
              <a:xfrm>
                <a:off x="3888" y="2160"/>
                <a:ext cx="768" cy="864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397" name="Line 8"/>
              <p:cNvSpPr>
                <a:spLocks noChangeShapeType="1"/>
              </p:cNvSpPr>
              <p:nvPr/>
            </p:nvSpPr>
            <p:spPr bwMode="auto">
              <a:xfrm>
                <a:off x="3888" y="244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1398" name="Line 9"/>
              <p:cNvSpPr>
                <a:spLocks noChangeShapeType="1"/>
              </p:cNvSpPr>
              <p:nvPr/>
            </p:nvSpPr>
            <p:spPr bwMode="auto">
              <a:xfrm>
                <a:off x="3888" y="2736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0490" name="Text Box 10"/>
            <p:cNvSpPr txBox="1">
              <a:spLocks noChangeArrowheads="1"/>
            </p:cNvSpPr>
            <p:nvPr/>
          </p:nvSpPr>
          <p:spPr bwMode="auto">
            <a:xfrm>
              <a:off x="2870" y="2064"/>
              <a:ext cx="404" cy="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r>
                <a:rPr lang="en-US" altLang="zh-CN" sz="1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pi[0]</a:t>
              </a:r>
            </a:p>
            <a:p>
              <a:pPr>
                <a:lnSpc>
                  <a:spcPct val="180000"/>
                </a:lnSpc>
                <a:defRPr/>
              </a:pPr>
              <a:r>
                <a:rPr lang="en-US" altLang="zh-CN" sz="1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pi[1]</a:t>
              </a:r>
            </a:p>
            <a:p>
              <a:pPr>
                <a:lnSpc>
                  <a:spcPct val="180000"/>
                </a:lnSpc>
                <a:defRPr/>
              </a:pPr>
              <a:r>
                <a:rPr lang="en-US" altLang="zh-CN" sz="1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pi[2]</a:t>
              </a:r>
            </a:p>
          </p:txBody>
        </p:sp>
      </p:grpSp>
      <p:sp>
        <p:nvSpPr>
          <p:cNvPr id="101380" name="Text Box 11"/>
          <p:cNvSpPr txBox="1">
            <a:spLocks noChangeArrowheads="1"/>
          </p:cNvSpPr>
          <p:nvPr/>
        </p:nvSpPr>
        <p:spPr bwMode="auto">
          <a:xfrm>
            <a:off x="5562600" y="3441700"/>
            <a:ext cx="5016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1800" b="1"/>
              <a:t>&amp;a</a:t>
            </a:r>
          </a:p>
          <a:p>
            <a:pPr algn="ctr">
              <a:lnSpc>
                <a:spcPct val="180000"/>
              </a:lnSpc>
            </a:pPr>
            <a:r>
              <a:rPr lang="en-US" altLang="zh-CN" sz="1800" b="1"/>
              <a:t>&amp;b</a:t>
            </a:r>
          </a:p>
          <a:p>
            <a:pPr algn="ctr">
              <a:lnSpc>
                <a:spcPct val="180000"/>
              </a:lnSpc>
            </a:pPr>
            <a:r>
              <a:rPr lang="en-US" altLang="zh-CN" sz="1800" b="1"/>
              <a:t>&amp;c</a:t>
            </a:r>
          </a:p>
        </p:txBody>
      </p:sp>
      <p:sp>
        <p:nvSpPr>
          <p:cNvPr id="660492" name="Text Box 12"/>
          <p:cNvSpPr txBox="1">
            <a:spLocks noChangeArrowheads="1"/>
          </p:cNvSpPr>
          <p:nvPr/>
        </p:nvSpPr>
        <p:spPr bwMode="auto">
          <a:xfrm>
            <a:off x="7635875" y="3060700"/>
            <a:ext cx="69373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220000"/>
              </a:lnSpc>
              <a:defRPr/>
            </a:pPr>
            <a:r>
              <a:rPr lang="en-US" altLang="zh-CN" sz="16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*pi[0]</a:t>
            </a:r>
          </a:p>
          <a:p>
            <a:pPr>
              <a:lnSpc>
                <a:spcPct val="220000"/>
              </a:lnSpc>
              <a:defRPr/>
            </a:pPr>
            <a:r>
              <a:rPr lang="en-US" altLang="zh-CN" sz="16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*pi[1]</a:t>
            </a:r>
          </a:p>
          <a:p>
            <a:pPr>
              <a:lnSpc>
                <a:spcPct val="220000"/>
              </a:lnSpc>
              <a:defRPr/>
            </a:pPr>
            <a:r>
              <a:rPr lang="en-US" altLang="zh-CN" sz="16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*pi[2]</a:t>
            </a:r>
          </a:p>
        </p:txBody>
      </p:sp>
      <p:grpSp>
        <p:nvGrpSpPr>
          <p:cNvPr id="101382" name="Group 13"/>
          <p:cNvGrpSpPr>
            <a:grpSpLocks/>
          </p:cNvGrpSpPr>
          <p:nvPr/>
        </p:nvGrpSpPr>
        <p:grpSpPr bwMode="auto">
          <a:xfrm>
            <a:off x="7480300" y="3321050"/>
            <a:ext cx="1289050" cy="1739900"/>
            <a:chOff x="4656" y="1988"/>
            <a:chExt cx="812" cy="1096"/>
          </a:xfrm>
        </p:grpSpPr>
        <p:sp>
          <p:nvSpPr>
            <p:cNvPr id="101390" name="Rectangle 14"/>
            <p:cNvSpPr>
              <a:spLocks noChangeArrowheads="1"/>
            </p:cNvSpPr>
            <p:nvPr/>
          </p:nvSpPr>
          <p:spPr bwMode="auto">
            <a:xfrm>
              <a:off x="4656" y="2832"/>
              <a:ext cx="624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800" b="1"/>
                <a:t>33</a:t>
              </a:r>
            </a:p>
          </p:txBody>
        </p:sp>
        <p:sp>
          <p:nvSpPr>
            <p:cNvPr id="101391" name="Rectangle 15"/>
            <p:cNvSpPr>
              <a:spLocks noChangeArrowheads="1"/>
            </p:cNvSpPr>
            <p:nvPr/>
          </p:nvSpPr>
          <p:spPr bwMode="auto">
            <a:xfrm>
              <a:off x="4656" y="2496"/>
              <a:ext cx="624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800" b="1"/>
                <a:t>22</a:t>
              </a:r>
            </a:p>
          </p:txBody>
        </p:sp>
        <p:sp>
          <p:nvSpPr>
            <p:cNvPr id="101392" name="Rectangle 16"/>
            <p:cNvSpPr>
              <a:spLocks noChangeArrowheads="1"/>
            </p:cNvSpPr>
            <p:nvPr/>
          </p:nvSpPr>
          <p:spPr bwMode="auto">
            <a:xfrm>
              <a:off x="4656" y="2160"/>
              <a:ext cx="624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800" b="1"/>
                <a:t>11</a:t>
              </a:r>
            </a:p>
          </p:txBody>
        </p:sp>
        <p:sp>
          <p:nvSpPr>
            <p:cNvPr id="101393" name="Text Box 17"/>
            <p:cNvSpPr txBox="1">
              <a:spLocks noChangeArrowheads="1"/>
            </p:cNvSpPr>
            <p:nvPr/>
          </p:nvSpPr>
          <p:spPr bwMode="auto">
            <a:xfrm>
              <a:off x="5272" y="1988"/>
              <a:ext cx="196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800" b="1"/>
                <a:t>a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zh-CN" sz="1800" b="1"/>
                <a:t>b</a:t>
              </a:r>
            </a:p>
            <a:p>
              <a:pPr algn="ctr">
                <a:lnSpc>
                  <a:spcPct val="200000"/>
                </a:lnSpc>
              </a:pPr>
              <a:r>
                <a:rPr lang="en-US" altLang="zh-CN" sz="1800" b="1"/>
                <a:t>c</a:t>
              </a:r>
            </a:p>
          </p:txBody>
        </p:sp>
      </p:grpSp>
      <p:sp>
        <p:nvSpPr>
          <p:cNvPr id="660498" name="Text Box 18"/>
          <p:cNvSpPr txBox="1">
            <a:spLocks noChangeArrowheads="1"/>
          </p:cNvSpPr>
          <p:nvPr/>
        </p:nvSpPr>
        <p:spPr bwMode="auto">
          <a:xfrm>
            <a:off x="1524000" y="5456238"/>
            <a:ext cx="2225675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11  22  33</a:t>
            </a:r>
          </a:p>
        </p:txBody>
      </p:sp>
      <p:grpSp>
        <p:nvGrpSpPr>
          <p:cNvPr id="101384" name="Group 19"/>
          <p:cNvGrpSpPr>
            <a:grpSpLocks/>
          </p:cNvGrpSpPr>
          <p:nvPr/>
        </p:nvGrpSpPr>
        <p:grpSpPr bwMode="auto">
          <a:xfrm>
            <a:off x="6413500" y="3746500"/>
            <a:ext cx="1066800" cy="1066800"/>
            <a:chOff x="3984" y="2256"/>
            <a:chExt cx="672" cy="672"/>
          </a:xfrm>
        </p:grpSpPr>
        <p:sp>
          <p:nvSpPr>
            <p:cNvPr id="101387" name="Line 20"/>
            <p:cNvSpPr>
              <a:spLocks noChangeShapeType="1"/>
            </p:cNvSpPr>
            <p:nvPr/>
          </p:nvSpPr>
          <p:spPr bwMode="auto">
            <a:xfrm>
              <a:off x="3984" y="2256"/>
              <a:ext cx="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388" name="Line 21"/>
            <p:cNvSpPr>
              <a:spLocks noChangeShapeType="1"/>
            </p:cNvSpPr>
            <p:nvPr/>
          </p:nvSpPr>
          <p:spPr bwMode="auto">
            <a:xfrm>
              <a:off x="3984" y="2592"/>
              <a:ext cx="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389" name="Line 22"/>
            <p:cNvSpPr>
              <a:spLocks noChangeShapeType="1"/>
            </p:cNvSpPr>
            <p:nvPr/>
          </p:nvSpPr>
          <p:spPr bwMode="auto">
            <a:xfrm>
              <a:off x="3984" y="2928"/>
              <a:ext cx="6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1385" name="Rectangle 2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01386" name="Rectangle 2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指向基本数据类型的指针数组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98" grpId="0" animBg="1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7" name="Text Box 3"/>
          <p:cNvSpPr txBox="1">
            <a:spLocks noChangeArrowheads="1"/>
          </p:cNvSpPr>
          <p:nvPr/>
        </p:nvSpPr>
        <p:spPr bwMode="auto">
          <a:xfrm>
            <a:off x="685800" y="793750"/>
            <a:ext cx="417353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</a:rPr>
              <a:t>4-7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{ double aa [2] = { 1.1, 2.2 } 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double bb [2] = { 3.3, 4.4 } 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double cc [2] = { 5.5, 6.6 } 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double ( * pf [3] ) [2] 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pf [0] = &amp; aa ;		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pf [1] = &amp; bb ; 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pf [2] = &amp; cc ;		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for ( int i = 0 ;  i &lt; 3 ;  i ++ )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  { for ( int j = 0 ;  j &lt; 2 ;  j ++ )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        cout &lt;&lt; * ( * pf [ i ] + j  ) &lt;&lt; "  " 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     cout &lt;&lt; endl ;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    }</a:t>
            </a:r>
          </a:p>
          <a:p>
            <a:pPr>
              <a:lnSpc>
                <a:spcPct val="120000"/>
              </a:lnSpc>
            </a:pPr>
            <a:r>
              <a:rPr lang="en-US" altLang="zh-CN" sz="1800" b="1"/>
              <a:t>}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60925" y="2774950"/>
            <a:ext cx="3946525" cy="2209800"/>
            <a:chOff x="3062" y="1440"/>
            <a:chExt cx="2486" cy="1392"/>
          </a:xfrm>
        </p:grpSpPr>
        <p:sp>
          <p:nvSpPr>
            <p:cNvPr id="661509" name="Text Box 5"/>
            <p:cNvSpPr txBox="1">
              <a:spLocks noChangeArrowheads="1"/>
            </p:cNvSpPr>
            <p:nvPr/>
          </p:nvSpPr>
          <p:spPr bwMode="auto">
            <a:xfrm>
              <a:off x="3062" y="1569"/>
              <a:ext cx="404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pf[0]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pf[1]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pf[2]</a:t>
              </a:r>
            </a:p>
          </p:txBody>
        </p:sp>
        <p:grpSp>
          <p:nvGrpSpPr>
            <p:cNvPr id="102406" name="Group 6"/>
            <p:cNvGrpSpPr>
              <a:grpSpLocks/>
            </p:cNvGrpSpPr>
            <p:nvPr/>
          </p:nvGrpSpPr>
          <p:grpSpPr bwMode="auto">
            <a:xfrm>
              <a:off x="3448" y="1507"/>
              <a:ext cx="568" cy="1325"/>
              <a:chOff x="3312" y="2275"/>
              <a:chExt cx="568" cy="1325"/>
            </a:xfrm>
          </p:grpSpPr>
          <p:sp>
            <p:nvSpPr>
              <p:cNvPr id="102425" name="Rectangle 7"/>
              <p:cNvSpPr>
                <a:spLocks noChangeArrowheads="1"/>
              </p:cNvSpPr>
              <p:nvPr/>
            </p:nvSpPr>
            <p:spPr bwMode="auto">
              <a:xfrm>
                <a:off x="3312" y="2436"/>
                <a:ext cx="568" cy="1164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426" name="Line 8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427" name="Line 9"/>
              <p:cNvSpPr>
                <a:spLocks noChangeShapeType="1"/>
              </p:cNvSpPr>
              <p:nvPr/>
            </p:nvSpPr>
            <p:spPr bwMode="auto">
              <a:xfrm>
                <a:off x="3312" y="3216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428" name="Text Box 10"/>
              <p:cNvSpPr txBox="1">
                <a:spLocks noChangeArrowheads="1"/>
              </p:cNvSpPr>
              <p:nvPr/>
            </p:nvSpPr>
            <p:spPr bwMode="auto">
              <a:xfrm>
                <a:off x="3396" y="2275"/>
                <a:ext cx="396" cy="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&amp;aa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&amp;bb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&amp;cc</a:t>
                </a:r>
              </a:p>
            </p:txBody>
          </p:sp>
        </p:grpSp>
        <p:sp>
          <p:nvSpPr>
            <p:cNvPr id="102407" name="Line 11"/>
            <p:cNvSpPr>
              <a:spLocks noChangeShapeType="1"/>
            </p:cNvSpPr>
            <p:nvPr/>
          </p:nvSpPr>
          <p:spPr bwMode="auto">
            <a:xfrm>
              <a:off x="3976" y="182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08" name="Line 12"/>
            <p:cNvSpPr>
              <a:spLocks noChangeShapeType="1"/>
            </p:cNvSpPr>
            <p:nvPr/>
          </p:nvSpPr>
          <p:spPr bwMode="auto">
            <a:xfrm>
              <a:off x="3976" y="2256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09" name="Line 13"/>
            <p:cNvSpPr>
              <a:spLocks noChangeShapeType="1"/>
            </p:cNvSpPr>
            <p:nvPr/>
          </p:nvSpPr>
          <p:spPr bwMode="auto">
            <a:xfrm>
              <a:off x="3976" y="2688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10" name="Text Box 14"/>
            <p:cNvSpPr txBox="1">
              <a:spLocks noChangeArrowheads="1"/>
            </p:cNvSpPr>
            <p:nvPr/>
          </p:nvSpPr>
          <p:spPr bwMode="auto">
            <a:xfrm>
              <a:off x="4560" y="1516"/>
              <a:ext cx="988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/>
                <a:t>aa[0]         aa[1]</a:t>
              </a:r>
            </a:p>
            <a:p>
              <a:pPr>
                <a:lnSpc>
                  <a:spcPct val="310000"/>
                </a:lnSpc>
              </a:pPr>
              <a:r>
                <a:rPr lang="en-US" altLang="zh-CN" sz="1600" b="1"/>
                <a:t>bb[0]         bb[1]</a:t>
              </a:r>
            </a:p>
            <a:p>
              <a:pPr>
                <a:lnSpc>
                  <a:spcPct val="270000"/>
                </a:lnSpc>
              </a:pPr>
              <a:r>
                <a:rPr lang="en-US" altLang="zh-CN" sz="1600" b="1"/>
                <a:t>cc[0]         cc[1]</a:t>
              </a:r>
            </a:p>
          </p:txBody>
        </p:sp>
        <p:grpSp>
          <p:nvGrpSpPr>
            <p:cNvPr id="102411" name="Group 15"/>
            <p:cNvGrpSpPr>
              <a:grpSpLocks/>
            </p:cNvGrpSpPr>
            <p:nvPr/>
          </p:nvGrpSpPr>
          <p:grpSpPr bwMode="auto">
            <a:xfrm>
              <a:off x="4408" y="2580"/>
              <a:ext cx="1064" cy="204"/>
              <a:chOff x="4272" y="3108"/>
              <a:chExt cx="1064" cy="204"/>
            </a:xfrm>
          </p:grpSpPr>
          <p:sp>
            <p:nvSpPr>
              <p:cNvPr id="102423" name="Rectangle 16"/>
              <p:cNvSpPr>
                <a:spLocks noChangeArrowheads="1"/>
              </p:cNvSpPr>
              <p:nvPr/>
            </p:nvSpPr>
            <p:spPr bwMode="auto">
              <a:xfrm>
                <a:off x="4272" y="3108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5.5          6.6</a:t>
                </a:r>
              </a:p>
            </p:txBody>
          </p:sp>
          <p:sp>
            <p:nvSpPr>
              <p:cNvPr id="102424" name="Line 17"/>
              <p:cNvSpPr>
                <a:spLocks noChangeShapeType="1"/>
              </p:cNvSpPr>
              <p:nvPr/>
            </p:nvSpPr>
            <p:spPr bwMode="auto">
              <a:xfrm>
                <a:off x="480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412" name="Group 18"/>
            <p:cNvGrpSpPr>
              <a:grpSpLocks/>
            </p:cNvGrpSpPr>
            <p:nvPr/>
          </p:nvGrpSpPr>
          <p:grpSpPr bwMode="auto">
            <a:xfrm>
              <a:off x="4408" y="2148"/>
              <a:ext cx="1064" cy="204"/>
              <a:chOff x="4272" y="2772"/>
              <a:chExt cx="1064" cy="204"/>
            </a:xfrm>
          </p:grpSpPr>
          <p:sp>
            <p:nvSpPr>
              <p:cNvPr id="102421" name="Rectangle 19"/>
              <p:cNvSpPr>
                <a:spLocks noChangeArrowheads="1"/>
              </p:cNvSpPr>
              <p:nvPr/>
            </p:nvSpPr>
            <p:spPr bwMode="auto">
              <a:xfrm>
                <a:off x="4272" y="2772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3.3          4.4</a:t>
                </a:r>
              </a:p>
            </p:txBody>
          </p:sp>
          <p:sp>
            <p:nvSpPr>
              <p:cNvPr id="102422" name="Line 20"/>
              <p:cNvSpPr>
                <a:spLocks noChangeShapeType="1"/>
              </p:cNvSpPr>
              <p:nvPr/>
            </p:nvSpPr>
            <p:spPr bwMode="auto">
              <a:xfrm>
                <a:off x="4804" y="27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413" name="Group 21"/>
            <p:cNvGrpSpPr>
              <a:grpSpLocks/>
            </p:cNvGrpSpPr>
            <p:nvPr/>
          </p:nvGrpSpPr>
          <p:grpSpPr bwMode="auto">
            <a:xfrm>
              <a:off x="4408" y="1716"/>
              <a:ext cx="1064" cy="204"/>
              <a:chOff x="4272" y="2436"/>
              <a:chExt cx="1064" cy="204"/>
            </a:xfrm>
          </p:grpSpPr>
          <p:sp>
            <p:nvSpPr>
              <p:cNvPr id="102419" name="Rectangle 22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1.1          2.2</a:t>
                </a:r>
              </a:p>
            </p:txBody>
          </p:sp>
          <p:sp>
            <p:nvSpPr>
              <p:cNvPr id="102420" name="Line 23"/>
              <p:cNvSpPr>
                <a:spLocks noChangeShapeType="1"/>
              </p:cNvSpPr>
              <p:nvPr/>
            </p:nvSpPr>
            <p:spPr bwMode="auto">
              <a:xfrm>
                <a:off x="4804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414" name="Group 24"/>
            <p:cNvGrpSpPr>
              <a:grpSpLocks/>
            </p:cNvGrpSpPr>
            <p:nvPr/>
          </p:nvGrpSpPr>
          <p:grpSpPr bwMode="auto">
            <a:xfrm>
              <a:off x="4264" y="1523"/>
              <a:ext cx="276" cy="1095"/>
              <a:chOff x="4264" y="1545"/>
              <a:chExt cx="276" cy="1095"/>
            </a:xfrm>
          </p:grpSpPr>
          <p:sp>
            <p:nvSpPr>
              <p:cNvPr id="102416" name="Text Box 25"/>
              <p:cNvSpPr txBox="1">
                <a:spLocks noChangeArrowheads="1"/>
              </p:cNvSpPr>
              <p:nvPr/>
            </p:nvSpPr>
            <p:spPr bwMode="auto">
              <a:xfrm>
                <a:off x="4264" y="1545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aa</a:t>
                </a:r>
              </a:p>
            </p:txBody>
          </p:sp>
          <p:sp>
            <p:nvSpPr>
              <p:cNvPr id="102417" name="Text Box 26"/>
              <p:cNvSpPr txBox="1">
                <a:spLocks noChangeArrowheads="1"/>
              </p:cNvSpPr>
              <p:nvPr/>
            </p:nvSpPr>
            <p:spPr bwMode="auto">
              <a:xfrm>
                <a:off x="4264" y="1986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bb</a:t>
                </a:r>
              </a:p>
            </p:txBody>
          </p:sp>
          <p:sp>
            <p:nvSpPr>
              <p:cNvPr id="102418" name="Text Box 27"/>
              <p:cNvSpPr txBox="1">
                <a:spLocks noChangeArrowheads="1"/>
              </p:cNvSpPr>
              <p:nvPr/>
            </p:nvSpPr>
            <p:spPr bwMode="auto">
              <a:xfrm>
                <a:off x="4272" y="2409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cc</a:t>
                </a:r>
              </a:p>
            </p:txBody>
          </p:sp>
        </p:grpSp>
        <p:sp>
          <p:nvSpPr>
            <p:cNvPr id="661532" name="Text Box 28"/>
            <p:cNvSpPr txBox="1">
              <a:spLocks noChangeArrowheads="1"/>
            </p:cNvSpPr>
            <p:nvPr/>
          </p:nvSpPr>
          <p:spPr bwMode="auto">
            <a:xfrm>
              <a:off x="3268" y="1440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</a:t>
              </a:r>
            </a:p>
          </p:txBody>
        </p:sp>
      </p:grpSp>
      <p:sp>
        <p:nvSpPr>
          <p:cNvPr id="102403" name="Rectangle 3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661535" name="Rectangle 31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指向数组的指针数组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7" grpId="0" autoUpdateAnimBg="0"/>
      <p:bldP spid="661535" grpId="0" build="p" autoUpdateAnimBg="0" advAuto="100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662531" name="Text Box 3"/>
          <p:cNvSpPr txBox="1">
            <a:spLocks noChangeArrowheads="1"/>
          </p:cNvSpPr>
          <p:nvPr/>
        </p:nvSpPr>
        <p:spPr bwMode="auto">
          <a:xfrm>
            <a:off x="685800" y="793750"/>
            <a:ext cx="3886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4-7</a:t>
            </a:r>
            <a:endParaRPr lang="en-US" altLang="zh-CN" sz="1800"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{ double aa [2] = { 1.1, 2.2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bb [2] = { 3.3, 4.4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cc [2] = { 5.5, 6.6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( *</a:t>
            </a:r>
            <a:r>
              <a:rPr lang="en-US" altLang="zh-CN" sz="1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[3]</a:t>
            </a:r>
            <a:r>
              <a:rPr lang="en-US" altLang="zh-CN" sz="1800">
                <a:ea typeface="宋体" pitchFamily="2" charset="-122"/>
              </a:rPr>
              <a:t> ) [2]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[0] = &amp; aa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[1] = &amp; bb ;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[2] = &amp; cc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for ( int i = 0 ;  i &lt; 3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{ for ( int j = 0 ;  j &lt; 2 ;  j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   cout &lt;&lt; * ( * pf [ i ] + j  ) &lt;&lt; "  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cout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662532" name="Oval 4"/>
          <p:cNvSpPr>
            <a:spLocks noChangeArrowheads="1"/>
          </p:cNvSpPr>
          <p:nvPr/>
        </p:nvSpPr>
        <p:spPr bwMode="auto">
          <a:xfrm>
            <a:off x="1835150" y="3192463"/>
            <a:ext cx="6096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62533" name="AutoShape 5"/>
          <p:cNvSpPr>
            <a:spLocks/>
          </p:cNvSpPr>
          <p:nvPr/>
        </p:nvSpPr>
        <p:spPr bwMode="auto">
          <a:xfrm>
            <a:off x="4044950" y="1820863"/>
            <a:ext cx="2438400" cy="609600"/>
          </a:xfrm>
          <a:prstGeom prst="borderCallout2">
            <a:avLst>
              <a:gd name="adj1" fmla="val 18750"/>
              <a:gd name="adj2" fmla="val -3125"/>
              <a:gd name="adj3" fmla="val 18750"/>
              <a:gd name="adj4" fmla="val -18685"/>
              <a:gd name="adj5" fmla="val 229949"/>
              <a:gd name="adj6" fmla="val -6849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 i="1">
                <a:solidFill>
                  <a:schemeClr val="accent2"/>
                </a:solidFill>
              </a:rPr>
              <a:t>pf</a:t>
            </a:r>
            <a:r>
              <a:rPr lang="en-US" altLang="zh-CN" sz="1800" b="1"/>
              <a:t> </a:t>
            </a:r>
            <a:r>
              <a:rPr lang="zh-CN" altLang="en-US" sz="1800" b="1"/>
              <a:t>是长度为</a:t>
            </a:r>
            <a:r>
              <a:rPr lang="en-US" altLang="zh-CN" sz="1800" b="1"/>
              <a:t>3</a:t>
            </a:r>
            <a:r>
              <a:rPr lang="zh-CN" altLang="en-US" sz="1800" b="1"/>
              <a:t>的数组</a:t>
            </a:r>
          </a:p>
        </p:txBody>
      </p:sp>
      <p:grpSp>
        <p:nvGrpSpPr>
          <p:cNvPr id="103429" name="Group 6"/>
          <p:cNvGrpSpPr>
            <a:grpSpLocks/>
          </p:cNvGrpSpPr>
          <p:nvPr/>
        </p:nvGrpSpPr>
        <p:grpSpPr bwMode="auto">
          <a:xfrm>
            <a:off x="4860925" y="2774950"/>
            <a:ext cx="3946525" cy="2209800"/>
            <a:chOff x="3062" y="1440"/>
            <a:chExt cx="2486" cy="1392"/>
          </a:xfrm>
        </p:grpSpPr>
        <p:sp>
          <p:nvSpPr>
            <p:cNvPr id="662535" name="Text Box 7"/>
            <p:cNvSpPr txBox="1">
              <a:spLocks noChangeArrowheads="1"/>
            </p:cNvSpPr>
            <p:nvPr/>
          </p:nvSpPr>
          <p:spPr bwMode="auto">
            <a:xfrm>
              <a:off x="3062" y="1569"/>
              <a:ext cx="404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pf[0]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pf[1]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pf[2]</a:t>
              </a:r>
            </a:p>
          </p:txBody>
        </p:sp>
        <p:grpSp>
          <p:nvGrpSpPr>
            <p:cNvPr id="103432" name="Group 8"/>
            <p:cNvGrpSpPr>
              <a:grpSpLocks/>
            </p:cNvGrpSpPr>
            <p:nvPr/>
          </p:nvGrpSpPr>
          <p:grpSpPr bwMode="auto">
            <a:xfrm>
              <a:off x="3448" y="1507"/>
              <a:ext cx="568" cy="1325"/>
              <a:chOff x="3312" y="2275"/>
              <a:chExt cx="568" cy="1325"/>
            </a:xfrm>
          </p:grpSpPr>
          <p:sp>
            <p:nvSpPr>
              <p:cNvPr id="103451" name="Rectangle 9"/>
              <p:cNvSpPr>
                <a:spLocks noChangeArrowheads="1"/>
              </p:cNvSpPr>
              <p:nvPr/>
            </p:nvSpPr>
            <p:spPr bwMode="auto">
              <a:xfrm>
                <a:off x="3312" y="2436"/>
                <a:ext cx="568" cy="1164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452" name="Line 10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453" name="Line 11"/>
              <p:cNvSpPr>
                <a:spLocks noChangeShapeType="1"/>
              </p:cNvSpPr>
              <p:nvPr/>
            </p:nvSpPr>
            <p:spPr bwMode="auto">
              <a:xfrm>
                <a:off x="3312" y="3216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454" name="Text Box 12"/>
              <p:cNvSpPr txBox="1">
                <a:spLocks noChangeArrowheads="1"/>
              </p:cNvSpPr>
              <p:nvPr/>
            </p:nvSpPr>
            <p:spPr bwMode="auto">
              <a:xfrm>
                <a:off x="3396" y="2275"/>
                <a:ext cx="396" cy="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&amp;aa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&amp;bb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&amp;cc</a:t>
                </a:r>
              </a:p>
            </p:txBody>
          </p:sp>
        </p:grpSp>
        <p:sp>
          <p:nvSpPr>
            <p:cNvPr id="103433" name="Line 13"/>
            <p:cNvSpPr>
              <a:spLocks noChangeShapeType="1"/>
            </p:cNvSpPr>
            <p:nvPr/>
          </p:nvSpPr>
          <p:spPr bwMode="auto">
            <a:xfrm>
              <a:off x="3976" y="182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34" name="Line 14"/>
            <p:cNvSpPr>
              <a:spLocks noChangeShapeType="1"/>
            </p:cNvSpPr>
            <p:nvPr/>
          </p:nvSpPr>
          <p:spPr bwMode="auto">
            <a:xfrm>
              <a:off x="3976" y="2256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35" name="Line 15"/>
            <p:cNvSpPr>
              <a:spLocks noChangeShapeType="1"/>
            </p:cNvSpPr>
            <p:nvPr/>
          </p:nvSpPr>
          <p:spPr bwMode="auto">
            <a:xfrm>
              <a:off x="3976" y="2688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36" name="Text Box 16"/>
            <p:cNvSpPr txBox="1">
              <a:spLocks noChangeArrowheads="1"/>
            </p:cNvSpPr>
            <p:nvPr/>
          </p:nvSpPr>
          <p:spPr bwMode="auto">
            <a:xfrm>
              <a:off x="4560" y="1516"/>
              <a:ext cx="988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/>
                <a:t>aa[0]         aa[1]</a:t>
              </a:r>
            </a:p>
            <a:p>
              <a:pPr>
                <a:lnSpc>
                  <a:spcPct val="310000"/>
                </a:lnSpc>
              </a:pPr>
              <a:r>
                <a:rPr lang="en-US" altLang="zh-CN" sz="1600" b="1"/>
                <a:t>bb[0]         bb[1]</a:t>
              </a:r>
            </a:p>
            <a:p>
              <a:pPr>
                <a:lnSpc>
                  <a:spcPct val="270000"/>
                </a:lnSpc>
              </a:pPr>
              <a:r>
                <a:rPr lang="en-US" altLang="zh-CN" sz="1600" b="1"/>
                <a:t>cc[0]         cc[1]</a:t>
              </a:r>
            </a:p>
          </p:txBody>
        </p:sp>
        <p:grpSp>
          <p:nvGrpSpPr>
            <p:cNvPr id="103437" name="Group 17"/>
            <p:cNvGrpSpPr>
              <a:grpSpLocks/>
            </p:cNvGrpSpPr>
            <p:nvPr/>
          </p:nvGrpSpPr>
          <p:grpSpPr bwMode="auto">
            <a:xfrm>
              <a:off x="4408" y="2580"/>
              <a:ext cx="1064" cy="204"/>
              <a:chOff x="4272" y="3108"/>
              <a:chExt cx="1064" cy="204"/>
            </a:xfrm>
          </p:grpSpPr>
          <p:sp>
            <p:nvSpPr>
              <p:cNvPr id="103449" name="Rectangle 18"/>
              <p:cNvSpPr>
                <a:spLocks noChangeArrowheads="1"/>
              </p:cNvSpPr>
              <p:nvPr/>
            </p:nvSpPr>
            <p:spPr bwMode="auto">
              <a:xfrm>
                <a:off x="4272" y="3108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5.5          6.6</a:t>
                </a:r>
              </a:p>
            </p:txBody>
          </p:sp>
          <p:sp>
            <p:nvSpPr>
              <p:cNvPr id="103450" name="Line 19"/>
              <p:cNvSpPr>
                <a:spLocks noChangeShapeType="1"/>
              </p:cNvSpPr>
              <p:nvPr/>
            </p:nvSpPr>
            <p:spPr bwMode="auto">
              <a:xfrm>
                <a:off x="480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3438" name="Group 20"/>
            <p:cNvGrpSpPr>
              <a:grpSpLocks/>
            </p:cNvGrpSpPr>
            <p:nvPr/>
          </p:nvGrpSpPr>
          <p:grpSpPr bwMode="auto">
            <a:xfrm>
              <a:off x="4408" y="2148"/>
              <a:ext cx="1064" cy="204"/>
              <a:chOff x="4272" y="2772"/>
              <a:chExt cx="1064" cy="204"/>
            </a:xfrm>
          </p:grpSpPr>
          <p:sp>
            <p:nvSpPr>
              <p:cNvPr id="103447" name="Rectangle 21"/>
              <p:cNvSpPr>
                <a:spLocks noChangeArrowheads="1"/>
              </p:cNvSpPr>
              <p:nvPr/>
            </p:nvSpPr>
            <p:spPr bwMode="auto">
              <a:xfrm>
                <a:off x="4272" y="2772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3.3          4.4</a:t>
                </a:r>
              </a:p>
            </p:txBody>
          </p:sp>
          <p:sp>
            <p:nvSpPr>
              <p:cNvPr id="103448" name="Line 22"/>
              <p:cNvSpPr>
                <a:spLocks noChangeShapeType="1"/>
              </p:cNvSpPr>
              <p:nvPr/>
            </p:nvSpPr>
            <p:spPr bwMode="auto">
              <a:xfrm>
                <a:off x="4804" y="27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3439" name="Group 23"/>
            <p:cNvGrpSpPr>
              <a:grpSpLocks/>
            </p:cNvGrpSpPr>
            <p:nvPr/>
          </p:nvGrpSpPr>
          <p:grpSpPr bwMode="auto">
            <a:xfrm>
              <a:off x="4408" y="1716"/>
              <a:ext cx="1064" cy="204"/>
              <a:chOff x="4272" y="2436"/>
              <a:chExt cx="1064" cy="204"/>
            </a:xfrm>
          </p:grpSpPr>
          <p:sp>
            <p:nvSpPr>
              <p:cNvPr id="103445" name="Rectangle 24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1.1          2.2</a:t>
                </a:r>
              </a:p>
            </p:txBody>
          </p:sp>
          <p:sp>
            <p:nvSpPr>
              <p:cNvPr id="103446" name="Line 25"/>
              <p:cNvSpPr>
                <a:spLocks noChangeShapeType="1"/>
              </p:cNvSpPr>
              <p:nvPr/>
            </p:nvSpPr>
            <p:spPr bwMode="auto">
              <a:xfrm>
                <a:off x="4804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3440" name="Group 26"/>
            <p:cNvGrpSpPr>
              <a:grpSpLocks/>
            </p:cNvGrpSpPr>
            <p:nvPr/>
          </p:nvGrpSpPr>
          <p:grpSpPr bwMode="auto">
            <a:xfrm>
              <a:off x="4264" y="1523"/>
              <a:ext cx="276" cy="1095"/>
              <a:chOff x="4264" y="1545"/>
              <a:chExt cx="276" cy="1095"/>
            </a:xfrm>
          </p:grpSpPr>
          <p:sp>
            <p:nvSpPr>
              <p:cNvPr id="103442" name="Text Box 27"/>
              <p:cNvSpPr txBox="1">
                <a:spLocks noChangeArrowheads="1"/>
              </p:cNvSpPr>
              <p:nvPr/>
            </p:nvSpPr>
            <p:spPr bwMode="auto">
              <a:xfrm>
                <a:off x="4264" y="1545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aa</a:t>
                </a:r>
              </a:p>
            </p:txBody>
          </p:sp>
          <p:sp>
            <p:nvSpPr>
              <p:cNvPr id="103443" name="Text Box 28"/>
              <p:cNvSpPr txBox="1">
                <a:spLocks noChangeArrowheads="1"/>
              </p:cNvSpPr>
              <p:nvPr/>
            </p:nvSpPr>
            <p:spPr bwMode="auto">
              <a:xfrm>
                <a:off x="4264" y="1986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bb</a:t>
                </a:r>
              </a:p>
            </p:txBody>
          </p:sp>
          <p:sp>
            <p:nvSpPr>
              <p:cNvPr id="103444" name="Text Box 29"/>
              <p:cNvSpPr txBox="1">
                <a:spLocks noChangeArrowheads="1"/>
              </p:cNvSpPr>
              <p:nvPr/>
            </p:nvSpPr>
            <p:spPr bwMode="auto">
              <a:xfrm>
                <a:off x="4272" y="2409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cc</a:t>
                </a:r>
              </a:p>
            </p:txBody>
          </p:sp>
        </p:grpSp>
        <p:sp>
          <p:nvSpPr>
            <p:cNvPr id="662558" name="Text Box 30"/>
            <p:cNvSpPr txBox="1">
              <a:spLocks noChangeArrowheads="1"/>
            </p:cNvSpPr>
            <p:nvPr/>
          </p:nvSpPr>
          <p:spPr bwMode="auto">
            <a:xfrm>
              <a:off x="3268" y="1440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</a:t>
              </a:r>
            </a:p>
          </p:txBody>
        </p:sp>
      </p:grpSp>
      <p:sp>
        <p:nvSpPr>
          <p:cNvPr id="103430" name="Rectangle 3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指向数组的指针数组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14480" y="5786454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accent1"/>
                </a:solidFill>
              </a:rPr>
              <a:t>pf[0]=aa;</a:t>
            </a:r>
          </a:p>
          <a:p>
            <a:r>
              <a:rPr lang="en-US" altLang="zh-CN" smtClean="0">
                <a:solidFill>
                  <a:schemeClr val="accent1"/>
                </a:solidFill>
              </a:rPr>
              <a:t>cannot convert from 'double [2]' to 'double (*)[2]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2" grpId="0" animBg="1"/>
      <p:bldP spid="662533" grpId="0" animBg="1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5" name="Text Box 3"/>
          <p:cNvSpPr txBox="1">
            <a:spLocks noChangeArrowheads="1"/>
          </p:cNvSpPr>
          <p:nvPr/>
        </p:nvSpPr>
        <p:spPr bwMode="auto">
          <a:xfrm>
            <a:off x="685800" y="806450"/>
            <a:ext cx="3886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4-7</a:t>
            </a:r>
            <a:endParaRPr lang="en-US" altLang="zh-CN" sz="1800"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{ double aa [2] = { 1.1, 2.2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bb [2] = { 3.3, 4.4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cc [2] = { 5.5, 6.6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( </a:t>
            </a:r>
            <a:r>
              <a:rPr lang="en-US" altLang="zh-CN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</a:t>
            </a:r>
            <a:r>
              <a:rPr lang="en-US" altLang="zh-CN" sz="1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[3]</a:t>
            </a:r>
            <a:r>
              <a:rPr lang="en-US" altLang="zh-CN" sz="1800">
                <a:ea typeface="宋体" pitchFamily="2" charset="-122"/>
              </a:rPr>
              <a:t> ) [2]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[0] = &amp; aa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[1] = &amp; bb ;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[2] = &amp; cc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for ( int i = 0 ;  i &lt; 3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{ for ( int j = 0 ;  j &lt; 2 ;  j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   cout &lt;&lt; * ( * pf [ i ] + j  ) &lt;&lt; "  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cout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663556" name="Oval 4"/>
          <p:cNvSpPr>
            <a:spLocks noChangeArrowheads="1"/>
          </p:cNvSpPr>
          <p:nvPr/>
        </p:nvSpPr>
        <p:spPr bwMode="auto">
          <a:xfrm>
            <a:off x="1676400" y="3192463"/>
            <a:ext cx="8382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63557" name="AutoShape 5"/>
          <p:cNvSpPr>
            <a:spLocks/>
          </p:cNvSpPr>
          <p:nvPr/>
        </p:nvSpPr>
        <p:spPr bwMode="auto">
          <a:xfrm>
            <a:off x="4114800" y="1820863"/>
            <a:ext cx="2057400" cy="609600"/>
          </a:xfrm>
          <a:prstGeom prst="borderCallout2">
            <a:avLst>
              <a:gd name="adj1" fmla="val 18750"/>
              <a:gd name="adj2" fmla="val -3704"/>
              <a:gd name="adj3" fmla="val 18750"/>
              <a:gd name="adj4" fmla="val -22144"/>
              <a:gd name="adj5" fmla="val 229949"/>
              <a:gd name="adj6" fmla="val -8117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数组元素是指针</a:t>
            </a:r>
          </a:p>
        </p:txBody>
      </p:sp>
      <p:grpSp>
        <p:nvGrpSpPr>
          <p:cNvPr id="104452" name="Group 6"/>
          <p:cNvGrpSpPr>
            <a:grpSpLocks/>
          </p:cNvGrpSpPr>
          <p:nvPr/>
        </p:nvGrpSpPr>
        <p:grpSpPr bwMode="auto">
          <a:xfrm>
            <a:off x="4860925" y="2787650"/>
            <a:ext cx="3946525" cy="2209800"/>
            <a:chOff x="3062" y="1440"/>
            <a:chExt cx="2486" cy="1392"/>
          </a:xfrm>
        </p:grpSpPr>
        <p:sp>
          <p:nvSpPr>
            <p:cNvPr id="663559" name="Text Box 7"/>
            <p:cNvSpPr txBox="1">
              <a:spLocks noChangeArrowheads="1"/>
            </p:cNvSpPr>
            <p:nvPr/>
          </p:nvSpPr>
          <p:spPr bwMode="auto">
            <a:xfrm>
              <a:off x="3062" y="1569"/>
              <a:ext cx="404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pf[0]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pf[1]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pf[2]</a:t>
              </a:r>
            </a:p>
          </p:txBody>
        </p:sp>
        <p:grpSp>
          <p:nvGrpSpPr>
            <p:cNvPr id="104456" name="Group 8"/>
            <p:cNvGrpSpPr>
              <a:grpSpLocks/>
            </p:cNvGrpSpPr>
            <p:nvPr/>
          </p:nvGrpSpPr>
          <p:grpSpPr bwMode="auto">
            <a:xfrm>
              <a:off x="3448" y="1507"/>
              <a:ext cx="568" cy="1325"/>
              <a:chOff x="3312" y="2275"/>
              <a:chExt cx="568" cy="1325"/>
            </a:xfrm>
          </p:grpSpPr>
          <p:sp>
            <p:nvSpPr>
              <p:cNvPr id="104475" name="Rectangle 9"/>
              <p:cNvSpPr>
                <a:spLocks noChangeArrowheads="1"/>
              </p:cNvSpPr>
              <p:nvPr/>
            </p:nvSpPr>
            <p:spPr bwMode="auto">
              <a:xfrm>
                <a:off x="3312" y="2436"/>
                <a:ext cx="568" cy="1164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476" name="Line 10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477" name="Line 11"/>
              <p:cNvSpPr>
                <a:spLocks noChangeShapeType="1"/>
              </p:cNvSpPr>
              <p:nvPr/>
            </p:nvSpPr>
            <p:spPr bwMode="auto">
              <a:xfrm>
                <a:off x="3312" y="3216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478" name="Text Box 12"/>
              <p:cNvSpPr txBox="1">
                <a:spLocks noChangeArrowheads="1"/>
              </p:cNvSpPr>
              <p:nvPr/>
            </p:nvSpPr>
            <p:spPr bwMode="auto">
              <a:xfrm>
                <a:off x="3396" y="2275"/>
                <a:ext cx="396" cy="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&amp;aa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&amp;bb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&amp;cc</a:t>
                </a:r>
              </a:p>
            </p:txBody>
          </p:sp>
        </p:grpSp>
        <p:sp>
          <p:nvSpPr>
            <p:cNvPr id="104457" name="Line 13"/>
            <p:cNvSpPr>
              <a:spLocks noChangeShapeType="1"/>
            </p:cNvSpPr>
            <p:nvPr/>
          </p:nvSpPr>
          <p:spPr bwMode="auto">
            <a:xfrm>
              <a:off x="3976" y="182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458" name="Line 14"/>
            <p:cNvSpPr>
              <a:spLocks noChangeShapeType="1"/>
            </p:cNvSpPr>
            <p:nvPr/>
          </p:nvSpPr>
          <p:spPr bwMode="auto">
            <a:xfrm>
              <a:off x="3976" y="2256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459" name="Line 15"/>
            <p:cNvSpPr>
              <a:spLocks noChangeShapeType="1"/>
            </p:cNvSpPr>
            <p:nvPr/>
          </p:nvSpPr>
          <p:spPr bwMode="auto">
            <a:xfrm>
              <a:off x="3976" y="2688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460" name="Text Box 16"/>
            <p:cNvSpPr txBox="1">
              <a:spLocks noChangeArrowheads="1"/>
            </p:cNvSpPr>
            <p:nvPr/>
          </p:nvSpPr>
          <p:spPr bwMode="auto">
            <a:xfrm>
              <a:off x="4560" y="1516"/>
              <a:ext cx="988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/>
                <a:t>aa[0]         aa[1]</a:t>
              </a:r>
            </a:p>
            <a:p>
              <a:pPr>
                <a:lnSpc>
                  <a:spcPct val="310000"/>
                </a:lnSpc>
              </a:pPr>
              <a:r>
                <a:rPr lang="en-US" altLang="zh-CN" sz="1600" b="1"/>
                <a:t>bb[0]         bb[1]</a:t>
              </a:r>
            </a:p>
            <a:p>
              <a:pPr>
                <a:lnSpc>
                  <a:spcPct val="270000"/>
                </a:lnSpc>
              </a:pPr>
              <a:r>
                <a:rPr lang="en-US" altLang="zh-CN" sz="1600" b="1"/>
                <a:t>cc[0]         cc[1]</a:t>
              </a:r>
            </a:p>
          </p:txBody>
        </p:sp>
        <p:grpSp>
          <p:nvGrpSpPr>
            <p:cNvPr id="104461" name="Group 17"/>
            <p:cNvGrpSpPr>
              <a:grpSpLocks/>
            </p:cNvGrpSpPr>
            <p:nvPr/>
          </p:nvGrpSpPr>
          <p:grpSpPr bwMode="auto">
            <a:xfrm>
              <a:off x="4408" y="2580"/>
              <a:ext cx="1064" cy="204"/>
              <a:chOff x="4272" y="3108"/>
              <a:chExt cx="1064" cy="204"/>
            </a:xfrm>
          </p:grpSpPr>
          <p:sp>
            <p:nvSpPr>
              <p:cNvPr id="104473" name="Rectangle 18"/>
              <p:cNvSpPr>
                <a:spLocks noChangeArrowheads="1"/>
              </p:cNvSpPr>
              <p:nvPr/>
            </p:nvSpPr>
            <p:spPr bwMode="auto">
              <a:xfrm>
                <a:off x="4272" y="3108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5.5          6.6</a:t>
                </a:r>
              </a:p>
            </p:txBody>
          </p:sp>
          <p:sp>
            <p:nvSpPr>
              <p:cNvPr id="104474" name="Line 19"/>
              <p:cNvSpPr>
                <a:spLocks noChangeShapeType="1"/>
              </p:cNvSpPr>
              <p:nvPr/>
            </p:nvSpPr>
            <p:spPr bwMode="auto">
              <a:xfrm>
                <a:off x="480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4462" name="Group 20"/>
            <p:cNvGrpSpPr>
              <a:grpSpLocks/>
            </p:cNvGrpSpPr>
            <p:nvPr/>
          </p:nvGrpSpPr>
          <p:grpSpPr bwMode="auto">
            <a:xfrm>
              <a:off x="4408" y="2148"/>
              <a:ext cx="1064" cy="204"/>
              <a:chOff x="4272" y="2772"/>
              <a:chExt cx="1064" cy="204"/>
            </a:xfrm>
          </p:grpSpPr>
          <p:sp>
            <p:nvSpPr>
              <p:cNvPr id="104471" name="Rectangle 21"/>
              <p:cNvSpPr>
                <a:spLocks noChangeArrowheads="1"/>
              </p:cNvSpPr>
              <p:nvPr/>
            </p:nvSpPr>
            <p:spPr bwMode="auto">
              <a:xfrm>
                <a:off x="4272" y="2772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3.3          4.4</a:t>
                </a:r>
              </a:p>
            </p:txBody>
          </p:sp>
          <p:sp>
            <p:nvSpPr>
              <p:cNvPr id="104472" name="Line 22"/>
              <p:cNvSpPr>
                <a:spLocks noChangeShapeType="1"/>
              </p:cNvSpPr>
              <p:nvPr/>
            </p:nvSpPr>
            <p:spPr bwMode="auto">
              <a:xfrm>
                <a:off x="4804" y="27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4463" name="Group 23"/>
            <p:cNvGrpSpPr>
              <a:grpSpLocks/>
            </p:cNvGrpSpPr>
            <p:nvPr/>
          </p:nvGrpSpPr>
          <p:grpSpPr bwMode="auto">
            <a:xfrm>
              <a:off x="4408" y="1716"/>
              <a:ext cx="1064" cy="204"/>
              <a:chOff x="4272" y="2436"/>
              <a:chExt cx="1064" cy="204"/>
            </a:xfrm>
          </p:grpSpPr>
          <p:sp>
            <p:nvSpPr>
              <p:cNvPr id="104469" name="Rectangle 24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1.1          2.2</a:t>
                </a:r>
              </a:p>
            </p:txBody>
          </p:sp>
          <p:sp>
            <p:nvSpPr>
              <p:cNvPr id="104470" name="Line 25"/>
              <p:cNvSpPr>
                <a:spLocks noChangeShapeType="1"/>
              </p:cNvSpPr>
              <p:nvPr/>
            </p:nvSpPr>
            <p:spPr bwMode="auto">
              <a:xfrm>
                <a:off x="4804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4464" name="Group 26"/>
            <p:cNvGrpSpPr>
              <a:grpSpLocks/>
            </p:cNvGrpSpPr>
            <p:nvPr/>
          </p:nvGrpSpPr>
          <p:grpSpPr bwMode="auto">
            <a:xfrm>
              <a:off x="4264" y="1523"/>
              <a:ext cx="276" cy="1095"/>
              <a:chOff x="4264" y="1545"/>
              <a:chExt cx="276" cy="1095"/>
            </a:xfrm>
          </p:grpSpPr>
          <p:sp>
            <p:nvSpPr>
              <p:cNvPr id="104466" name="Text Box 27"/>
              <p:cNvSpPr txBox="1">
                <a:spLocks noChangeArrowheads="1"/>
              </p:cNvSpPr>
              <p:nvPr/>
            </p:nvSpPr>
            <p:spPr bwMode="auto">
              <a:xfrm>
                <a:off x="4264" y="1545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aa</a:t>
                </a:r>
              </a:p>
            </p:txBody>
          </p:sp>
          <p:sp>
            <p:nvSpPr>
              <p:cNvPr id="104467" name="Text Box 28"/>
              <p:cNvSpPr txBox="1">
                <a:spLocks noChangeArrowheads="1"/>
              </p:cNvSpPr>
              <p:nvPr/>
            </p:nvSpPr>
            <p:spPr bwMode="auto">
              <a:xfrm>
                <a:off x="4264" y="1986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bb</a:t>
                </a:r>
              </a:p>
            </p:txBody>
          </p:sp>
          <p:sp>
            <p:nvSpPr>
              <p:cNvPr id="104468" name="Text Box 29"/>
              <p:cNvSpPr txBox="1">
                <a:spLocks noChangeArrowheads="1"/>
              </p:cNvSpPr>
              <p:nvPr/>
            </p:nvSpPr>
            <p:spPr bwMode="auto">
              <a:xfrm>
                <a:off x="4272" y="2409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cc</a:t>
                </a:r>
              </a:p>
            </p:txBody>
          </p:sp>
        </p:grpSp>
        <p:sp>
          <p:nvSpPr>
            <p:cNvPr id="663582" name="Text Box 30"/>
            <p:cNvSpPr txBox="1">
              <a:spLocks noChangeArrowheads="1"/>
            </p:cNvSpPr>
            <p:nvPr/>
          </p:nvSpPr>
          <p:spPr bwMode="auto">
            <a:xfrm>
              <a:off x="3268" y="1440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</a:t>
              </a:r>
            </a:p>
          </p:txBody>
        </p:sp>
      </p:grpSp>
      <p:sp>
        <p:nvSpPr>
          <p:cNvPr id="104453" name="Rectangle 3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249988" y="44450"/>
            <a:ext cx="28940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04454" name="Rectangle 3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指向数组的指针数组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6" grpId="0" animBg="1"/>
      <p:bldP spid="663557" grpId="0" animBg="1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685800" y="811213"/>
            <a:ext cx="3886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4-7</a:t>
            </a:r>
            <a:endParaRPr lang="en-US" altLang="zh-CN" sz="1800"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{ double aa [2] = { 1.1, 2.2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bb [2] = { 3.3, 4.4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cc [2] = { 5.5, 6.6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double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( </a:t>
            </a:r>
            <a:r>
              <a:rPr lang="en-US" altLang="zh-CN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</a:t>
            </a:r>
            <a:r>
              <a:rPr lang="en-US" altLang="zh-CN" sz="1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1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[3]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)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[2]</a:t>
            </a:r>
            <a:r>
              <a:rPr lang="en-US" altLang="zh-CN" sz="1800"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[0] = &amp; aa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[1] = &amp; bb ;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[2] = &amp; cc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for ( int i = 0 ;  i &lt; 3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{ for ( int j = 0 ;  j &lt; 2 ;  j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   cout &lt;&lt; * ( * pf [ i ] + j  ) &lt;&lt; "  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cout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664580" name="Oval 4"/>
          <p:cNvSpPr>
            <a:spLocks noChangeArrowheads="1"/>
          </p:cNvSpPr>
          <p:nvPr/>
        </p:nvSpPr>
        <p:spPr bwMode="auto">
          <a:xfrm>
            <a:off x="757238" y="3192463"/>
            <a:ext cx="2286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64581" name="AutoShape 5"/>
          <p:cNvSpPr>
            <a:spLocks/>
          </p:cNvSpPr>
          <p:nvPr/>
        </p:nvSpPr>
        <p:spPr bwMode="auto">
          <a:xfrm>
            <a:off x="4572000" y="1196975"/>
            <a:ext cx="2736850" cy="1323975"/>
          </a:xfrm>
          <a:prstGeom prst="borderCallout2">
            <a:avLst>
              <a:gd name="adj1" fmla="val 8634"/>
              <a:gd name="adj2" fmla="val -2782"/>
              <a:gd name="adj3" fmla="val 8634"/>
              <a:gd name="adj4" fmla="val -20014"/>
              <a:gd name="adj5" fmla="val 147241"/>
              <a:gd name="adj6" fmla="val -7511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1800" b="1">
                <a:ea typeface="宋体" pitchFamily="2" charset="-122"/>
              </a:rPr>
              <a:t>指针的关联类型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 b="1">
                <a:ea typeface="宋体" pitchFamily="2" charset="-122"/>
              </a:rPr>
              <a:t>是长度为</a:t>
            </a:r>
            <a:r>
              <a:rPr lang="en-US" altLang="zh-CN" sz="1800" b="1">
                <a:ea typeface="宋体" pitchFamily="2" charset="-122"/>
              </a:rPr>
              <a:t>2</a:t>
            </a:r>
            <a:r>
              <a:rPr lang="zh-CN" altLang="en-US" sz="1800" b="1">
                <a:ea typeface="宋体" pitchFamily="2" charset="-122"/>
              </a:rPr>
              <a:t>的浮点数组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1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double [2]</a:t>
            </a:r>
          </a:p>
        </p:txBody>
      </p:sp>
      <p:grpSp>
        <p:nvGrpSpPr>
          <p:cNvPr id="105476" name="Group 6"/>
          <p:cNvGrpSpPr>
            <a:grpSpLocks/>
          </p:cNvGrpSpPr>
          <p:nvPr/>
        </p:nvGrpSpPr>
        <p:grpSpPr bwMode="auto">
          <a:xfrm>
            <a:off x="4860925" y="2792413"/>
            <a:ext cx="3946525" cy="2209800"/>
            <a:chOff x="3062" y="1440"/>
            <a:chExt cx="2486" cy="1392"/>
          </a:xfrm>
        </p:grpSpPr>
        <p:sp>
          <p:nvSpPr>
            <p:cNvPr id="664583" name="Text Box 7"/>
            <p:cNvSpPr txBox="1">
              <a:spLocks noChangeArrowheads="1"/>
            </p:cNvSpPr>
            <p:nvPr/>
          </p:nvSpPr>
          <p:spPr bwMode="auto">
            <a:xfrm>
              <a:off x="3062" y="1569"/>
              <a:ext cx="404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pf[0]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pf[1]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pf[2]</a:t>
              </a:r>
            </a:p>
          </p:txBody>
        </p:sp>
        <p:grpSp>
          <p:nvGrpSpPr>
            <p:cNvPr id="105480" name="Group 8"/>
            <p:cNvGrpSpPr>
              <a:grpSpLocks/>
            </p:cNvGrpSpPr>
            <p:nvPr/>
          </p:nvGrpSpPr>
          <p:grpSpPr bwMode="auto">
            <a:xfrm>
              <a:off x="3448" y="1507"/>
              <a:ext cx="568" cy="1325"/>
              <a:chOff x="3312" y="2275"/>
              <a:chExt cx="568" cy="1325"/>
            </a:xfrm>
          </p:grpSpPr>
          <p:sp>
            <p:nvSpPr>
              <p:cNvPr id="105499" name="Rectangle 9"/>
              <p:cNvSpPr>
                <a:spLocks noChangeArrowheads="1"/>
              </p:cNvSpPr>
              <p:nvPr/>
            </p:nvSpPr>
            <p:spPr bwMode="auto">
              <a:xfrm>
                <a:off x="3312" y="2436"/>
                <a:ext cx="568" cy="1164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500" name="Line 10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501" name="Line 11"/>
              <p:cNvSpPr>
                <a:spLocks noChangeShapeType="1"/>
              </p:cNvSpPr>
              <p:nvPr/>
            </p:nvSpPr>
            <p:spPr bwMode="auto">
              <a:xfrm>
                <a:off x="3312" y="3216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502" name="Text Box 12"/>
              <p:cNvSpPr txBox="1">
                <a:spLocks noChangeArrowheads="1"/>
              </p:cNvSpPr>
              <p:nvPr/>
            </p:nvSpPr>
            <p:spPr bwMode="auto">
              <a:xfrm>
                <a:off x="3396" y="2275"/>
                <a:ext cx="396" cy="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&amp;aa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&amp;bb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&amp;cc</a:t>
                </a:r>
              </a:p>
            </p:txBody>
          </p:sp>
        </p:grpSp>
        <p:sp>
          <p:nvSpPr>
            <p:cNvPr id="105481" name="Line 13"/>
            <p:cNvSpPr>
              <a:spLocks noChangeShapeType="1"/>
            </p:cNvSpPr>
            <p:nvPr/>
          </p:nvSpPr>
          <p:spPr bwMode="auto">
            <a:xfrm>
              <a:off x="3976" y="182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482" name="Line 14"/>
            <p:cNvSpPr>
              <a:spLocks noChangeShapeType="1"/>
            </p:cNvSpPr>
            <p:nvPr/>
          </p:nvSpPr>
          <p:spPr bwMode="auto">
            <a:xfrm>
              <a:off x="3976" y="2256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483" name="Line 15"/>
            <p:cNvSpPr>
              <a:spLocks noChangeShapeType="1"/>
            </p:cNvSpPr>
            <p:nvPr/>
          </p:nvSpPr>
          <p:spPr bwMode="auto">
            <a:xfrm>
              <a:off x="3976" y="2688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484" name="Text Box 16"/>
            <p:cNvSpPr txBox="1">
              <a:spLocks noChangeArrowheads="1"/>
            </p:cNvSpPr>
            <p:nvPr/>
          </p:nvSpPr>
          <p:spPr bwMode="auto">
            <a:xfrm>
              <a:off x="4560" y="1516"/>
              <a:ext cx="988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/>
                <a:t>aa[0]         aa[1]</a:t>
              </a:r>
            </a:p>
            <a:p>
              <a:pPr>
                <a:lnSpc>
                  <a:spcPct val="310000"/>
                </a:lnSpc>
              </a:pPr>
              <a:r>
                <a:rPr lang="en-US" altLang="zh-CN" sz="1600" b="1"/>
                <a:t>bb[0]         bb[1]</a:t>
              </a:r>
            </a:p>
            <a:p>
              <a:pPr>
                <a:lnSpc>
                  <a:spcPct val="270000"/>
                </a:lnSpc>
              </a:pPr>
              <a:r>
                <a:rPr lang="en-US" altLang="zh-CN" sz="1600" b="1"/>
                <a:t>cc[0]         cc[1]</a:t>
              </a:r>
            </a:p>
          </p:txBody>
        </p:sp>
        <p:grpSp>
          <p:nvGrpSpPr>
            <p:cNvPr id="105485" name="Group 17"/>
            <p:cNvGrpSpPr>
              <a:grpSpLocks/>
            </p:cNvGrpSpPr>
            <p:nvPr/>
          </p:nvGrpSpPr>
          <p:grpSpPr bwMode="auto">
            <a:xfrm>
              <a:off x="4408" y="2580"/>
              <a:ext cx="1064" cy="204"/>
              <a:chOff x="4272" y="3108"/>
              <a:chExt cx="1064" cy="204"/>
            </a:xfrm>
          </p:grpSpPr>
          <p:sp>
            <p:nvSpPr>
              <p:cNvPr id="105497" name="Rectangle 18"/>
              <p:cNvSpPr>
                <a:spLocks noChangeArrowheads="1"/>
              </p:cNvSpPr>
              <p:nvPr/>
            </p:nvSpPr>
            <p:spPr bwMode="auto">
              <a:xfrm>
                <a:off x="4272" y="3108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5.5          6.6</a:t>
                </a:r>
              </a:p>
            </p:txBody>
          </p:sp>
          <p:sp>
            <p:nvSpPr>
              <p:cNvPr id="105498" name="Line 19"/>
              <p:cNvSpPr>
                <a:spLocks noChangeShapeType="1"/>
              </p:cNvSpPr>
              <p:nvPr/>
            </p:nvSpPr>
            <p:spPr bwMode="auto">
              <a:xfrm>
                <a:off x="480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5486" name="Group 20"/>
            <p:cNvGrpSpPr>
              <a:grpSpLocks/>
            </p:cNvGrpSpPr>
            <p:nvPr/>
          </p:nvGrpSpPr>
          <p:grpSpPr bwMode="auto">
            <a:xfrm>
              <a:off x="4408" y="2148"/>
              <a:ext cx="1064" cy="204"/>
              <a:chOff x="4272" y="2772"/>
              <a:chExt cx="1064" cy="204"/>
            </a:xfrm>
          </p:grpSpPr>
          <p:sp>
            <p:nvSpPr>
              <p:cNvPr id="105495" name="Rectangle 21"/>
              <p:cNvSpPr>
                <a:spLocks noChangeArrowheads="1"/>
              </p:cNvSpPr>
              <p:nvPr/>
            </p:nvSpPr>
            <p:spPr bwMode="auto">
              <a:xfrm>
                <a:off x="4272" y="2772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3.3          4.4</a:t>
                </a:r>
              </a:p>
            </p:txBody>
          </p:sp>
          <p:sp>
            <p:nvSpPr>
              <p:cNvPr id="105496" name="Line 22"/>
              <p:cNvSpPr>
                <a:spLocks noChangeShapeType="1"/>
              </p:cNvSpPr>
              <p:nvPr/>
            </p:nvSpPr>
            <p:spPr bwMode="auto">
              <a:xfrm>
                <a:off x="4804" y="27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5487" name="Group 23"/>
            <p:cNvGrpSpPr>
              <a:grpSpLocks/>
            </p:cNvGrpSpPr>
            <p:nvPr/>
          </p:nvGrpSpPr>
          <p:grpSpPr bwMode="auto">
            <a:xfrm>
              <a:off x="4408" y="1716"/>
              <a:ext cx="1064" cy="204"/>
              <a:chOff x="4272" y="2436"/>
              <a:chExt cx="1064" cy="204"/>
            </a:xfrm>
          </p:grpSpPr>
          <p:sp>
            <p:nvSpPr>
              <p:cNvPr id="105493" name="Rectangle 24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1.1          2.2</a:t>
                </a:r>
              </a:p>
            </p:txBody>
          </p:sp>
          <p:sp>
            <p:nvSpPr>
              <p:cNvPr id="105494" name="Line 25"/>
              <p:cNvSpPr>
                <a:spLocks noChangeShapeType="1"/>
              </p:cNvSpPr>
              <p:nvPr/>
            </p:nvSpPr>
            <p:spPr bwMode="auto">
              <a:xfrm>
                <a:off x="4804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5488" name="Group 26"/>
            <p:cNvGrpSpPr>
              <a:grpSpLocks/>
            </p:cNvGrpSpPr>
            <p:nvPr/>
          </p:nvGrpSpPr>
          <p:grpSpPr bwMode="auto">
            <a:xfrm>
              <a:off x="4264" y="1523"/>
              <a:ext cx="276" cy="1095"/>
              <a:chOff x="4264" y="1545"/>
              <a:chExt cx="276" cy="1095"/>
            </a:xfrm>
          </p:grpSpPr>
          <p:sp>
            <p:nvSpPr>
              <p:cNvPr id="105490" name="Text Box 27"/>
              <p:cNvSpPr txBox="1">
                <a:spLocks noChangeArrowheads="1"/>
              </p:cNvSpPr>
              <p:nvPr/>
            </p:nvSpPr>
            <p:spPr bwMode="auto">
              <a:xfrm>
                <a:off x="4264" y="1545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aa</a:t>
                </a:r>
              </a:p>
            </p:txBody>
          </p:sp>
          <p:sp>
            <p:nvSpPr>
              <p:cNvPr id="105491" name="Text Box 28"/>
              <p:cNvSpPr txBox="1">
                <a:spLocks noChangeArrowheads="1"/>
              </p:cNvSpPr>
              <p:nvPr/>
            </p:nvSpPr>
            <p:spPr bwMode="auto">
              <a:xfrm>
                <a:off x="4264" y="1986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bb</a:t>
                </a:r>
              </a:p>
            </p:txBody>
          </p:sp>
          <p:sp>
            <p:nvSpPr>
              <p:cNvPr id="105492" name="Text Box 29"/>
              <p:cNvSpPr txBox="1">
                <a:spLocks noChangeArrowheads="1"/>
              </p:cNvSpPr>
              <p:nvPr/>
            </p:nvSpPr>
            <p:spPr bwMode="auto">
              <a:xfrm>
                <a:off x="4272" y="2409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cc</a:t>
                </a:r>
              </a:p>
            </p:txBody>
          </p:sp>
        </p:grpSp>
        <p:sp>
          <p:nvSpPr>
            <p:cNvPr id="664606" name="Text Box 30"/>
            <p:cNvSpPr txBox="1">
              <a:spLocks noChangeArrowheads="1"/>
            </p:cNvSpPr>
            <p:nvPr/>
          </p:nvSpPr>
          <p:spPr bwMode="auto">
            <a:xfrm>
              <a:off x="3268" y="1440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</a:t>
              </a:r>
            </a:p>
          </p:txBody>
        </p:sp>
      </p:grpSp>
      <p:sp>
        <p:nvSpPr>
          <p:cNvPr id="105477" name="Rectangle 3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172200" y="-26988"/>
            <a:ext cx="2743200" cy="5334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05478" name="Rectangle 3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77813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指向数组的指针数组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0" grpId="0" animBg="1"/>
      <p:bldP spid="664581" grpId="0" animBg="1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3" name="Text Box 3"/>
          <p:cNvSpPr txBox="1">
            <a:spLocks noChangeArrowheads="1"/>
          </p:cNvSpPr>
          <p:nvPr/>
        </p:nvSpPr>
        <p:spPr bwMode="auto">
          <a:xfrm>
            <a:off x="685800" y="793750"/>
            <a:ext cx="3886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4-7</a:t>
            </a:r>
            <a:endParaRPr lang="en-US" altLang="zh-CN" sz="1800"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{ double aa [2] = { 1.1, 2.2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bb [2] = { 3.3, 4.4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cc [2] = { 5.5, 6.6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( 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* </a:t>
            </a:r>
            <a:r>
              <a:rPr lang="en-US" altLang="zh-CN" sz="1800">
                <a:ea typeface="宋体" pitchFamily="2" charset="-122"/>
              </a:rPr>
              <a:t>pf [3] ) [2]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[0] =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 aa</a:t>
            </a:r>
            <a:r>
              <a:rPr lang="en-US" altLang="zh-CN" sz="1800">
                <a:ea typeface="宋体" pitchFamily="2" charset="-122"/>
              </a:rPr>
              <a:t>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[1] =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 bb</a:t>
            </a:r>
            <a:r>
              <a:rPr lang="en-US" altLang="zh-CN" sz="1800">
                <a:ea typeface="宋体" pitchFamily="2" charset="-122"/>
              </a:rPr>
              <a:t> ;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[2] =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 cc</a:t>
            </a:r>
            <a:r>
              <a:rPr lang="en-US" altLang="zh-CN" sz="1800">
                <a:ea typeface="宋体" pitchFamily="2" charset="-122"/>
              </a:rPr>
              <a:t>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for ( int i = 0 ;  i &lt; 3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{ for ( int j = 0 ;  j &lt; 2 ;  j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   cout &lt;&lt; * ( * pf [ i ] + j  ) &lt;&lt; "  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cout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665604" name="AutoShape 4"/>
          <p:cNvSpPr>
            <a:spLocks/>
          </p:cNvSpPr>
          <p:nvPr/>
        </p:nvSpPr>
        <p:spPr bwMode="auto">
          <a:xfrm>
            <a:off x="4572000" y="1936750"/>
            <a:ext cx="1562100" cy="609600"/>
          </a:xfrm>
          <a:prstGeom prst="borderCallout2">
            <a:avLst>
              <a:gd name="adj1" fmla="val 18750"/>
              <a:gd name="adj2" fmla="val -4880"/>
              <a:gd name="adj3" fmla="val 18750"/>
              <a:gd name="adj4" fmla="val -38417"/>
              <a:gd name="adj5" fmla="val 274218"/>
              <a:gd name="adj6" fmla="val -145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取对象地址</a:t>
            </a:r>
          </a:p>
        </p:txBody>
      </p:sp>
      <p:sp>
        <p:nvSpPr>
          <p:cNvPr id="665605" name="Oval 5"/>
          <p:cNvSpPr>
            <a:spLocks noChangeArrowheads="1"/>
          </p:cNvSpPr>
          <p:nvPr/>
        </p:nvSpPr>
        <p:spPr bwMode="auto">
          <a:xfrm>
            <a:off x="1600200" y="3514725"/>
            <a:ext cx="609600" cy="1066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106500" name="Group 6"/>
          <p:cNvGrpSpPr>
            <a:grpSpLocks/>
          </p:cNvGrpSpPr>
          <p:nvPr/>
        </p:nvGrpSpPr>
        <p:grpSpPr bwMode="auto">
          <a:xfrm>
            <a:off x="4860925" y="2774950"/>
            <a:ext cx="3946525" cy="2209800"/>
            <a:chOff x="3062" y="1440"/>
            <a:chExt cx="2486" cy="1392"/>
          </a:xfrm>
        </p:grpSpPr>
        <p:sp>
          <p:nvSpPr>
            <p:cNvPr id="665607" name="Text Box 7"/>
            <p:cNvSpPr txBox="1">
              <a:spLocks noChangeArrowheads="1"/>
            </p:cNvSpPr>
            <p:nvPr/>
          </p:nvSpPr>
          <p:spPr bwMode="auto">
            <a:xfrm>
              <a:off x="3062" y="1569"/>
              <a:ext cx="404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pf[0]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pf[1]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pf[2]</a:t>
              </a:r>
            </a:p>
          </p:txBody>
        </p:sp>
        <p:grpSp>
          <p:nvGrpSpPr>
            <p:cNvPr id="106504" name="Group 8"/>
            <p:cNvGrpSpPr>
              <a:grpSpLocks/>
            </p:cNvGrpSpPr>
            <p:nvPr/>
          </p:nvGrpSpPr>
          <p:grpSpPr bwMode="auto">
            <a:xfrm>
              <a:off x="3448" y="1507"/>
              <a:ext cx="568" cy="1325"/>
              <a:chOff x="3312" y="2275"/>
              <a:chExt cx="568" cy="1325"/>
            </a:xfrm>
          </p:grpSpPr>
          <p:sp>
            <p:nvSpPr>
              <p:cNvPr id="106523" name="Rectangle 9"/>
              <p:cNvSpPr>
                <a:spLocks noChangeArrowheads="1"/>
              </p:cNvSpPr>
              <p:nvPr/>
            </p:nvSpPr>
            <p:spPr bwMode="auto">
              <a:xfrm>
                <a:off x="3312" y="2436"/>
                <a:ext cx="568" cy="1164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524" name="Line 10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525" name="Line 11"/>
              <p:cNvSpPr>
                <a:spLocks noChangeShapeType="1"/>
              </p:cNvSpPr>
              <p:nvPr/>
            </p:nvSpPr>
            <p:spPr bwMode="auto">
              <a:xfrm>
                <a:off x="3312" y="3216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526" name="Text Box 12"/>
              <p:cNvSpPr txBox="1">
                <a:spLocks noChangeArrowheads="1"/>
              </p:cNvSpPr>
              <p:nvPr/>
            </p:nvSpPr>
            <p:spPr bwMode="auto">
              <a:xfrm>
                <a:off x="3396" y="2275"/>
                <a:ext cx="396" cy="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&amp;aa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&amp;bb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&amp;cc</a:t>
                </a:r>
              </a:p>
            </p:txBody>
          </p:sp>
        </p:grpSp>
        <p:sp>
          <p:nvSpPr>
            <p:cNvPr id="106505" name="Line 13"/>
            <p:cNvSpPr>
              <a:spLocks noChangeShapeType="1"/>
            </p:cNvSpPr>
            <p:nvPr/>
          </p:nvSpPr>
          <p:spPr bwMode="auto">
            <a:xfrm>
              <a:off x="3976" y="182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06" name="Line 14"/>
            <p:cNvSpPr>
              <a:spLocks noChangeShapeType="1"/>
            </p:cNvSpPr>
            <p:nvPr/>
          </p:nvSpPr>
          <p:spPr bwMode="auto">
            <a:xfrm>
              <a:off x="3976" y="2256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07" name="Line 15"/>
            <p:cNvSpPr>
              <a:spLocks noChangeShapeType="1"/>
            </p:cNvSpPr>
            <p:nvPr/>
          </p:nvSpPr>
          <p:spPr bwMode="auto">
            <a:xfrm>
              <a:off x="3976" y="2688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08" name="Text Box 16"/>
            <p:cNvSpPr txBox="1">
              <a:spLocks noChangeArrowheads="1"/>
            </p:cNvSpPr>
            <p:nvPr/>
          </p:nvSpPr>
          <p:spPr bwMode="auto">
            <a:xfrm>
              <a:off x="4560" y="1516"/>
              <a:ext cx="988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/>
                <a:t>aa[0]         aa[1]</a:t>
              </a:r>
            </a:p>
            <a:p>
              <a:pPr>
                <a:lnSpc>
                  <a:spcPct val="310000"/>
                </a:lnSpc>
              </a:pPr>
              <a:r>
                <a:rPr lang="en-US" altLang="zh-CN" sz="1600" b="1"/>
                <a:t>bb[0]         bb[1]</a:t>
              </a:r>
            </a:p>
            <a:p>
              <a:pPr>
                <a:lnSpc>
                  <a:spcPct val="270000"/>
                </a:lnSpc>
              </a:pPr>
              <a:r>
                <a:rPr lang="en-US" altLang="zh-CN" sz="1600" b="1"/>
                <a:t>cc[0]         cc[1]</a:t>
              </a:r>
            </a:p>
          </p:txBody>
        </p:sp>
        <p:grpSp>
          <p:nvGrpSpPr>
            <p:cNvPr id="106509" name="Group 17"/>
            <p:cNvGrpSpPr>
              <a:grpSpLocks/>
            </p:cNvGrpSpPr>
            <p:nvPr/>
          </p:nvGrpSpPr>
          <p:grpSpPr bwMode="auto">
            <a:xfrm>
              <a:off x="4408" y="2580"/>
              <a:ext cx="1064" cy="204"/>
              <a:chOff x="4272" y="3108"/>
              <a:chExt cx="1064" cy="204"/>
            </a:xfrm>
          </p:grpSpPr>
          <p:sp>
            <p:nvSpPr>
              <p:cNvPr id="106521" name="Rectangle 18"/>
              <p:cNvSpPr>
                <a:spLocks noChangeArrowheads="1"/>
              </p:cNvSpPr>
              <p:nvPr/>
            </p:nvSpPr>
            <p:spPr bwMode="auto">
              <a:xfrm>
                <a:off x="4272" y="3108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5.5          6.6</a:t>
                </a:r>
              </a:p>
            </p:txBody>
          </p:sp>
          <p:sp>
            <p:nvSpPr>
              <p:cNvPr id="106522" name="Line 19"/>
              <p:cNvSpPr>
                <a:spLocks noChangeShapeType="1"/>
              </p:cNvSpPr>
              <p:nvPr/>
            </p:nvSpPr>
            <p:spPr bwMode="auto">
              <a:xfrm>
                <a:off x="480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6510" name="Group 20"/>
            <p:cNvGrpSpPr>
              <a:grpSpLocks/>
            </p:cNvGrpSpPr>
            <p:nvPr/>
          </p:nvGrpSpPr>
          <p:grpSpPr bwMode="auto">
            <a:xfrm>
              <a:off x="4408" y="2148"/>
              <a:ext cx="1064" cy="204"/>
              <a:chOff x="4272" y="2772"/>
              <a:chExt cx="1064" cy="204"/>
            </a:xfrm>
          </p:grpSpPr>
          <p:sp>
            <p:nvSpPr>
              <p:cNvPr id="106519" name="Rectangle 21"/>
              <p:cNvSpPr>
                <a:spLocks noChangeArrowheads="1"/>
              </p:cNvSpPr>
              <p:nvPr/>
            </p:nvSpPr>
            <p:spPr bwMode="auto">
              <a:xfrm>
                <a:off x="4272" y="2772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3.3          4.4</a:t>
                </a:r>
              </a:p>
            </p:txBody>
          </p:sp>
          <p:sp>
            <p:nvSpPr>
              <p:cNvPr id="106520" name="Line 22"/>
              <p:cNvSpPr>
                <a:spLocks noChangeShapeType="1"/>
              </p:cNvSpPr>
              <p:nvPr/>
            </p:nvSpPr>
            <p:spPr bwMode="auto">
              <a:xfrm>
                <a:off x="4804" y="27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6511" name="Group 23"/>
            <p:cNvGrpSpPr>
              <a:grpSpLocks/>
            </p:cNvGrpSpPr>
            <p:nvPr/>
          </p:nvGrpSpPr>
          <p:grpSpPr bwMode="auto">
            <a:xfrm>
              <a:off x="4408" y="1716"/>
              <a:ext cx="1064" cy="204"/>
              <a:chOff x="4272" y="2436"/>
              <a:chExt cx="1064" cy="204"/>
            </a:xfrm>
          </p:grpSpPr>
          <p:sp>
            <p:nvSpPr>
              <p:cNvPr id="106517" name="Rectangle 24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1.1          2.2</a:t>
                </a:r>
              </a:p>
            </p:txBody>
          </p:sp>
          <p:sp>
            <p:nvSpPr>
              <p:cNvPr id="106518" name="Line 25"/>
              <p:cNvSpPr>
                <a:spLocks noChangeShapeType="1"/>
              </p:cNvSpPr>
              <p:nvPr/>
            </p:nvSpPr>
            <p:spPr bwMode="auto">
              <a:xfrm>
                <a:off x="4804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6512" name="Group 26"/>
            <p:cNvGrpSpPr>
              <a:grpSpLocks/>
            </p:cNvGrpSpPr>
            <p:nvPr/>
          </p:nvGrpSpPr>
          <p:grpSpPr bwMode="auto">
            <a:xfrm>
              <a:off x="4264" y="1523"/>
              <a:ext cx="276" cy="1095"/>
              <a:chOff x="4264" y="1545"/>
              <a:chExt cx="276" cy="1095"/>
            </a:xfrm>
          </p:grpSpPr>
          <p:sp>
            <p:nvSpPr>
              <p:cNvPr id="106514" name="Text Box 27"/>
              <p:cNvSpPr txBox="1">
                <a:spLocks noChangeArrowheads="1"/>
              </p:cNvSpPr>
              <p:nvPr/>
            </p:nvSpPr>
            <p:spPr bwMode="auto">
              <a:xfrm>
                <a:off x="4264" y="1545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aa</a:t>
                </a:r>
              </a:p>
            </p:txBody>
          </p:sp>
          <p:sp>
            <p:nvSpPr>
              <p:cNvPr id="106515" name="Text Box 28"/>
              <p:cNvSpPr txBox="1">
                <a:spLocks noChangeArrowheads="1"/>
              </p:cNvSpPr>
              <p:nvPr/>
            </p:nvSpPr>
            <p:spPr bwMode="auto">
              <a:xfrm>
                <a:off x="4264" y="1986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bb</a:t>
                </a:r>
              </a:p>
            </p:txBody>
          </p:sp>
          <p:sp>
            <p:nvSpPr>
              <p:cNvPr id="106516" name="Text Box 29"/>
              <p:cNvSpPr txBox="1">
                <a:spLocks noChangeArrowheads="1"/>
              </p:cNvSpPr>
              <p:nvPr/>
            </p:nvSpPr>
            <p:spPr bwMode="auto">
              <a:xfrm>
                <a:off x="4272" y="2409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cc</a:t>
                </a:r>
              </a:p>
            </p:txBody>
          </p:sp>
        </p:grpSp>
        <p:sp>
          <p:nvSpPr>
            <p:cNvPr id="665630" name="Text Box 30"/>
            <p:cNvSpPr txBox="1">
              <a:spLocks noChangeArrowheads="1"/>
            </p:cNvSpPr>
            <p:nvPr/>
          </p:nvSpPr>
          <p:spPr bwMode="auto">
            <a:xfrm>
              <a:off x="3268" y="1440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</a:t>
              </a:r>
            </a:p>
          </p:txBody>
        </p:sp>
      </p:grpSp>
      <p:sp>
        <p:nvSpPr>
          <p:cNvPr id="106501" name="Rectangle 3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1013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06502" name="Rectangle 3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指向数组的指针数组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4" grpId="0" animBg="1" autoUpdateAnimBg="0"/>
      <p:bldP spid="66560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7" name="Text Box 3"/>
          <p:cNvSpPr txBox="1">
            <a:spLocks noChangeArrowheads="1"/>
          </p:cNvSpPr>
          <p:nvPr/>
        </p:nvSpPr>
        <p:spPr bwMode="auto">
          <a:xfrm>
            <a:off x="685800" y="793750"/>
            <a:ext cx="3886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4-7</a:t>
            </a:r>
            <a:endParaRPr lang="en-US" altLang="zh-CN" sz="1800"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{ double aa [2] = { 1.1, 2.2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bb [2] = { 3.3, 4.4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cc [2] = { 5.5, 6.6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( 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* </a:t>
            </a:r>
            <a:r>
              <a:rPr lang="en-US" altLang="zh-CN" sz="1800">
                <a:ea typeface="宋体" pitchFamily="2" charset="-122"/>
              </a:rPr>
              <a:t>pf [3] ) [2]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[0] = &amp; aa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[1] = &amp; bb ;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[2] = &amp; cc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for ( int i = 0 ;  i &lt; 3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{ for ( int j = 0 ;  j &lt; 2 ;  j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   cout &lt;&lt; * ( *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[ i ]</a:t>
            </a:r>
            <a:r>
              <a:rPr lang="en-US" altLang="zh-CN" sz="1800">
                <a:ea typeface="宋体" pitchFamily="2" charset="-122"/>
              </a:rPr>
              <a:t> + j  ) &lt;&lt; "  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cout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666628" name="AutoShape 4"/>
          <p:cNvSpPr>
            <a:spLocks/>
          </p:cNvSpPr>
          <p:nvPr/>
        </p:nvSpPr>
        <p:spPr bwMode="auto">
          <a:xfrm>
            <a:off x="4191000" y="2089150"/>
            <a:ext cx="2400300" cy="609600"/>
          </a:xfrm>
          <a:prstGeom prst="borderCallout2">
            <a:avLst>
              <a:gd name="adj1" fmla="val 18750"/>
              <a:gd name="adj2" fmla="val -3176"/>
              <a:gd name="adj3" fmla="val 18750"/>
              <a:gd name="adj4" fmla="val -21759"/>
              <a:gd name="adj5" fmla="val 480731"/>
              <a:gd name="adj6" fmla="val -5277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 i="1">
                <a:solidFill>
                  <a:srgbClr val="0000FF"/>
                </a:solidFill>
              </a:rPr>
              <a:t>(1)</a:t>
            </a:r>
            <a:r>
              <a:rPr lang="zh-CN" altLang="en-US" sz="1800" b="1" i="1">
                <a:solidFill>
                  <a:srgbClr val="0000FF"/>
                </a:solidFill>
              </a:rPr>
              <a:t>访问数组元素</a:t>
            </a:r>
            <a:endParaRPr lang="zh-CN" altLang="en-US" sz="1800" b="1"/>
          </a:p>
        </p:txBody>
      </p:sp>
      <p:sp>
        <p:nvSpPr>
          <p:cNvPr id="666629" name="Oval 5"/>
          <p:cNvSpPr>
            <a:spLocks noChangeArrowheads="1"/>
          </p:cNvSpPr>
          <p:nvPr/>
        </p:nvSpPr>
        <p:spPr bwMode="auto">
          <a:xfrm>
            <a:off x="2590800" y="5056188"/>
            <a:ext cx="6096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107524" name="Group 6"/>
          <p:cNvGrpSpPr>
            <a:grpSpLocks/>
          </p:cNvGrpSpPr>
          <p:nvPr/>
        </p:nvGrpSpPr>
        <p:grpSpPr bwMode="auto">
          <a:xfrm>
            <a:off x="4860925" y="2774950"/>
            <a:ext cx="3946525" cy="2209800"/>
            <a:chOff x="3062" y="1440"/>
            <a:chExt cx="2486" cy="1392"/>
          </a:xfrm>
        </p:grpSpPr>
        <p:sp>
          <p:nvSpPr>
            <p:cNvPr id="666631" name="Text Box 7"/>
            <p:cNvSpPr txBox="1">
              <a:spLocks noChangeArrowheads="1"/>
            </p:cNvSpPr>
            <p:nvPr/>
          </p:nvSpPr>
          <p:spPr bwMode="auto">
            <a:xfrm>
              <a:off x="3062" y="1569"/>
              <a:ext cx="404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pf[0]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pf[1]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pf[2]</a:t>
              </a:r>
            </a:p>
          </p:txBody>
        </p:sp>
        <p:grpSp>
          <p:nvGrpSpPr>
            <p:cNvPr id="107530" name="Group 8"/>
            <p:cNvGrpSpPr>
              <a:grpSpLocks/>
            </p:cNvGrpSpPr>
            <p:nvPr/>
          </p:nvGrpSpPr>
          <p:grpSpPr bwMode="auto">
            <a:xfrm>
              <a:off x="3448" y="1507"/>
              <a:ext cx="568" cy="1325"/>
              <a:chOff x="3312" y="2275"/>
              <a:chExt cx="568" cy="1325"/>
            </a:xfrm>
          </p:grpSpPr>
          <p:sp>
            <p:nvSpPr>
              <p:cNvPr id="107549" name="Rectangle 9"/>
              <p:cNvSpPr>
                <a:spLocks noChangeArrowheads="1"/>
              </p:cNvSpPr>
              <p:nvPr/>
            </p:nvSpPr>
            <p:spPr bwMode="auto">
              <a:xfrm>
                <a:off x="3312" y="2436"/>
                <a:ext cx="568" cy="1164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550" name="Line 10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551" name="Line 11"/>
              <p:cNvSpPr>
                <a:spLocks noChangeShapeType="1"/>
              </p:cNvSpPr>
              <p:nvPr/>
            </p:nvSpPr>
            <p:spPr bwMode="auto">
              <a:xfrm>
                <a:off x="3312" y="3216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552" name="Text Box 12"/>
              <p:cNvSpPr txBox="1">
                <a:spLocks noChangeArrowheads="1"/>
              </p:cNvSpPr>
              <p:nvPr/>
            </p:nvSpPr>
            <p:spPr bwMode="auto">
              <a:xfrm>
                <a:off x="3396" y="2275"/>
                <a:ext cx="396" cy="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40000"/>
                  </a:lnSpc>
                </a:pPr>
                <a:r>
                  <a:rPr lang="en-US" altLang="zh-CN" sz="1800" b="1">
                    <a:solidFill>
                      <a:srgbClr val="0000FF"/>
                    </a:solidFill>
                  </a:rPr>
                  <a:t>&amp;aa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&amp;bb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&amp;cc</a:t>
                </a:r>
              </a:p>
            </p:txBody>
          </p:sp>
        </p:grpSp>
        <p:sp>
          <p:nvSpPr>
            <p:cNvPr id="107531" name="Line 13"/>
            <p:cNvSpPr>
              <a:spLocks noChangeShapeType="1"/>
            </p:cNvSpPr>
            <p:nvPr/>
          </p:nvSpPr>
          <p:spPr bwMode="auto">
            <a:xfrm>
              <a:off x="3976" y="182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532" name="Line 14"/>
            <p:cNvSpPr>
              <a:spLocks noChangeShapeType="1"/>
            </p:cNvSpPr>
            <p:nvPr/>
          </p:nvSpPr>
          <p:spPr bwMode="auto">
            <a:xfrm>
              <a:off x="3976" y="2256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533" name="Line 15"/>
            <p:cNvSpPr>
              <a:spLocks noChangeShapeType="1"/>
            </p:cNvSpPr>
            <p:nvPr/>
          </p:nvSpPr>
          <p:spPr bwMode="auto">
            <a:xfrm>
              <a:off x="3976" y="2688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534" name="Text Box 16"/>
            <p:cNvSpPr txBox="1">
              <a:spLocks noChangeArrowheads="1"/>
            </p:cNvSpPr>
            <p:nvPr/>
          </p:nvSpPr>
          <p:spPr bwMode="auto">
            <a:xfrm>
              <a:off x="4560" y="1516"/>
              <a:ext cx="988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/>
                <a:t>aa[0]         aa[1]</a:t>
              </a:r>
            </a:p>
            <a:p>
              <a:pPr>
                <a:lnSpc>
                  <a:spcPct val="310000"/>
                </a:lnSpc>
              </a:pPr>
              <a:r>
                <a:rPr lang="en-US" altLang="zh-CN" sz="1600" b="1"/>
                <a:t>bb[0]         bb[1]</a:t>
              </a:r>
            </a:p>
            <a:p>
              <a:pPr>
                <a:lnSpc>
                  <a:spcPct val="270000"/>
                </a:lnSpc>
              </a:pPr>
              <a:r>
                <a:rPr lang="en-US" altLang="zh-CN" sz="1600" b="1"/>
                <a:t>cc[0]         cc[1]</a:t>
              </a:r>
            </a:p>
          </p:txBody>
        </p:sp>
        <p:grpSp>
          <p:nvGrpSpPr>
            <p:cNvPr id="107535" name="Group 17"/>
            <p:cNvGrpSpPr>
              <a:grpSpLocks/>
            </p:cNvGrpSpPr>
            <p:nvPr/>
          </p:nvGrpSpPr>
          <p:grpSpPr bwMode="auto">
            <a:xfrm>
              <a:off x="4408" y="2580"/>
              <a:ext cx="1064" cy="204"/>
              <a:chOff x="4272" y="3108"/>
              <a:chExt cx="1064" cy="204"/>
            </a:xfrm>
          </p:grpSpPr>
          <p:sp>
            <p:nvSpPr>
              <p:cNvPr id="107547" name="Rectangle 18"/>
              <p:cNvSpPr>
                <a:spLocks noChangeArrowheads="1"/>
              </p:cNvSpPr>
              <p:nvPr/>
            </p:nvSpPr>
            <p:spPr bwMode="auto">
              <a:xfrm>
                <a:off x="4272" y="3108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5.5          6.6</a:t>
                </a:r>
              </a:p>
            </p:txBody>
          </p:sp>
          <p:sp>
            <p:nvSpPr>
              <p:cNvPr id="107548" name="Line 19"/>
              <p:cNvSpPr>
                <a:spLocks noChangeShapeType="1"/>
              </p:cNvSpPr>
              <p:nvPr/>
            </p:nvSpPr>
            <p:spPr bwMode="auto">
              <a:xfrm>
                <a:off x="480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7536" name="Group 20"/>
            <p:cNvGrpSpPr>
              <a:grpSpLocks/>
            </p:cNvGrpSpPr>
            <p:nvPr/>
          </p:nvGrpSpPr>
          <p:grpSpPr bwMode="auto">
            <a:xfrm>
              <a:off x="4408" y="2148"/>
              <a:ext cx="1064" cy="204"/>
              <a:chOff x="4272" y="2772"/>
              <a:chExt cx="1064" cy="204"/>
            </a:xfrm>
          </p:grpSpPr>
          <p:sp>
            <p:nvSpPr>
              <p:cNvPr id="107545" name="Rectangle 21"/>
              <p:cNvSpPr>
                <a:spLocks noChangeArrowheads="1"/>
              </p:cNvSpPr>
              <p:nvPr/>
            </p:nvSpPr>
            <p:spPr bwMode="auto">
              <a:xfrm>
                <a:off x="4272" y="2772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3.3          4.4</a:t>
                </a:r>
              </a:p>
            </p:txBody>
          </p:sp>
          <p:sp>
            <p:nvSpPr>
              <p:cNvPr id="107546" name="Line 22"/>
              <p:cNvSpPr>
                <a:spLocks noChangeShapeType="1"/>
              </p:cNvSpPr>
              <p:nvPr/>
            </p:nvSpPr>
            <p:spPr bwMode="auto">
              <a:xfrm>
                <a:off x="4804" y="27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7537" name="Group 23"/>
            <p:cNvGrpSpPr>
              <a:grpSpLocks/>
            </p:cNvGrpSpPr>
            <p:nvPr/>
          </p:nvGrpSpPr>
          <p:grpSpPr bwMode="auto">
            <a:xfrm>
              <a:off x="4408" y="1716"/>
              <a:ext cx="1064" cy="204"/>
              <a:chOff x="4272" y="2436"/>
              <a:chExt cx="1064" cy="204"/>
            </a:xfrm>
          </p:grpSpPr>
          <p:sp>
            <p:nvSpPr>
              <p:cNvPr id="107543" name="Rectangle 24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1.1          2.2</a:t>
                </a:r>
              </a:p>
            </p:txBody>
          </p:sp>
          <p:sp>
            <p:nvSpPr>
              <p:cNvPr id="107544" name="Line 25"/>
              <p:cNvSpPr>
                <a:spLocks noChangeShapeType="1"/>
              </p:cNvSpPr>
              <p:nvPr/>
            </p:nvSpPr>
            <p:spPr bwMode="auto">
              <a:xfrm>
                <a:off x="4804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7538" name="Group 26"/>
            <p:cNvGrpSpPr>
              <a:grpSpLocks/>
            </p:cNvGrpSpPr>
            <p:nvPr/>
          </p:nvGrpSpPr>
          <p:grpSpPr bwMode="auto">
            <a:xfrm>
              <a:off x="4264" y="1523"/>
              <a:ext cx="276" cy="1095"/>
              <a:chOff x="4264" y="1545"/>
              <a:chExt cx="276" cy="1095"/>
            </a:xfrm>
          </p:grpSpPr>
          <p:sp>
            <p:nvSpPr>
              <p:cNvPr id="107540" name="Text Box 27"/>
              <p:cNvSpPr txBox="1">
                <a:spLocks noChangeArrowheads="1"/>
              </p:cNvSpPr>
              <p:nvPr/>
            </p:nvSpPr>
            <p:spPr bwMode="auto">
              <a:xfrm>
                <a:off x="4264" y="1545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aa</a:t>
                </a:r>
              </a:p>
            </p:txBody>
          </p:sp>
          <p:sp>
            <p:nvSpPr>
              <p:cNvPr id="107541" name="Text Box 28"/>
              <p:cNvSpPr txBox="1">
                <a:spLocks noChangeArrowheads="1"/>
              </p:cNvSpPr>
              <p:nvPr/>
            </p:nvSpPr>
            <p:spPr bwMode="auto">
              <a:xfrm>
                <a:off x="4264" y="1986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bb</a:t>
                </a:r>
              </a:p>
            </p:txBody>
          </p:sp>
          <p:sp>
            <p:nvSpPr>
              <p:cNvPr id="107542" name="Text Box 29"/>
              <p:cNvSpPr txBox="1">
                <a:spLocks noChangeArrowheads="1"/>
              </p:cNvSpPr>
              <p:nvPr/>
            </p:nvSpPr>
            <p:spPr bwMode="auto">
              <a:xfrm>
                <a:off x="4272" y="2409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cc</a:t>
                </a:r>
              </a:p>
            </p:txBody>
          </p:sp>
        </p:grpSp>
        <p:sp>
          <p:nvSpPr>
            <p:cNvPr id="666654" name="Text Box 30"/>
            <p:cNvSpPr txBox="1">
              <a:spLocks noChangeArrowheads="1"/>
            </p:cNvSpPr>
            <p:nvPr/>
          </p:nvSpPr>
          <p:spPr bwMode="auto">
            <a:xfrm>
              <a:off x="3268" y="1440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</a:t>
              </a:r>
            </a:p>
          </p:txBody>
        </p:sp>
      </p:grpSp>
      <p:sp>
        <p:nvSpPr>
          <p:cNvPr id="666655" name="Oval 31"/>
          <p:cNvSpPr>
            <a:spLocks noChangeArrowheads="1"/>
          </p:cNvSpPr>
          <p:nvPr/>
        </p:nvSpPr>
        <p:spPr bwMode="auto">
          <a:xfrm>
            <a:off x="5638800" y="3155950"/>
            <a:ext cx="6096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66656" name="Text Box 32"/>
          <p:cNvSpPr txBox="1">
            <a:spLocks noChangeArrowheads="1"/>
          </p:cNvSpPr>
          <p:nvPr/>
        </p:nvSpPr>
        <p:spPr bwMode="auto">
          <a:xfrm>
            <a:off x="4724400" y="884238"/>
            <a:ext cx="32766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i == 0 ,  pf [ i ] == &amp;aa</a:t>
            </a:r>
          </a:p>
        </p:txBody>
      </p:sp>
      <p:sp>
        <p:nvSpPr>
          <p:cNvPr id="107527" name="Rectangle 3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1013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07528" name="Rectangle 3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指向数组的指针数组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6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8" grpId="0" animBg="1" autoUpdateAnimBg="0"/>
      <p:bldP spid="666629" grpId="0" animBg="1"/>
      <p:bldP spid="666655" grpId="0" animBg="1"/>
      <p:bldP spid="666656" grpId="0" animBg="1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685800" y="793750"/>
            <a:ext cx="3886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4-7</a:t>
            </a:r>
            <a:endParaRPr lang="en-US" altLang="zh-CN" sz="1800"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{ double aa [2] = { 1.1, 2.2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bb [2] = { 3.3, 4.4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cc [2] = { 5.5, 6.6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( 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* </a:t>
            </a:r>
            <a:r>
              <a:rPr lang="en-US" altLang="zh-CN" sz="1800">
                <a:ea typeface="宋体" pitchFamily="2" charset="-122"/>
              </a:rPr>
              <a:t>pf [3] ) [2]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[0] = &amp; aa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[1] = &amp; bb ;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[2] = &amp; cc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for ( int i = 0 ;  i &lt; 3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{ for ( int j = 0 ;  j &lt; 2 ;  j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   cout &lt;&lt; * ( </a:t>
            </a:r>
            <a:r>
              <a:rPr lang="en-US" altLang="zh-CN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</a:t>
            </a:r>
            <a:r>
              <a:rPr lang="en-US" altLang="zh-CN" sz="1800"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pf [ i ]</a:t>
            </a:r>
            <a:r>
              <a:rPr lang="en-US" altLang="zh-CN" sz="1800">
                <a:ea typeface="宋体" pitchFamily="2" charset="-122"/>
              </a:rPr>
              <a:t> + j  ) &lt;&lt; "  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cout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667652" name="AutoShape 4"/>
          <p:cNvSpPr>
            <a:spLocks/>
          </p:cNvSpPr>
          <p:nvPr/>
        </p:nvSpPr>
        <p:spPr bwMode="auto">
          <a:xfrm>
            <a:off x="3714750" y="2205038"/>
            <a:ext cx="1714500" cy="609600"/>
          </a:xfrm>
          <a:prstGeom prst="borderCallout2">
            <a:avLst>
              <a:gd name="adj1" fmla="val 18750"/>
              <a:gd name="adj2" fmla="val -4444"/>
              <a:gd name="adj3" fmla="val 18750"/>
              <a:gd name="adj4" fmla="val -24907"/>
              <a:gd name="adj5" fmla="val 460940"/>
              <a:gd name="adj6" fmla="val -5453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 i="1">
                <a:solidFill>
                  <a:srgbClr val="0000FF"/>
                </a:solidFill>
              </a:rPr>
              <a:t>(2)</a:t>
            </a:r>
            <a:r>
              <a:rPr lang="zh-CN" altLang="en-US" sz="1800" b="1" i="1">
                <a:solidFill>
                  <a:srgbClr val="0000FF"/>
                </a:solidFill>
              </a:rPr>
              <a:t>访问对象</a:t>
            </a:r>
          </a:p>
        </p:txBody>
      </p:sp>
      <p:sp>
        <p:nvSpPr>
          <p:cNvPr id="667653" name="Oval 5"/>
          <p:cNvSpPr>
            <a:spLocks noChangeArrowheads="1"/>
          </p:cNvSpPr>
          <p:nvPr/>
        </p:nvSpPr>
        <p:spPr bwMode="auto">
          <a:xfrm>
            <a:off x="2362200" y="5127625"/>
            <a:ext cx="8382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108548" name="Group 6"/>
          <p:cNvGrpSpPr>
            <a:grpSpLocks/>
          </p:cNvGrpSpPr>
          <p:nvPr/>
        </p:nvGrpSpPr>
        <p:grpSpPr bwMode="auto">
          <a:xfrm>
            <a:off x="4860925" y="2774950"/>
            <a:ext cx="3946525" cy="2209800"/>
            <a:chOff x="3062" y="1440"/>
            <a:chExt cx="2486" cy="1392"/>
          </a:xfrm>
        </p:grpSpPr>
        <p:sp>
          <p:nvSpPr>
            <p:cNvPr id="667655" name="Text Box 7"/>
            <p:cNvSpPr txBox="1">
              <a:spLocks noChangeArrowheads="1"/>
            </p:cNvSpPr>
            <p:nvPr/>
          </p:nvSpPr>
          <p:spPr bwMode="auto">
            <a:xfrm>
              <a:off x="3062" y="1569"/>
              <a:ext cx="404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pf[0]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pf[1]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pf[2]</a:t>
              </a:r>
            </a:p>
          </p:txBody>
        </p:sp>
        <p:grpSp>
          <p:nvGrpSpPr>
            <p:cNvPr id="108555" name="Group 8"/>
            <p:cNvGrpSpPr>
              <a:grpSpLocks/>
            </p:cNvGrpSpPr>
            <p:nvPr/>
          </p:nvGrpSpPr>
          <p:grpSpPr bwMode="auto">
            <a:xfrm>
              <a:off x="3448" y="1507"/>
              <a:ext cx="568" cy="1325"/>
              <a:chOff x="3312" y="2275"/>
              <a:chExt cx="568" cy="1325"/>
            </a:xfrm>
          </p:grpSpPr>
          <p:sp>
            <p:nvSpPr>
              <p:cNvPr id="108574" name="Rectangle 9"/>
              <p:cNvSpPr>
                <a:spLocks noChangeArrowheads="1"/>
              </p:cNvSpPr>
              <p:nvPr/>
            </p:nvSpPr>
            <p:spPr bwMode="auto">
              <a:xfrm>
                <a:off x="3312" y="2436"/>
                <a:ext cx="568" cy="1164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575" name="Line 10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576" name="Line 11"/>
              <p:cNvSpPr>
                <a:spLocks noChangeShapeType="1"/>
              </p:cNvSpPr>
              <p:nvPr/>
            </p:nvSpPr>
            <p:spPr bwMode="auto">
              <a:xfrm>
                <a:off x="3312" y="3216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577" name="Text Box 12"/>
              <p:cNvSpPr txBox="1">
                <a:spLocks noChangeArrowheads="1"/>
              </p:cNvSpPr>
              <p:nvPr/>
            </p:nvSpPr>
            <p:spPr bwMode="auto">
              <a:xfrm>
                <a:off x="3396" y="2275"/>
                <a:ext cx="396" cy="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&amp;aa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&amp;bb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&amp;cc</a:t>
                </a:r>
              </a:p>
            </p:txBody>
          </p:sp>
        </p:grpSp>
        <p:sp>
          <p:nvSpPr>
            <p:cNvPr id="108556" name="Line 13"/>
            <p:cNvSpPr>
              <a:spLocks noChangeShapeType="1"/>
            </p:cNvSpPr>
            <p:nvPr/>
          </p:nvSpPr>
          <p:spPr bwMode="auto">
            <a:xfrm>
              <a:off x="3976" y="182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7" name="Line 14"/>
            <p:cNvSpPr>
              <a:spLocks noChangeShapeType="1"/>
            </p:cNvSpPr>
            <p:nvPr/>
          </p:nvSpPr>
          <p:spPr bwMode="auto">
            <a:xfrm>
              <a:off x="3976" y="2256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8" name="Line 15"/>
            <p:cNvSpPr>
              <a:spLocks noChangeShapeType="1"/>
            </p:cNvSpPr>
            <p:nvPr/>
          </p:nvSpPr>
          <p:spPr bwMode="auto">
            <a:xfrm>
              <a:off x="3976" y="2688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9" name="Text Box 16"/>
            <p:cNvSpPr txBox="1">
              <a:spLocks noChangeArrowheads="1"/>
            </p:cNvSpPr>
            <p:nvPr/>
          </p:nvSpPr>
          <p:spPr bwMode="auto">
            <a:xfrm>
              <a:off x="4560" y="1516"/>
              <a:ext cx="988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/>
                <a:t>aa[0]         aa[1]</a:t>
              </a:r>
            </a:p>
            <a:p>
              <a:pPr>
                <a:lnSpc>
                  <a:spcPct val="310000"/>
                </a:lnSpc>
              </a:pPr>
              <a:r>
                <a:rPr lang="en-US" altLang="zh-CN" sz="1600" b="1"/>
                <a:t>bb[0]         bb[1]</a:t>
              </a:r>
            </a:p>
            <a:p>
              <a:pPr>
                <a:lnSpc>
                  <a:spcPct val="270000"/>
                </a:lnSpc>
              </a:pPr>
              <a:r>
                <a:rPr lang="en-US" altLang="zh-CN" sz="1600" b="1"/>
                <a:t>cc[0]         cc[1]</a:t>
              </a:r>
            </a:p>
          </p:txBody>
        </p:sp>
        <p:grpSp>
          <p:nvGrpSpPr>
            <p:cNvPr id="108560" name="Group 17"/>
            <p:cNvGrpSpPr>
              <a:grpSpLocks/>
            </p:cNvGrpSpPr>
            <p:nvPr/>
          </p:nvGrpSpPr>
          <p:grpSpPr bwMode="auto">
            <a:xfrm>
              <a:off x="4408" y="2580"/>
              <a:ext cx="1064" cy="204"/>
              <a:chOff x="4272" y="3108"/>
              <a:chExt cx="1064" cy="204"/>
            </a:xfrm>
          </p:grpSpPr>
          <p:sp>
            <p:nvSpPr>
              <p:cNvPr id="108572" name="Rectangle 18"/>
              <p:cNvSpPr>
                <a:spLocks noChangeArrowheads="1"/>
              </p:cNvSpPr>
              <p:nvPr/>
            </p:nvSpPr>
            <p:spPr bwMode="auto">
              <a:xfrm>
                <a:off x="4272" y="3108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5.5          6.6</a:t>
                </a:r>
              </a:p>
            </p:txBody>
          </p:sp>
          <p:sp>
            <p:nvSpPr>
              <p:cNvPr id="108573" name="Line 19"/>
              <p:cNvSpPr>
                <a:spLocks noChangeShapeType="1"/>
              </p:cNvSpPr>
              <p:nvPr/>
            </p:nvSpPr>
            <p:spPr bwMode="auto">
              <a:xfrm>
                <a:off x="480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8561" name="Group 20"/>
            <p:cNvGrpSpPr>
              <a:grpSpLocks/>
            </p:cNvGrpSpPr>
            <p:nvPr/>
          </p:nvGrpSpPr>
          <p:grpSpPr bwMode="auto">
            <a:xfrm>
              <a:off x="4408" y="2148"/>
              <a:ext cx="1064" cy="204"/>
              <a:chOff x="4272" y="2772"/>
              <a:chExt cx="1064" cy="204"/>
            </a:xfrm>
          </p:grpSpPr>
          <p:sp>
            <p:nvSpPr>
              <p:cNvPr id="108570" name="Rectangle 21"/>
              <p:cNvSpPr>
                <a:spLocks noChangeArrowheads="1"/>
              </p:cNvSpPr>
              <p:nvPr/>
            </p:nvSpPr>
            <p:spPr bwMode="auto">
              <a:xfrm>
                <a:off x="4272" y="2772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3.3          4.4</a:t>
                </a:r>
              </a:p>
            </p:txBody>
          </p:sp>
          <p:sp>
            <p:nvSpPr>
              <p:cNvPr id="108571" name="Line 22"/>
              <p:cNvSpPr>
                <a:spLocks noChangeShapeType="1"/>
              </p:cNvSpPr>
              <p:nvPr/>
            </p:nvSpPr>
            <p:spPr bwMode="auto">
              <a:xfrm>
                <a:off x="4804" y="27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8562" name="Group 23"/>
            <p:cNvGrpSpPr>
              <a:grpSpLocks/>
            </p:cNvGrpSpPr>
            <p:nvPr/>
          </p:nvGrpSpPr>
          <p:grpSpPr bwMode="auto">
            <a:xfrm>
              <a:off x="4408" y="1716"/>
              <a:ext cx="1064" cy="204"/>
              <a:chOff x="4272" y="2436"/>
              <a:chExt cx="1064" cy="204"/>
            </a:xfrm>
          </p:grpSpPr>
          <p:sp>
            <p:nvSpPr>
              <p:cNvPr id="108568" name="Rectangle 24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1.1          2.2</a:t>
                </a:r>
              </a:p>
            </p:txBody>
          </p:sp>
          <p:sp>
            <p:nvSpPr>
              <p:cNvPr id="108569" name="Line 25"/>
              <p:cNvSpPr>
                <a:spLocks noChangeShapeType="1"/>
              </p:cNvSpPr>
              <p:nvPr/>
            </p:nvSpPr>
            <p:spPr bwMode="auto">
              <a:xfrm>
                <a:off x="4804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8563" name="Group 26"/>
            <p:cNvGrpSpPr>
              <a:grpSpLocks/>
            </p:cNvGrpSpPr>
            <p:nvPr/>
          </p:nvGrpSpPr>
          <p:grpSpPr bwMode="auto">
            <a:xfrm>
              <a:off x="4264" y="1523"/>
              <a:ext cx="276" cy="1095"/>
              <a:chOff x="4264" y="1545"/>
              <a:chExt cx="276" cy="1095"/>
            </a:xfrm>
          </p:grpSpPr>
          <p:sp>
            <p:nvSpPr>
              <p:cNvPr id="108565" name="Text Box 27"/>
              <p:cNvSpPr txBox="1">
                <a:spLocks noChangeArrowheads="1"/>
              </p:cNvSpPr>
              <p:nvPr/>
            </p:nvSpPr>
            <p:spPr bwMode="auto">
              <a:xfrm>
                <a:off x="4264" y="1545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>
                    <a:solidFill>
                      <a:srgbClr val="0000FF"/>
                    </a:solidFill>
                  </a:rPr>
                  <a:t>aa</a:t>
                </a:r>
              </a:p>
            </p:txBody>
          </p:sp>
          <p:sp>
            <p:nvSpPr>
              <p:cNvPr id="108566" name="Text Box 28"/>
              <p:cNvSpPr txBox="1">
                <a:spLocks noChangeArrowheads="1"/>
              </p:cNvSpPr>
              <p:nvPr/>
            </p:nvSpPr>
            <p:spPr bwMode="auto">
              <a:xfrm>
                <a:off x="4264" y="1986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bb</a:t>
                </a:r>
              </a:p>
            </p:txBody>
          </p:sp>
          <p:sp>
            <p:nvSpPr>
              <p:cNvPr id="108567" name="Text Box 29"/>
              <p:cNvSpPr txBox="1">
                <a:spLocks noChangeArrowheads="1"/>
              </p:cNvSpPr>
              <p:nvPr/>
            </p:nvSpPr>
            <p:spPr bwMode="auto">
              <a:xfrm>
                <a:off x="4272" y="2409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cc</a:t>
                </a:r>
              </a:p>
            </p:txBody>
          </p:sp>
        </p:grpSp>
        <p:sp>
          <p:nvSpPr>
            <p:cNvPr id="667678" name="Text Box 30"/>
            <p:cNvSpPr txBox="1">
              <a:spLocks noChangeArrowheads="1"/>
            </p:cNvSpPr>
            <p:nvPr/>
          </p:nvSpPr>
          <p:spPr bwMode="auto">
            <a:xfrm>
              <a:off x="3268" y="1440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</a:t>
              </a:r>
            </a:p>
          </p:txBody>
        </p:sp>
      </p:grpSp>
      <p:sp>
        <p:nvSpPr>
          <p:cNvPr id="667679" name="Oval 31"/>
          <p:cNvSpPr>
            <a:spLocks noChangeArrowheads="1"/>
          </p:cNvSpPr>
          <p:nvPr/>
        </p:nvSpPr>
        <p:spPr bwMode="auto">
          <a:xfrm>
            <a:off x="6629400" y="2851150"/>
            <a:ext cx="6096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8550" name="Text Box 32"/>
          <p:cNvSpPr txBox="1">
            <a:spLocks noChangeArrowheads="1"/>
          </p:cNvSpPr>
          <p:nvPr/>
        </p:nvSpPr>
        <p:spPr bwMode="auto">
          <a:xfrm>
            <a:off x="4724400" y="884238"/>
            <a:ext cx="32766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i == 0 ,  pf [ i ] == &amp;aa</a:t>
            </a:r>
          </a:p>
        </p:txBody>
      </p:sp>
      <p:sp>
        <p:nvSpPr>
          <p:cNvPr id="667681" name="Text Box 33"/>
          <p:cNvSpPr txBox="1">
            <a:spLocks noChangeArrowheads="1"/>
          </p:cNvSpPr>
          <p:nvPr/>
        </p:nvSpPr>
        <p:spPr bwMode="auto">
          <a:xfrm>
            <a:off x="4724400" y="1250950"/>
            <a:ext cx="32766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            *pf [ i ] == aa</a:t>
            </a:r>
          </a:p>
        </p:txBody>
      </p:sp>
      <p:sp>
        <p:nvSpPr>
          <p:cNvPr id="108552" name="Rectangle 3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08553" name="Rectangle 3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指向数组的指针数组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6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7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7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2" grpId="0" animBg="1" autoUpdateAnimBg="0"/>
      <p:bldP spid="667653" grpId="0" animBg="1"/>
      <p:bldP spid="667679" grpId="0" animBg="1"/>
      <p:bldP spid="667681" grpId="0" animBg="1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685800" y="793750"/>
            <a:ext cx="3886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4-7</a:t>
            </a:r>
            <a:endParaRPr lang="en-US" altLang="zh-CN" sz="1800"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{ double aa [2] = { 1.1, 2.2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bb [2] = { 3.3, 4.4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cc [2] = { 5.5, 6.6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( 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* </a:t>
            </a:r>
            <a:r>
              <a:rPr lang="en-US" altLang="zh-CN" sz="1800">
                <a:ea typeface="宋体" pitchFamily="2" charset="-122"/>
              </a:rPr>
              <a:t>pf [3] ) [2]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[0] = &amp; aa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[1] = &amp; bb ;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[2] = &amp; cc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for ( int i = 0 ;  i &lt; 3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{ for ( int j = 0 ;  j &lt; 2 ;  j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   cout &lt;&lt; * ( </a:t>
            </a:r>
            <a:r>
              <a:rPr lang="en-US" altLang="zh-CN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[ i ]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 j</a:t>
            </a:r>
            <a:r>
              <a:rPr lang="en-US" altLang="zh-CN" sz="1800">
                <a:ea typeface="宋体" pitchFamily="2" charset="-122"/>
              </a:rPr>
              <a:t>  ) &lt;&lt; "  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cout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sp>
        <p:nvSpPr>
          <p:cNvPr id="668676" name="AutoShape 4"/>
          <p:cNvSpPr>
            <a:spLocks/>
          </p:cNvSpPr>
          <p:nvPr/>
        </p:nvSpPr>
        <p:spPr bwMode="auto">
          <a:xfrm>
            <a:off x="990600" y="2819400"/>
            <a:ext cx="1714500" cy="609600"/>
          </a:xfrm>
          <a:prstGeom prst="borderCallout2">
            <a:avLst>
              <a:gd name="adj1" fmla="val 18750"/>
              <a:gd name="adj2" fmla="val 104444"/>
              <a:gd name="adj3" fmla="val 18750"/>
              <a:gd name="adj4" fmla="val 115278"/>
              <a:gd name="adj5" fmla="val 360940"/>
              <a:gd name="adj6" fmla="val 13277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 i="1">
                <a:solidFill>
                  <a:srgbClr val="0000FF"/>
                </a:solidFill>
              </a:rPr>
              <a:t>(3)</a:t>
            </a:r>
            <a:r>
              <a:rPr lang="zh-CN" altLang="en-US" sz="1800" b="1" i="1">
                <a:solidFill>
                  <a:srgbClr val="0000FF"/>
                </a:solidFill>
              </a:rPr>
              <a:t>地址偏移</a:t>
            </a:r>
          </a:p>
        </p:txBody>
      </p:sp>
      <p:sp>
        <p:nvSpPr>
          <p:cNvPr id="668677" name="Oval 5"/>
          <p:cNvSpPr>
            <a:spLocks noChangeArrowheads="1"/>
          </p:cNvSpPr>
          <p:nvPr/>
        </p:nvSpPr>
        <p:spPr bwMode="auto">
          <a:xfrm>
            <a:off x="2362200" y="5084763"/>
            <a:ext cx="12192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109572" name="Group 6"/>
          <p:cNvGrpSpPr>
            <a:grpSpLocks/>
          </p:cNvGrpSpPr>
          <p:nvPr/>
        </p:nvGrpSpPr>
        <p:grpSpPr bwMode="auto">
          <a:xfrm>
            <a:off x="4860925" y="2774950"/>
            <a:ext cx="3946525" cy="2209800"/>
            <a:chOff x="3062" y="1440"/>
            <a:chExt cx="2486" cy="1392"/>
          </a:xfrm>
        </p:grpSpPr>
        <p:sp>
          <p:nvSpPr>
            <p:cNvPr id="668679" name="Text Box 7"/>
            <p:cNvSpPr txBox="1">
              <a:spLocks noChangeArrowheads="1"/>
            </p:cNvSpPr>
            <p:nvPr/>
          </p:nvSpPr>
          <p:spPr bwMode="auto">
            <a:xfrm>
              <a:off x="3062" y="1569"/>
              <a:ext cx="404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pf[0]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pf[1]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pf[2]</a:t>
              </a:r>
            </a:p>
          </p:txBody>
        </p:sp>
        <p:grpSp>
          <p:nvGrpSpPr>
            <p:cNvPr id="109581" name="Group 8"/>
            <p:cNvGrpSpPr>
              <a:grpSpLocks/>
            </p:cNvGrpSpPr>
            <p:nvPr/>
          </p:nvGrpSpPr>
          <p:grpSpPr bwMode="auto">
            <a:xfrm>
              <a:off x="3448" y="1507"/>
              <a:ext cx="568" cy="1325"/>
              <a:chOff x="3312" y="2275"/>
              <a:chExt cx="568" cy="1325"/>
            </a:xfrm>
          </p:grpSpPr>
          <p:sp>
            <p:nvSpPr>
              <p:cNvPr id="109600" name="Rectangle 9"/>
              <p:cNvSpPr>
                <a:spLocks noChangeArrowheads="1"/>
              </p:cNvSpPr>
              <p:nvPr/>
            </p:nvSpPr>
            <p:spPr bwMode="auto">
              <a:xfrm>
                <a:off x="3312" y="2436"/>
                <a:ext cx="568" cy="1164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601" name="Line 10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602" name="Line 11"/>
              <p:cNvSpPr>
                <a:spLocks noChangeShapeType="1"/>
              </p:cNvSpPr>
              <p:nvPr/>
            </p:nvSpPr>
            <p:spPr bwMode="auto">
              <a:xfrm>
                <a:off x="3312" y="3216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603" name="Text Box 12"/>
              <p:cNvSpPr txBox="1">
                <a:spLocks noChangeArrowheads="1"/>
              </p:cNvSpPr>
              <p:nvPr/>
            </p:nvSpPr>
            <p:spPr bwMode="auto">
              <a:xfrm>
                <a:off x="3396" y="2275"/>
                <a:ext cx="396" cy="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&amp;aa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&amp;bb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&amp;cc</a:t>
                </a:r>
              </a:p>
            </p:txBody>
          </p:sp>
        </p:grpSp>
        <p:sp>
          <p:nvSpPr>
            <p:cNvPr id="109582" name="Line 13"/>
            <p:cNvSpPr>
              <a:spLocks noChangeShapeType="1"/>
            </p:cNvSpPr>
            <p:nvPr/>
          </p:nvSpPr>
          <p:spPr bwMode="auto">
            <a:xfrm>
              <a:off x="3976" y="182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583" name="Line 14"/>
            <p:cNvSpPr>
              <a:spLocks noChangeShapeType="1"/>
            </p:cNvSpPr>
            <p:nvPr/>
          </p:nvSpPr>
          <p:spPr bwMode="auto">
            <a:xfrm>
              <a:off x="3976" y="2256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584" name="Line 15"/>
            <p:cNvSpPr>
              <a:spLocks noChangeShapeType="1"/>
            </p:cNvSpPr>
            <p:nvPr/>
          </p:nvSpPr>
          <p:spPr bwMode="auto">
            <a:xfrm>
              <a:off x="3976" y="2688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585" name="Text Box 16"/>
            <p:cNvSpPr txBox="1">
              <a:spLocks noChangeArrowheads="1"/>
            </p:cNvSpPr>
            <p:nvPr/>
          </p:nvSpPr>
          <p:spPr bwMode="auto">
            <a:xfrm>
              <a:off x="4560" y="1516"/>
              <a:ext cx="988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/>
                <a:t>aa[0]         aa[1]</a:t>
              </a:r>
            </a:p>
            <a:p>
              <a:pPr>
                <a:lnSpc>
                  <a:spcPct val="310000"/>
                </a:lnSpc>
              </a:pPr>
              <a:r>
                <a:rPr lang="en-US" altLang="zh-CN" sz="1600" b="1"/>
                <a:t>bb[0]         bb[1]</a:t>
              </a:r>
            </a:p>
            <a:p>
              <a:pPr>
                <a:lnSpc>
                  <a:spcPct val="270000"/>
                </a:lnSpc>
              </a:pPr>
              <a:r>
                <a:rPr lang="en-US" altLang="zh-CN" sz="1600" b="1"/>
                <a:t>cc[0]         cc[1]</a:t>
              </a:r>
            </a:p>
          </p:txBody>
        </p:sp>
        <p:grpSp>
          <p:nvGrpSpPr>
            <p:cNvPr id="109586" name="Group 17"/>
            <p:cNvGrpSpPr>
              <a:grpSpLocks/>
            </p:cNvGrpSpPr>
            <p:nvPr/>
          </p:nvGrpSpPr>
          <p:grpSpPr bwMode="auto">
            <a:xfrm>
              <a:off x="4408" y="2580"/>
              <a:ext cx="1064" cy="204"/>
              <a:chOff x="4272" y="3108"/>
              <a:chExt cx="1064" cy="204"/>
            </a:xfrm>
          </p:grpSpPr>
          <p:sp>
            <p:nvSpPr>
              <p:cNvPr id="109598" name="Rectangle 18"/>
              <p:cNvSpPr>
                <a:spLocks noChangeArrowheads="1"/>
              </p:cNvSpPr>
              <p:nvPr/>
            </p:nvSpPr>
            <p:spPr bwMode="auto">
              <a:xfrm>
                <a:off x="4272" y="3108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5.5          6.6</a:t>
                </a:r>
              </a:p>
            </p:txBody>
          </p:sp>
          <p:sp>
            <p:nvSpPr>
              <p:cNvPr id="109599" name="Line 19"/>
              <p:cNvSpPr>
                <a:spLocks noChangeShapeType="1"/>
              </p:cNvSpPr>
              <p:nvPr/>
            </p:nvSpPr>
            <p:spPr bwMode="auto">
              <a:xfrm>
                <a:off x="480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9587" name="Group 20"/>
            <p:cNvGrpSpPr>
              <a:grpSpLocks/>
            </p:cNvGrpSpPr>
            <p:nvPr/>
          </p:nvGrpSpPr>
          <p:grpSpPr bwMode="auto">
            <a:xfrm>
              <a:off x="4408" y="2148"/>
              <a:ext cx="1064" cy="204"/>
              <a:chOff x="4272" y="2772"/>
              <a:chExt cx="1064" cy="204"/>
            </a:xfrm>
          </p:grpSpPr>
          <p:sp>
            <p:nvSpPr>
              <p:cNvPr id="109596" name="Rectangle 21"/>
              <p:cNvSpPr>
                <a:spLocks noChangeArrowheads="1"/>
              </p:cNvSpPr>
              <p:nvPr/>
            </p:nvSpPr>
            <p:spPr bwMode="auto">
              <a:xfrm>
                <a:off x="4272" y="2772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3.3          4.4</a:t>
                </a:r>
              </a:p>
            </p:txBody>
          </p:sp>
          <p:sp>
            <p:nvSpPr>
              <p:cNvPr id="109597" name="Line 22"/>
              <p:cNvSpPr>
                <a:spLocks noChangeShapeType="1"/>
              </p:cNvSpPr>
              <p:nvPr/>
            </p:nvSpPr>
            <p:spPr bwMode="auto">
              <a:xfrm>
                <a:off x="4804" y="27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9588" name="Group 23"/>
            <p:cNvGrpSpPr>
              <a:grpSpLocks/>
            </p:cNvGrpSpPr>
            <p:nvPr/>
          </p:nvGrpSpPr>
          <p:grpSpPr bwMode="auto">
            <a:xfrm>
              <a:off x="4408" y="1716"/>
              <a:ext cx="1064" cy="204"/>
              <a:chOff x="4272" y="2436"/>
              <a:chExt cx="1064" cy="204"/>
            </a:xfrm>
          </p:grpSpPr>
          <p:sp>
            <p:nvSpPr>
              <p:cNvPr id="109594" name="Rectangle 24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1.1          2.2</a:t>
                </a:r>
              </a:p>
            </p:txBody>
          </p:sp>
          <p:sp>
            <p:nvSpPr>
              <p:cNvPr id="109595" name="Line 25"/>
              <p:cNvSpPr>
                <a:spLocks noChangeShapeType="1"/>
              </p:cNvSpPr>
              <p:nvPr/>
            </p:nvSpPr>
            <p:spPr bwMode="auto">
              <a:xfrm>
                <a:off x="4804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9589" name="Group 26"/>
            <p:cNvGrpSpPr>
              <a:grpSpLocks/>
            </p:cNvGrpSpPr>
            <p:nvPr/>
          </p:nvGrpSpPr>
          <p:grpSpPr bwMode="auto">
            <a:xfrm>
              <a:off x="4264" y="1523"/>
              <a:ext cx="276" cy="1095"/>
              <a:chOff x="4264" y="1545"/>
              <a:chExt cx="276" cy="1095"/>
            </a:xfrm>
          </p:grpSpPr>
          <p:sp>
            <p:nvSpPr>
              <p:cNvPr id="109591" name="Text Box 27"/>
              <p:cNvSpPr txBox="1">
                <a:spLocks noChangeArrowheads="1"/>
              </p:cNvSpPr>
              <p:nvPr/>
            </p:nvSpPr>
            <p:spPr bwMode="auto">
              <a:xfrm>
                <a:off x="4264" y="1545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aa</a:t>
                </a:r>
              </a:p>
            </p:txBody>
          </p:sp>
          <p:sp>
            <p:nvSpPr>
              <p:cNvPr id="109592" name="Text Box 28"/>
              <p:cNvSpPr txBox="1">
                <a:spLocks noChangeArrowheads="1"/>
              </p:cNvSpPr>
              <p:nvPr/>
            </p:nvSpPr>
            <p:spPr bwMode="auto">
              <a:xfrm>
                <a:off x="4264" y="1986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bb</a:t>
                </a:r>
              </a:p>
            </p:txBody>
          </p:sp>
          <p:sp>
            <p:nvSpPr>
              <p:cNvPr id="109593" name="Text Box 29"/>
              <p:cNvSpPr txBox="1">
                <a:spLocks noChangeArrowheads="1"/>
              </p:cNvSpPr>
              <p:nvPr/>
            </p:nvSpPr>
            <p:spPr bwMode="auto">
              <a:xfrm>
                <a:off x="4272" y="2409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cc</a:t>
                </a:r>
              </a:p>
            </p:txBody>
          </p:sp>
        </p:grpSp>
        <p:sp>
          <p:nvSpPr>
            <p:cNvPr id="668702" name="Text Box 30"/>
            <p:cNvSpPr txBox="1">
              <a:spLocks noChangeArrowheads="1"/>
            </p:cNvSpPr>
            <p:nvPr/>
          </p:nvSpPr>
          <p:spPr bwMode="auto">
            <a:xfrm>
              <a:off x="3268" y="1440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</a:t>
              </a:r>
            </a:p>
          </p:txBody>
        </p:sp>
      </p:grpSp>
      <p:sp>
        <p:nvSpPr>
          <p:cNvPr id="668703" name="Text Box 31"/>
          <p:cNvSpPr txBox="1">
            <a:spLocks noChangeArrowheads="1"/>
          </p:cNvSpPr>
          <p:nvPr/>
        </p:nvSpPr>
        <p:spPr bwMode="auto">
          <a:xfrm>
            <a:off x="7816850" y="258445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800" b="1">
                <a:solidFill>
                  <a:srgbClr val="0000FF"/>
                </a:solidFill>
              </a:rPr>
              <a:t>&amp;aa[1]</a:t>
            </a:r>
          </a:p>
        </p:txBody>
      </p:sp>
      <p:sp>
        <p:nvSpPr>
          <p:cNvPr id="668704" name="Oval 32"/>
          <p:cNvSpPr>
            <a:spLocks noChangeArrowheads="1"/>
          </p:cNvSpPr>
          <p:nvPr/>
        </p:nvSpPr>
        <p:spPr bwMode="auto">
          <a:xfrm>
            <a:off x="7848600" y="2546350"/>
            <a:ext cx="8382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9575" name="Text Box 33"/>
          <p:cNvSpPr txBox="1">
            <a:spLocks noChangeArrowheads="1"/>
          </p:cNvSpPr>
          <p:nvPr/>
        </p:nvSpPr>
        <p:spPr bwMode="auto">
          <a:xfrm>
            <a:off x="4724400" y="884238"/>
            <a:ext cx="32766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i == 0 ,  pf [ i ] == &amp;aa</a:t>
            </a:r>
          </a:p>
        </p:txBody>
      </p:sp>
      <p:sp>
        <p:nvSpPr>
          <p:cNvPr id="109576" name="Text Box 34"/>
          <p:cNvSpPr txBox="1">
            <a:spLocks noChangeArrowheads="1"/>
          </p:cNvSpPr>
          <p:nvPr/>
        </p:nvSpPr>
        <p:spPr bwMode="auto">
          <a:xfrm>
            <a:off x="4724400" y="1250950"/>
            <a:ext cx="32766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            *pf [ i ] == aa</a:t>
            </a:r>
          </a:p>
        </p:txBody>
      </p:sp>
      <p:sp>
        <p:nvSpPr>
          <p:cNvPr id="668707" name="Text Box 35"/>
          <p:cNvSpPr txBox="1">
            <a:spLocks noChangeArrowheads="1"/>
          </p:cNvSpPr>
          <p:nvPr/>
        </p:nvSpPr>
        <p:spPr bwMode="auto">
          <a:xfrm>
            <a:off x="4724400" y="1570038"/>
            <a:ext cx="32766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j ==1 , *pf [ i ]+1 == aa+1</a:t>
            </a:r>
          </a:p>
        </p:txBody>
      </p:sp>
      <p:sp>
        <p:nvSpPr>
          <p:cNvPr id="109578" name="Rectangle 3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1013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8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8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09579" name="Rectangle 38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指向数组的指针数组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6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6" grpId="0" animBg="1" autoUpdateAnimBg="0"/>
      <p:bldP spid="668677" grpId="0" animBg="1"/>
      <p:bldP spid="668703" grpId="0" autoUpdateAnimBg="0"/>
      <p:bldP spid="668704" grpId="0" animBg="1"/>
      <p:bldP spid="668707" grpId="0" animBg="1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685800" y="793750"/>
            <a:ext cx="3886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1800" b="1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1800" b="1" i="1">
                <a:solidFill>
                  <a:srgbClr val="008000"/>
                </a:solidFill>
                <a:ea typeface="宋体" pitchFamily="2" charset="-122"/>
              </a:rPr>
              <a:t>4-7</a:t>
            </a:r>
            <a:endParaRPr lang="en-US" altLang="zh-CN" sz="1800"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{ double aa [2] = { 1.1, 2.2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bb [2] = { 3.3, 4.4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cc [2] = { 5.5, 6.6 }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double ( 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* </a:t>
            </a:r>
            <a:r>
              <a:rPr lang="en-US" altLang="zh-CN" sz="1800">
                <a:ea typeface="宋体" pitchFamily="2" charset="-122"/>
              </a:rPr>
              <a:t>pf [3] ) [2]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[0] = &amp; aa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[1] = &amp; bb ;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pf [2] = &amp; cc ;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for ( int i = 0 ;  i &lt; 3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{ for ( int j = 0 ;  j &lt; 2 ;  j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   cout &lt;&lt; </a:t>
            </a:r>
            <a:r>
              <a:rPr lang="en-US" altLang="zh-CN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</a:t>
            </a:r>
            <a:r>
              <a:rPr lang="en-US" altLang="zh-CN" sz="1800">
                <a:ea typeface="宋体" pitchFamily="2" charset="-122"/>
              </a:rPr>
              <a:t> ( </a:t>
            </a:r>
            <a:r>
              <a:rPr lang="en-US" altLang="zh-CN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</a:t>
            </a:r>
            <a:r>
              <a:rPr lang="en-US" altLang="zh-CN" sz="1800"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[ i ]</a:t>
            </a:r>
            <a:r>
              <a:rPr lang="en-US" altLang="zh-CN" sz="18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18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 j</a:t>
            </a:r>
            <a:r>
              <a:rPr lang="en-US" altLang="zh-CN" sz="1800">
                <a:ea typeface="宋体" pitchFamily="2" charset="-122"/>
              </a:rPr>
              <a:t>  ) &lt;&lt; "  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   cout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800">
                <a:ea typeface="宋体" pitchFamily="2" charset="-122"/>
              </a:rPr>
              <a:t>}</a:t>
            </a:r>
          </a:p>
        </p:txBody>
      </p:sp>
      <p:grpSp>
        <p:nvGrpSpPr>
          <p:cNvPr id="110594" name="Group 4"/>
          <p:cNvGrpSpPr>
            <a:grpSpLocks/>
          </p:cNvGrpSpPr>
          <p:nvPr/>
        </p:nvGrpSpPr>
        <p:grpSpPr bwMode="auto">
          <a:xfrm>
            <a:off x="4860925" y="2774950"/>
            <a:ext cx="3946525" cy="2209800"/>
            <a:chOff x="3062" y="1440"/>
            <a:chExt cx="2486" cy="1392"/>
          </a:xfrm>
        </p:grpSpPr>
        <p:sp>
          <p:nvSpPr>
            <p:cNvPr id="669701" name="Text Box 5"/>
            <p:cNvSpPr txBox="1">
              <a:spLocks noChangeArrowheads="1"/>
            </p:cNvSpPr>
            <p:nvPr/>
          </p:nvSpPr>
          <p:spPr bwMode="auto">
            <a:xfrm>
              <a:off x="3062" y="1569"/>
              <a:ext cx="404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pf[0]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pf[1]</a:t>
              </a:r>
            </a:p>
            <a:p>
              <a:pPr>
                <a:lnSpc>
                  <a:spcPct val="230000"/>
                </a:lnSpc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pf[2]</a:t>
              </a:r>
            </a:p>
          </p:txBody>
        </p:sp>
        <p:grpSp>
          <p:nvGrpSpPr>
            <p:cNvPr id="110605" name="Group 6"/>
            <p:cNvGrpSpPr>
              <a:grpSpLocks/>
            </p:cNvGrpSpPr>
            <p:nvPr/>
          </p:nvGrpSpPr>
          <p:grpSpPr bwMode="auto">
            <a:xfrm>
              <a:off x="3448" y="1507"/>
              <a:ext cx="568" cy="1325"/>
              <a:chOff x="3312" y="2275"/>
              <a:chExt cx="568" cy="1325"/>
            </a:xfrm>
          </p:grpSpPr>
          <p:sp>
            <p:nvSpPr>
              <p:cNvPr id="110624" name="Rectangle 7"/>
              <p:cNvSpPr>
                <a:spLocks noChangeArrowheads="1"/>
              </p:cNvSpPr>
              <p:nvPr/>
            </p:nvSpPr>
            <p:spPr bwMode="auto">
              <a:xfrm>
                <a:off x="3312" y="2436"/>
                <a:ext cx="568" cy="1164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625" name="Line 8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626" name="Line 9"/>
              <p:cNvSpPr>
                <a:spLocks noChangeShapeType="1"/>
              </p:cNvSpPr>
              <p:nvPr/>
            </p:nvSpPr>
            <p:spPr bwMode="auto">
              <a:xfrm>
                <a:off x="3312" y="3216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627" name="Text Box 10"/>
              <p:cNvSpPr txBox="1">
                <a:spLocks noChangeArrowheads="1"/>
              </p:cNvSpPr>
              <p:nvPr/>
            </p:nvSpPr>
            <p:spPr bwMode="auto">
              <a:xfrm>
                <a:off x="3396" y="2275"/>
                <a:ext cx="396" cy="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&amp;aa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&amp;bb</a:t>
                </a:r>
              </a:p>
              <a:p>
                <a:pPr algn="ctr">
                  <a:lnSpc>
                    <a:spcPct val="240000"/>
                  </a:lnSpc>
                </a:pPr>
                <a:r>
                  <a:rPr lang="en-US" altLang="zh-CN" sz="1800" b="1"/>
                  <a:t>&amp;cc</a:t>
                </a:r>
              </a:p>
            </p:txBody>
          </p:sp>
        </p:grpSp>
        <p:sp>
          <p:nvSpPr>
            <p:cNvPr id="110606" name="Line 11"/>
            <p:cNvSpPr>
              <a:spLocks noChangeShapeType="1"/>
            </p:cNvSpPr>
            <p:nvPr/>
          </p:nvSpPr>
          <p:spPr bwMode="auto">
            <a:xfrm>
              <a:off x="3976" y="182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607" name="Line 12"/>
            <p:cNvSpPr>
              <a:spLocks noChangeShapeType="1"/>
            </p:cNvSpPr>
            <p:nvPr/>
          </p:nvSpPr>
          <p:spPr bwMode="auto">
            <a:xfrm>
              <a:off x="3976" y="2256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608" name="Line 13"/>
            <p:cNvSpPr>
              <a:spLocks noChangeShapeType="1"/>
            </p:cNvSpPr>
            <p:nvPr/>
          </p:nvSpPr>
          <p:spPr bwMode="auto">
            <a:xfrm>
              <a:off x="3976" y="2688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0609" name="Text Box 14"/>
            <p:cNvSpPr txBox="1">
              <a:spLocks noChangeArrowheads="1"/>
            </p:cNvSpPr>
            <p:nvPr/>
          </p:nvSpPr>
          <p:spPr bwMode="auto">
            <a:xfrm>
              <a:off x="4560" y="1516"/>
              <a:ext cx="988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/>
                <a:t>aa[0]         aa[1]</a:t>
              </a:r>
            </a:p>
            <a:p>
              <a:pPr>
                <a:lnSpc>
                  <a:spcPct val="310000"/>
                </a:lnSpc>
              </a:pPr>
              <a:r>
                <a:rPr lang="en-US" altLang="zh-CN" sz="1600" b="1"/>
                <a:t>bb[0]         bb[1]</a:t>
              </a:r>
            </a:p>
            <a:p>
              <a:pPr>
                <a:lnSpc>
                  <a:spcPct val="270000"/>
                </a:lnSpc>
              </a:pPr>
              <a:r>
                <a:rPr lang="en-US" altLang="zh-CN" sz="1600" b="1"/>
                <a:t>cc[0]         cc[1]</a:t>
              </a:r>
            </a:p>
          </p:txBody>
        </p:sp>
        <p:grpSp>
          <p:nvGrpSpPr>
            <p:cNvPr id="110610" name="Group 15"/>
            <p:cNvGrpSpPr>
              <a:grpSpLocks/>
            </p:cNvGrpSpPr>
            <p:nvPr/>
          </p:nvGrpSpPr>
          <p:grpSpPr bwMode="auto">
            <a:xfrm>
              <a:off x="4408" y="2580"/>
              <a:ext cx="1064" cy="204"/>
              <a:chOff x="4272" y="3108"/>
              <a:chExt cx="1064" cy="204"/>
            </a:xfrm>
          </p:grpSpPr>
          <p:sp>
            <p:nvSpPr>
              <p:cNvPr id="110622" name="Rectangle 16"/>
              <p:cNvSpPr>
                <a:spLocks noChangeArrowheads="1"/>
              </p:cNvSpPr>
              <p:nvPr/>
            </p:nvSpPr>
            <p:spPr bwMode="auto">
              <a:xfrm>
                <a:off x="4272" y="3108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5.5          6.6</a:t>
                </a:r>
              </a:p>
            </p:txBody>
          </p:sp>
          <p:sp>
            <p:nvSpPr>
              <p:cNvPr id="110623" name="Line 17"/>
              <p:cNvSpPr>
                <a:spLocks noChangeShapeType="1"/>
              </p:cNvSpPr>
              <p:nvPr/>
            </p:nvSpPr>
            <p:spPr bwMode="auto">
              <a:xfrm>
                <a:off x="480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0611" name="Group 18"/>
            <p:cNvGrpSpPr>
              <a:grpSpLocks/>
            </p:cNvGrpSpPr>
            <p:nvPr/>
          </p:nvGrpSpPr>
          <p:grpSpPr bwMode="auto">
            <a:xfrm>
              <a:off x="4408" y="2148"/>
              <a:ext cx="1064" cy="204"/>
              <a:chOff x="4272" y="2772"/>
              <a:chExt cx="1064" cy="204"/>
            </a:xfrm>
          </p:grpSpPr>
          <p:sp>
            <p:nvSpPr>
              <p:cNvPr id="110620" name="Rectangle 19"/>
              <p:cNvSpPr>
                <a:spLocks noChangeArrowheads="1"/>
              </p:cNvSpPr>
              <p:nvPr/>
            </p:nvSpPr>
            <p:spPr bwMode="auto">
              <a:xfrm>
                <a:off x="4272" y="2772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3.3          4.4</a:t>
                </a:r>
              </a:p>
            </p:txBody>
          </p:sp>
          <p:sp>
            <p:nvSpPr>
              <p:cNvPr id="110621" name="Line 20"/>
              <p:cNvSpPr>
                <a:spLocks noChangeShapeType="1"/>
              </p:cNvSpPr>
              <p:nvPr/>
            </p:nvSpPr>
            <p:spPr bwMode="auto">
              <a:xfrm>
                <a:off x="4804" y="27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0612" name="Group 21"/>
            <p:cNvGrpSpPr>
              <a:grpSpLocks/>
            </p:cNvGrpSpPr>
            <p:nvPr/>
          </p:nvGrpSpPr>
          <p:grpSpPr bwMode="auto">
            <a:xfrm>
              <a:off x="4408" y="1716"/>
              <a:ext cx="1064" cy="204"/>
              <a:chOff x="4272" y="2436"/>
              <a:chExt cx="1064" cy="204"/>
            </a:xfrm>
          </p:grpSpPr>
          <p:sp>
            <p:nvSpPr>
              <p:cNvPr id="110618" name="Rectangle 22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064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zh-CN" sz="1800" b="1"/>
                  <a:t>   1.1          </a:t>
                </a:r>
                <a:r>
                  <a:rPr lang="en-US" altLang="zh-CN" sz="1800" b="1">
                    <a:solidFill>
                      <a:srgbClr val="0000FF"/>
                    </a:solidFill>
                  </a:rPr>
                  <a:t>2.2</a:t>
                </a:r>
              </a:p>
            </p:txBody>
          </p:sp>
          <p:sp>
            <p:nvSpPr>
              <p:cNvPr id="110619" name="Line 23"/>
              <p:cNvSpPr>
                <a:spLocks noChangeShapeType="1"/>
              </p:cNvSpPr>
              <p:nvPr/>
            </p:nvSpPr>
            <p:spPr bwMode="auto">
              <a:xfrm>
                <a:off x="4804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0613" name="Group 24"/>
            <p:cNvGrpSpPr>
              <a:grpSpLocks/>
            </p:cNvGrpSpPr>
            <p:nvPr/>
          </p:nvGrpSpPr>
          <p:grpSpPr bwMode="auto">
            <a:xfrm>
              <a:off x="4264" y="1523"/>
              <a:ext cx="276" cy="1095"/>
              <a:chOff x="4264" y="1545"/>
              <a:chExt cx="276" cy="1095"/>
            </a:xfrm>
          </p:grpSpPr>
          <p:sp>
            <p:nvSpPr>
              <p:cNvPr id="110615" name="Text Box 25"/>
              <p:cNvSpPr txBox="1">
                <a:spLocks noChangeArrowheads="1"/>
              </p:cNvSpPr>
              <p:nvPr/>
            </p:nvSpPr>
            <p:spPr bwMode="auto">
              <a:xfrm>
                <a:off x="4264" y="1545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aa</a:t>
                </a:r>
              </a:p>
            </p:txBody>
          </p:sp>
          <p:sp>
            <p:nvSpPr>
              <p:cNvPr id="110616" name="Text Box 26"/>
              <p:cNvSpPr txBox="1">
                <a:spLocks noChangeArrowheads="1"/>
              </p:cNvSpPr>
              <p:nvPr/>
            </p:nvSpPr>
            <p:spPr bwMode="auto">
              <a:xfrm>
                <a:off x="4264" y="1986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bb</a:t>
                </a:r>
              </a:p>
            </p:txBody>
          </p:sp>
          <p:sp>
            <p:nvSpPr>
              <p:cNvPr id="110617" name="Text Box 27"/>
              <p:cNvSpPr txBox="1">
                <a:spLocks noChangeArrowheads="1"/>
              </p:cNvSpPr>
              <p:nvPr/>
            </p:nvSpPr>
            <p:spPr bwMode="auto">
              <a:xfrm>
                <a:off x="4272" y="2409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800" b="1"/>
                  <a:t>cc</a:t>
                </a:r>
              </a:p>
            </p:txBody>
          </p:sp>
        </p:grpSp>
        <p:sp>
          <p:nvSpPr>
            <p:cNvPr id="669724" name="Text Box 28"/>
            <p:cNvSpPr txBox="1">
              <a:spLocks noChangeArrowheads="1"/>
            </p:cNvSpPr>
            <p:nvPr/>
          </p:nvSpPr>
          <p:spPr bwMode="auto">
            <a:xfrm>
              <a:off x="3268" y="1440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pf</a:t>
              </a:r>
            </a:p>
          </p:txBody>
        </p:sp>
      </p:grpSp>
      <p:sp>
        <p:nvSpPr>
          <p:cNvPr id="669725" name="AutoShape 29"/>
          <p:cNvSpPr>
            <a:spLocks/>
          </p:cNvSpPr>
          <p:nvPr/>
        </p:nvSpPr>
        <p:spPr bwMode="auto">
          <a:xfrm>
            <a:off x="3505200" y="2393950"/>
            <a:ext cx="1600200" cy="533400"/>
          </a:xfrm>
          <a:prstGeom prst="borderCallout2">
            <a:avLst>
              <a:gd name="adj1" fmla="val 21431"/>
              <a:gd name="adj2" fmla="val -4764"/>
              <a:gd name="adj3" fmla="val 21431"/>
              <a:gd name="adj4" fmla="val -39981"/>
              <a:gd name="adj5" fmla="val 492856"/>
              <a:gd name="adj6" fmla="val -7519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 i="1">
                <a:solidFill>
                  <a:srgbClr val="0000FF"/>
                </a:solidFill>
              </a:rPr>
              <a:t>(4)</a:t>
            </a:r>
            <a:r>
              <a:rPr lang="zh-CN" altLang="en-US" sz="1800" b="1" i="1">
                <a:solidFill>
                  <a:srgbClr val="0000FF"/>
                </a:solidFill>
              </a:rPr>
              <a:t>访问对象</a:t>
            </a:r>
          </a:p>
        </p:txBody>
      </p:sp>
      <p:sp>
        <p:nvSpPr>
          <p:cNvPr id="669726" name="Oval 30"/>
          <p:cNvSpPr>
            <a:spLocks noChangeArrowheads="1"/>
          </p:cNvSpPr>
          <p:nvPr/>
        </p:nvSpPr>
        <p:spPr bwMode="auto">
          <a:xfrm>
            <a:off x="1981200" y="5056188"/>
            <a:ext cx="17526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69727" name="Oval 31"/>
          <p:cNvSpPr>
            <a:spLocks noChangeArrowheads="1"/>
          </p:cNvSpPr>
          <p:nvPr/>
        </p:nvSpPr>
        <p:spPr bwMode="auto">
          <a:xfrm>
            <a:off x="7924800" y="3155950"/>
            <a:ext cx="6096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10598" name="Text Box 32"/>
          <p:cNvSpPr txBox="1">
            <a:spLocks noChangeArrowheads="1"/>
          </p:cNvSpPr>
          <p:nvPr/>
        </p:nvSpPr>
        <p:spPr bwMode="auto">
          <a:xfrm>
            <a:off x="4724400" y="884238"/>
            <a:ext cx="32766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i == 0 ,  pf [ i ] == &amp;aa</a:t>
            </a:r>
          </a:p>
        </p:txBody>
      </p:sp>
      <p:sp>
        <p:nvSpPr>
          <p:cNvPr id="110599" name="Text Box 33"/>
          <p:cNvSpPr txBox="1">
            <a:spLocks noChangeArrowheads="1"/>
          </p:cNvSpPr>
          <p:nvPr/>
        </p:nvSpPr>
        <p:spPr bwMode="auto">
          <a:xfrm>
            <a:off x="4724400" y="1250950"/>
            <a:ext cx="32766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            *pf [ i ] == aa</a:t>
            </a:r>
          </a:p>
        </p:txBody>
      </p:sp>
      <p:sp>
        <p:nvSpPr>
          <p:cNvPr id="110600" name="Text Box 34"/>
          <p:cNvSpPr txBox="1">
            <a:spLocks noChangeArrowheads="1"/>
          </p:cNvSpPr>
          <p:nvPr/>
        </p:nvSpPr>
        <p:spPr bwMode="auto">
          <a:xfrm>
            <a:off x="4724400" y="1570038"/>
            <a:ext cx="32766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j ==1 , *pf [ i ]+1 == aa+1</a:t>
            </a:r>
          </a:p>
        </p:txBody>
      </p:sp>
      <p:sp>
        <p:nvSpPr>
          <p:cNvPr id="669731" name="Text Box 35"/>
          <p:cNvSpPr txBox="1">
            <a:spLocks noChangeArrowheads="1"/>
          </p:cNvSpPr>
          <p:nvPr/>
        </p:nvSpPr>
        <p:spPr bwMode="auto">
          <a:xfrm>
            <a:off x="4724400" y="1936750"/>
            <a:ext cx="41910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            *(*pf [ i ]+j) == *(aa+j) == aa[j]</a:t>
            </a:r>
          </a:p>
        </p:txBody>
      </p:sp>
      <p:sp>
        <p:nvSpPr>
          <p:cNvPr id="110602" name="Rectangle 3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581400" y="412750"/>
            <a:ext cx="5561013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  <a:ea typeface="楷体_GB2312" pitchFamily="49" charset="-122"/>
              </a:rPr>
              <a:t>4.2  </a:t>
            </a:r>
            <a:r>
              <a:rPr lang="zh-CN" altLang="en-US" sz="900" b="1" smtClean="0">
                <a:latin typeface="楷体_GB2312" pitchFamily="49" charset="-122"/>
                <a:ea typeface="楷体_GB2312" pitchFamily="49" charset="-122"/>
              </a:rPr>
              <a:t>指针数组</a:t>
            </a:r>
          </a:p>
        </p:txBody>
      </p:sp>
      <p:sp>
        <p:nvSpPr>
          <p:cNvPr id="110603" name="Rectangle 38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26035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4.2.2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指向数组的指针数组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6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25" grpId="0" animBg="1" autoUpdateAnimBg="0"/>
      <p:bldP spid="669726" grpId="0" animBg="1"/>
      <p:bldP spid="669727" grpId="0" animBg="1"/>
      <p:bldP spid="669731" grpId="0" animBg="1" autoUpdateAnimBg="0"/>
    </p:bldLst>
  </p:timing>
</p:sld>
</file>

<file path=ppt/theme/theme1.xml><?xml version="1.0" encoding="utf-8"?>
<a:theme xmlns:a="http://schemas.openxmlformats.org/drawingml/2006/main" name="Strategic">
  <a:themeElements>
    <a:clrScheme name="Strategic 7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FFFFFF"/>
      </a:hlink>
      <a:folHlink>
        <a:srgbClr val="FFFFCC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7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8357</TotalTime>
  <Words>47375</Words>
  <Application>Microsoft Office PowerPoint</Application>
  <PresentationFormat>全屏显示(4:3)</PresentationFormat>
  <Paragraphs>11449</Paragraphs>
  <Slides>460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460</vt:i4>
      </vt:variant>
    </vt:vector>
  </HeadingPairs>
  <TitlesOfParts>
    <vt:vector size="464" baseType="lpstr">
      <vt:lpstr>Strategic</vt:lpstr>
      <vt:lpstr>BMP 图象</vt:lpstr>
      <vt:lpstr>位图图像</vt:lpstr>
      <vt:lpstr>公式</vt:lpstr>
      <vt:lpstr>第4章  数组</vt:lpstr>
      <vt:lpstr>第4章  数组</vt:lpstr>
      <vt:lpstr>4.1  一维数组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4.1.1 一维数组与初始化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4.1.2 一维数组访问</vt:lpstr>
      <vt:lpstr>幻灯片 78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4.2  指针数组</vt:lpstr>
      <vt:lpstr>幻灯片 116</vt:lpstr>
      <vt:lpstr>4.3 二维数组 </vt:lpstr>
      <vt:lpstr>4.3 二维数组</vt:lpstr>
      <vt:lpstr>4.3 二维数组</vt:lpstr>
      <vt:lpstr>4.3 二维数组</vt:lpstr>
      <vt:lpstr>4.3 二维数组</vt:lpstr>
      <vt:lpstr>4.3 二维数组</vt:lpstr>
      <vt:lpstr>4.3.1 二维数组定义与初始化</vt:lpstr>
      <vt:lpstr>4.3.1 二维数组定义与初始化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幻灯片 158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4.3.2 二维数组访问</vt:lpstr>
      <vt:lpstr>幻灯片 168</vt:lpstr>
      <vt:lpstr>4.4  数组作函数参数</vt:lpstr>
      <vt:lpstr>4.4.1  向函数传送数组元素</vt:lpstr>
      <vt:lpstr>4.4.1  向函数传送数组元素</vt:lpstr>
      <vt:lpstr>4.4.1  向函数传送数组元素</vt:lpstr>
      <vt:lpstr>4.4.1  向函数传送数组元素</vt:lpstr>
      <vt:lpstr>4.4.2  数组名作函数参数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 </vt:lpstr>
      <vt:lpstr>4.4.2  数组名作函数参数</vt:lpstr>
      <vt:lpstr>4.4.2  数组名作函数参数</vt:lpstr>
      <vt:lpstr>4.4.2  数组名作函数参数</vt:lpstr>
      <vt:lpstr>4.4.2  数组名作函数参数</vt:lpstr>
      <vt:lpstr>4.4.2  数组名作函数参数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4.4.3  应用举例</vt:lpstr>
      <vt:lpstr>幻灯片 289</vt:lpstr>
      <vt:lpstr>4.5  动态存储</vt:lpstr>
      <vt:lpstr>4.5.1  new 和 delete 操作符</vt:lpstr>
      <vt:lpstr>幻灯片 292</vt:lpstr>
      <vt:lpstr>幻灯片 293</vt:lpstr>
      <vt:lpstr>4.5.1  new 和 delete 操作符</vt:lpstr>
      <vt:lpstr>4.5.1  new 和 delete 操作符</vt:lpstr>
      <vt:lpstr>4.5.1  new 和 delete 操作符</vt:lpstr>
      <vt:lpstr>幻灯片 297</vt:lpstr>
      <vt:lpstr>幻灯片 298</vt:lpstr>
      <vt:lpstr>幻灯片 299</vt:lpstr>
      <vt:lpstr>幻灯片 300</vt:lpstr>
      <vt:lpstr>幻灯片 301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幻灯片 337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4.5.1  new 和 delete 操作符</vt:lpstr>
      <vt:lpstr>幻灯片 396</vt:lpstr>
      <vt:lpstr>4.6  字符数组与字符串</vt:lpstr>
      <vt:lpstr>4.6.1 字符串存储</vt:lpstr>
      <vt:lpstr>4.6.1 字符串存储</vt:lpstr>
      <vt:lpstr>4.6.1 字符串存储</vt:lpstr>
      <vt:lpstr>4.6.1 字符串存储</vt:lpstr>
      <vt:lpstr>4.6.1 字符串存储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4.6.2 字符串访问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4.6.3 字符串处理函数</vt:lpstr>
      <vt:lpstr>幻灯片 458</vt:lpstr>
      <vt:lpstr>小结</vt:lpstr>
      <vt:lpstr>幻灯片 460</vt:lpstr>
    </vt:vector>
  </TitlesOfParts>
  <Company>zhou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zhouairu</dc:creator>
  <cp:lastModifiedBy>wwuhnwu01</cp:lastModifiedBy>
  <cp:revision>266</cp:revision>
  <dcterms:created xsi:type="dcterms:W3CDTF">2002-08-30T17:00:15Z</dcterms:created>
  <dcterms:modified xsi:type="dcterms:W3CDTF">2020-11-01T01:30:25Z</dcterms:modified>
</cp:coreProperties>
</file>